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55"/>
  </p:notesMasterIdLst>
  <p:handoutMasterIdLst>
    <p:handoutMasterId r:id="rId56"/>
  </p:handoutMasterIdLst>
  <p:sldIdLst>
    <p:sldId id="430" r:id="rId2"/>
    <p:sldId id="496" r:id="rId3"/>
    <p:sldId id="481" r:id="rId4"/>
    <p:sldId id="436" r:id="rId5"/>
    <p:sldId id="479" r:id="rId6"/>
    <p:sldId id="473" r:id="rId7"/>
    <p:sldId id="480" r:id="rId8"/>
    <p:sldId id="478" r:id="rId9"/>
    <p:sldId id="474" r:id="rId10"/>
    <p:sldId id="477" r:id="rId11"/>
    <p:sldId id="482" r:id="rId12"/>
    <p:sldId id="483" r:id="rId13"/>
    <p:sldId id="484" r:id="rId14"/>
    <p:sldId id="494" r:id="rId15"/>
    <p:sldId id="497" r:id="rId16"/>
    <p:sldId id="500" r:id="rId17"/>
    <p:sldId id="437" r:id="rId18"/>
    <p:sldId id="450" r:id="rId19"/>
    <p:sldId id="438" r:id="rId20"/>
    <p:sldId id="452" r:id="rId21"/>
    <p:sldId id="453" r:id="rId22"/>
    <p:sldId id="439" r:id="rId23"/>
    <p:sldId id="454" r:id="rId24"/>
    <p:sldId id="455" r:id="rId25"/>
    <p:sldId id="440" r:id="rId26"/>
    <p:sldId id="456" r:id="rId27"/>
    <p:sldId id="457" r:id="rId28"/>
    <p:sldId id="458" r:id="rId29"/>
    <p:sldId id="498" r:id="rId30"/>
    <p:sldId id="441" r:id="rId31"/>
    <p:sldId id="459" r:id="rId32"/>
    <p:sldId id="460" r:id="rId33"/>
    <p:sldId id="471" r:id="rId34"/>
    <p:sldId id="442" r:id="rId35"/>
    <p:sldId id="461" r:id="rId36"/>
    <p:sldId id="462" r:id="rId37"/>
    <p:sldId id="463" r:id="rId38"/>
    <p:sldId id="443" r:id="rId39"/>
    <p:sldId id="464" r:id="rId40"/>
    <p:sldId id="444" r:id="rId41"/>
    <p:sldId id="465" r:id="rId42"/>
    <p:sldId id="466" r:id="rId43"/>
    <p:sldId id="499" r:id="rId44"/>
    <p:sldId id="445" r:id="rId45"/>
    <p:sldId id="467" r:id="rId46"/>
    <p:sldId id="446" r:id="rId47"/>
    <p:sldId id="468" r:id="rId48"/>
    <p:sldId id="469" r:id="rId49"/>
    <p:sldId id="447" r:id="rId50"/>
    <p:sldId id="470" r:id="rId51"/>
    <p:sldId id="448" r:id="rId52"/>
    <p:sldId id="449" r:id="rId53"/>
    <p:sldId id="495" r:id="rId5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ómez Cruz, Oswaldo" initials="GCO" lastIdx="2" clrIdx="0"/>
  <p:cmAuthor id="1" name="Ulloa López, Gustavo" initials="ULG" lastIdx="10" clrIdx="1">
    <p:extLst>
      <p:ext uri="{19B8F6BF-5375-455C-9EA6-DF929625EA0E}">
        <p15:presenceInfo xmlns:p15="http://schemas.microsoft.com/office/powerpoint/2012/main" xmlns="" userId="S-1-5-21-905647660-2571481949-3661747931-227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2E1B5"/>
    <a:srgbClr val="306000"/>
    <a:srgbClr val="008000"/>
    <a:srgbClr val="FBE6BB"/>
    <a:srgbClr val="339966"/>
    <a:srgbClr val="F5F8EE"/>
    <a:srgbClr val="F2F5EB"/>
    <a:srgbClr val="EDF1E3"/>
    <a:srgbClr val="FAFBF7"/>
    <a:srgbClr val="8EB14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3" autoAdjust="0"/>
    <p:restoredTop sz="73913" autoAdjust="0"/>
  </p:normalViewPr>
  <p:slideViewPr>
    <p:cSldViewPr snapToGrid="0">
      <p:cViewPr>
        <p:scale>
          <a:sx n="75" d="100"/>
          <a:sy n="75" d="100"/>
        </p:scale>
        <p:origin x="-1968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B06B8F-2E27-4B24-9203-842674B7F72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C35B6708-92E5-4D4A-9255-065254022A42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PGCM=GPR</a:t>
          </a:r>
          <a:endParaRPr lang="es-MX" dirty="0">
            <a:solidFill>
              <a:schemeClr val="tx1"/>
            </a:solidFill>
          </a:endParaRPr>
        </a:p>
      </dgm:t>
    </dgm:pt>
    <dgm:pt modelId="{F7A1025C-3748-45FE-9CDF-678EB15A1B83}" type="parTrans" cxnId="{2046548C-A709-439A-95A3-C78D0DCBFE9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5023EDF-BD3D-4F19-959B-BEDA6269C1DA}" type="sibTrans" cxnId="{2046548C-A709-439A-95A3-C78D0DCBFE9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69BBDF3-0480-416E-B385-CF0B6A5CFD8E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Mejora en la gestión pública</a:t>
          </a:r>
          <a:endParaRPr lang="es-MX" dirty="0">
            <a:solidFill>
              <a:schemeClr val="tx1"/>
            </a:solidFill>
          </a:endParaRPr>
        </a:p>
      </dgm:t>
    </dgm:pt>
    <dgm:pt modelId="{89A712B5-66EA-46A4-AEDF-7584781A5A89}" type="parTrans" cxnId="{9E1779CB-348F-4560-B561-A90D5FCD1F35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5F48DD9-CBA9-4873-800C-21BD8333A741}" type="sibTrans" cxnId="{9E1779CB-348F-4560-B561-A90D5FCD1F35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E1EDE183-27B7-40FE-9600-95833AB87C11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Presupuesto basado en Resultados</a:t>
          </a:r>
          <a:endParaRPr lang="es-MX" dirty="0">
            <a:solidFill>
              <a:schemeClr val="tx1"/>
            </a:solidFill>
          </a:endParaRPr>
        </a:p>
      </dgm:t>
    </dgm:pt>
    <dgm:pt modelId="{9EEDF8C7-5500-48D8-9DC8-8E7A3AB370BE}" type="parTrans" cxnId="{7080DCAC-849B-434E-8566-98731AD10F2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3D4D1B0-3F0B-40EC-8DC8-5322E8D5E309}" type="sibTrans" cxnId="{7080DCAC-849B-434E-8566-98731AD10F2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72ED50E-40E3-4712-846F-CC89AFEA7D97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Optimizar el uso de los recursos</a:t>
          </a:r>
          <a:endParaRPr lang="es-MX" dirty="0">
            <a:solidFill>
              <a:schemeClr val="tx1"/>
            </a:solidFill>
          </a:endParaRPr>
        </a:p>
      </dgm:t>
    </dgm:pt>
    <dgm:pt modelId="{E7945628-7C18-4EFD-A3A5-828D3A85C0CD}" type="parTrans" cxnId="{1380D632-CD30-448E-8B7C-3566E990745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3E1EBC8F-9ECF-4AB9-9A90-C1B24FBAD93E}" type="sibTrans" cxnId="{1380D632-CD30-448E-8B7C-3566E990745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AF23DEC-44EB-4D26-91C6-3E9F5EACA141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Impulsar un Gobierno Abierto</a:t>
          </a:r>
          <a:endParaRPr lang="es-MX" dirty="0">
            <a:solidFill>
              <a:schemeClr val="tx1"/>
            </a:solidFill>
          </a:endParaRPr>
        </a:p>
      </dgm:t>
    </dgm:pt>
    <dgm:pt modelId="{9741A447-33B1-4B85-B9D1-66AF67287BE0}" type="parTrans" cxnId="{94FC2D10-81CE-470C-BF83-3A37D2D5F6E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D36CF9E-5E49-4A5F-BA6F-B6CD7CB04659}" type="sibTrans" cxnId="{94FC2D10-81CE-470C-BF83-3A37D2D5F6E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7CA8B36-95AD-4A2C-9F5B-3C2052951DD1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Estrategia Digital Nacional</a:t>
          </a:r>
          <a:endParaRPr lang="es-MX" dirty="0">
            <a:solidFill>
              <a:schemeClr val="tx1"/>
            </a:solidFill>
          </a:endParaRPr>
        </a:p>
      </dgm:t>
    </dgm:pt>
    <dgm:pt modelId="{78A338F6-E87A-47CF-81C2-9EFEFC4F34B8}" type="parTrans" cxnId="{6EE073B7-9B78-4C86-846C-CEA598B8726A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E66D07F-5384-45CD-B92C-913993F58DB2}" type="sibTrans" cxnId="{6EE073B7-9B78-4C86-846C-CEA598B8726A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A86746E-9D45-44B1-9623-3C0156CCCC8F}" type="pres">
      <dgm:prSet presAssocID="{C7B06B8F-2E27-4B24-9203-842674B7F72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DF99018-63A9-45B9-9218-747F59332DB9}" type="pres">
      <dgm:prSet presAssocID="{C35B6708-92E5-4D4A-9255-065254022A42}" presName="centerShape" presStyleLbl="node0" presStyleIdx="0" presStyleCnt="1"/>
      <dgm:spPr/>
      <dgm:t>
        <a:bodyPr/>
        <a:lstStyle/>
        <a:p>
          <a:endParaRPr lang="es-MX"/>
        </a:p>
      </dgm:t>
    </dgm:pt>
    <dgm:pt modelId="{DB12661B-9B5F-4F47-9FC9-505314ADCA8B}" type="pres">
      <dgm:prSet presAssocID="{9EEDF8C7-5500-48D8-9DC8-8E7A3AB370BE}" presName="parTrans" presStyleLbl="bgSibTrans2D1" presStyleIdx="0" presStyleCnt="5"/>
      <dgm:spPr/>
      <dgm:t>
        <a:bodyPr/>
        <a:lstStyle/>
        <a:p>
          <a:endParaRPr lang="es-MX"/>
        </a:p>
      </dgm:t>
    </dgm:pt>
    <dgm:pt modelId="{11FD90B8-98E2-429D-992C-10BDAFB58C74}" type="pres">
      <dgm:prSet presAssocID="{E1EDE183-27B7-40FE-9600-95833AB87C1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5215E74-6232-4EAD-B70D-2856EB6AF80F}" type="pres">
      <dgm:prSet presAssocID="{89A712B5-66EA-46A4-AEDF-7584781A5A89}" presName="parTrans" presStyleLbl="bgSibTrans2D1" presStyleIdx="1" presStyleCnt="5"/>
      <dgm:spPr/>
      <dgm:t>
        <a:bodyPr/>
        <a:lstStyle/>
        <a:p>
          <a:endParaRPr lang="es-MX"/>
        </a:p>
      </dgm:t>
    </dgm:pt>
    <dgm:pt modelId="{88CC0859-B5E6-420F-862E-EB68F8FFE3E7}" type="pres">
      <dgm:prSet presAssocID="{969BBDF3-0480-416E-B385-CF0B6A5CFD8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CD5E24-6DE6-47B9-A6DA-B654502A31A6}" type="pres">
      <dgm:prSet presAssocID="{E7945628-7C18-4EFD-A3A5-828D3A85C0CD}" presName="parTrans" presStyleLbl="bgSibTrans2D1" presStyleIdx="2" presStyleCnt="5"/>
      <dgm:spPr/>
      <dgm:t>
        <a:bodyPr/>
        <a:lstStyle/>
        <a:p>
          <a:endParaRPr lang="es-MX"/>
        </a:p>
      </dgm:t>
    </dgm:pt>
    <dgm:pt modelId="{4E448BF0-4573-4DA2-B24E-CAECF0B6F09C}" type="pres">
      <dgm:prSet presAssocID="{C72ED50E-40E3-4712-846F-CC89AFEA7D9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80BEE66-8B23-46A3-B5C5-F5DDA7B1C90C}" type="pres">
      <dgm:prSet presAssocID="{9741A447-33B1-4B85-B9D1-66AF67287BE0}" presName="parTrans" presStyleLbl="bgSibTrans2D1" presStyleIdx="3" presStyleCnt="5"/>
      <dgm:spPr/>
      <dgm:t>
        <a:bodyPr/>
        <a:lstStyle/>
        <a:p>
          <a:endParaRPr lang="es-MX"/>
        </a:p>
      </dgm:t>
    </dgm:pt>
    <dgm:pt modelId="{1403B082-A954-4023-A327-7D624B82CCB8}" type="pres">
      <dgm:prSet presAssocID="{5AF23DEC-44EB-4D26-91C6-3E9F5EACA14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82D8E7-98DA-49CA-8742-BF4D16208090}" type="pres">
      <dgm:prSet presAssocID="{78A338F6-E87A-47CF-81C2-9EFEFC4F34B8}" presName="parTrans" presStyleLbl="bgSibTrans2D1" presStyleIdx="4" presStyleCnt="5"/>
      <dgm:spPr/>
      <dgm:t>
        <a:bodyPr/>
        <a:lstStyle/>
        <a:p>
          <a:endParaRPr lang="es-MX"/>
        </a:p>
      </dgm:t>
    </dgm:pt>
    <dgm:pt modelId="{BC53914F-CBB0-4CE1-815F-2D0B997270CB}" type="pres">
      <dgm:prSet presAssocID="{B7CA8B36-95AD-4A2C-9F5B-3C2052951DD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AC20435-2BFA-4FC6-A00F-7C837E0A5E0D}" type="presOf" srcId="{9741A447-33B1-4B85-B9D1-66AF67287BE0}" destId="{580BEE66-8B23-46A3-B5C5-F5DDA7B1C90C}" srcOrd="0" destOrd="0" presId="urn:microsoft.com/office/officeart/2005/8/layout/radial4"/>
    <dgm:cxn modelId="{1380D632-CD30-448E-8B7C-3566E9907457}" srcId="{C35B6708-92E5-4D4A-9255-065254022A42}" destId="{C72ED50E-40E3-4712-846F-CC89AFEA7D97}" srcOrd="2" destOrd="0" parTransId="{E7945628-7C18-4EFD-A3A5-828D3A85C0CD}" sibTransId="{3E1EBC8F-9ECF-4AB9-9A90-C1B24FBAD93E}"/>
    <dgm:cxn modelId="{72950244-161E-4864-A0D0-C3A40244BEC6}" type="presOf" srcId="{B7CA8B36-95AD-4A2C-9F5B-3C2052951DD1}" destId="{BC53914F-CBB0-4CE1-815F-2D0B997270CB}" srcOrd="0" destOrd="0" presId="urn:microsoft.com/office/officeart/2005/8/layout/radial4"/>
    <dgm:cxn modelId="{2046548C-A709-439A-95A3-C78D0DCBFE92}" srcId="{C7B06B8F-2E27-4B24-9203-842674B7F72E}" destId="{C35B6708-92E5-4D4A-9255-065254022A42}" srcOrd="0" destOrd="0" parTransId="{F7A1025C-3748-45FE-9CDF-678EB15A1B83}" sibTransId="{45023EDF-BD3D-4F19-959B-BEDA6269C1DA}"/>
    <dgm:cxn modelId="{9E1779CB-348F-4560-B561-A90D5FCD1F35}" srcId="{C35B6708-92E5-4D4A-9255-065254022A42}" destId="{969BBDF3-0480-416E-B385-CF0B6A5CFD8E}" srcOrd="1" destOrd="0" parTransId="{89A712B5-66EA-46A4-AEDF-7584781A5A89}" sibTransId="{05F48DD9-CBA9-4873-800C-21BD8333A741}"/>
    <dgm:cxn modelId="{CB527B7C-AF6E-4840-BE8A-A70A9C42B706}" type="presOf" srcId="{969BBDF3-0480-416E-B385-CF0B6A5CFD8E}" destId="{88CC0859-B5E6-420F-862E-EB68F8FFE3E7}" srcOrd="0" destOrd="0" presId="urn:microsoft.com/office/officeart/2005/8/layout/radial4"/>
    <dgm:cxn modelId="{6C3892A6-A455-4483-B1FB-23F01D4B68F8}" type="presOf" srcId="{E7945628-7C18-4EFD-A3A5-828D3A85C0CD}" destId="{68CD5E24-6DE6-47B9-A6DA-B654502A31A6}" srcOrd="0" destOrd="0" presId="urn:microsoft.com/office/officeart/2005/8/layout/radial4"/>
    <dgm:cxn modelId="{56210984-F616-4728-A397-F59AF4F4E493}" type="presOf" srcId="{78A338F6-E87A-47CF-81C2-9EFEFC4F34B8}" destId="{4482D8E7-98DA-49CA-8742-BF4D16208090}" srcOrd="0" destOrd="0" presId="urn:microsoft.com/office/officeart/2005/8/layout/radial4"/>
    <dgm:cxn modelId="{E5BDB1CB-A3F5-4EEA-8D9D-2431B113117C}" type="presOf" srcId="{9EEDF8C7-5500-48D8-9DC8-8E7A3AB370BE}" destId="{DB12661B-9B5F-4F47-9FC9-505314ADCA8B}" srcOrd="0" destOrd="0" presId="urn:microsoft.com/office/officeart/2005/8/layout/radial4"/>
    <dgm:cxn modelId="{4DB82C50-06A7-4AC3-AAEF-6336993B3DD5}" type="presOf" srcId="{C35B6708-92E5-4D4A-9255-065254022A42}" destId="{ADF99018-63A9-45B9-9218-747F59332DB9}" srcOrd="0" destOrd="0" presId="urn:microsoft.com/office/officeart/2005/8/layout/radial4"/>
    <dgm:cxn modelId="{2ECC0E1D-598E-4583-A7BA-C808E4625C6E}" type="presOf" srcId="{C72ED50E-40E3-4712-846F-CC89AFEA7D97}" destId="{4E448BF0-4573-4DA2-B24E-CAECF0B6F09C}" srcOrd="0" destOrd="0" presId="urn:microsoft.com/office/officeart/2005/8/layout/radial4"/>
    <dgm:cxn modelId="{0CF10901-7CD9-44AC-885A-8A7FDDB81E04}" type="presOf" srcId="{5AF23DEC-44EB-4D26-91C6-3E9F5EACA141}" destId="{1403B082-A954-4023-A327-7D624B82CCB8}" srcOrd="0" destOrd="0" presId="urn:microsoft.com/office/officeart/2005/8/layout/radial4"/>
    <dgm:cxn modelId="{7080DCAC-849B-434E-8566-98731AD10F2E}" srcId="{C35B6708-92E5-4D4A-9255-065254022A42}" destId="{E1EDE183-27B7-40FE-9600-95833AB87C11}" srcOrd="0" destOrd="0" parTransId="{9EEDF8C7-5500-48D8-9DC8-8E7A3AB370BE}" sibTransId="{13D4D1B0-3F0B-40EC-8DC8-5322E8D5E309}"/>
    <dgm:cxn modelId="{94FC2D10-81CE-470C-BF83-3A37D2D5F6E6}" srcId="{C35B6708-92E5-4D4A-9255-065254022A42}" destId="{5AF23DEC-44EB-4D26-91C6-3E9F5EACA141}" srcOrd="3" destOrd="0" parTransId="{9741A447-33B1-4B85-B9D1-66AF67287BE0}" sibTransId="{1D36CF9E-5E49-4A5F-BA6F-B6CD7CB04659}"/>
    <dgm:cxn modelId="{6EE073B7-9B78-4C86-846C-CEA598B8726A}" srcId="{C35B6708-92E5-4D4A-9255-065254022A42}" destId="{B7CA8B36-95AD-4A2C-9F5B-3C2052951DD1}" srcOrd="4" destOrd="0" parTransId="{78A338F6-E87A-47CF-81C2-9EFEFC4F34B8}" sibTransId="{7E66D07F-5384-45CD-B92C-913993F58DB2}"/>
    <dgm:cxn modelId="{851F86BC-30D4-4F38-A2E8-0D334576A09F}" type="presOf" srcId="{89A712B5-66EA-46A4-AEDF-7584781A5A89}" destId="{B5215E74-6232-4EAD-B70D-2856EB6AF80F}" srcOrd="0" destOrd="0" presId="urn:microsoft.com/office/officeart/2005/8/layout/radial4"/>
    <dgm:cxn modelId="{0C882A5C-1069-45A4-B0BB-132B8250D1A9}" type="presOf" srcId="{C7B06B8F-2E27-4B24-9203-842674B7F72E}" destId="{4A86746E-9D45-44B1-9623-3C0156CCCC8F}" srcOrd="0" destOrd="0" presId="urn:microsoft.com/office/officeart/2005/8/layout/radial4"/>
    <dgm:cxn modelId="{205BD701-8497-49F0-9741-D60056A2CDBD}" type="presOf" srcId="{E1EDE183-27B7-40FE-9600-95833AB87C11}" destId="{11FD90B8-98E2-429D-992C-10BDAFB58C74}" srcOrd="0" destOrd="0" presId="urn:microsoft.com/office/officeart/2005/8/layout/radial4"/>
    <dgm:cxn modelId="{5E5D4CB5-0AC7-47F5-AE00-81417CDE266F}" type="presParOf" srcId="{4A86746E-9D45-44B1-9623-3C0156CCCC8F}" destId="{ADF99018-63A9-45B9-9218-747F59332DB9}" srcOrd="0" destOrd="0" presId="urn:microsoft.com/office/officeart/2005/8/layout/radial4"/>
    <dgm:cxn modelId="{FAD22649-8AC6-4939-9D1A-828F814F7CAC}" type="presParOf" srcId="{4A86746E-9D45-44B1-9623-3C0156CCCC8F}" destId="{DB12661B-9B5F-4F47-9FC9-505314ADCA8B}" srcOrd="1" destOrd="0" presId="urn:microsoft.com/office/officeart/2005/8/layout/radial4"/>
    <dgm:cxn modelId="{54BC9AEC-667A-4E79-A8AF-DB0F45A7572B}" type="presParOf" srcId="{4A86746E-9D45-44B1-9623-3C0156CCCC8F}" destId="{11FD90B8-98E2-429D-992C-10BDAFB58C74}" srcOrd="2" destOrd="0" presId="urn:microsoft.com/office/officeart/2005/8/layout/radial4"/>
    <dgm:cxn modelId="{E9BADEFD-E9C2-42C7-905D-3E582F71EE24}" type="presParOf" srcId="{4A86746E-9D45-44B1-9623-3C0156CCCC8F}" destId="{B5215E74-6232-4EAD-B70D-2856EB6AF80F}" srcOrd="3" destOrd="0" presId="urn:microsoft.com/office/officeart/2005/8/layout/radial4"/>
    <dgm:cxn modelId="{AC78C9C5-CCC8-4DB5-8466-C562A72D317D}" type="presParOf" srcId="{4A86746E-9D45-44B1-9623-3C0156CCCC8F}" destId="{88CC0859-B5E6-420F-862E-EB68F8FFE3E7}" srcOrd="4" destOrd="0" presId="urn:microsoft.com/office/officeart/2005/8/layout/radial4"/>
    <dgm:cxn modelId="{9D474D97-3B5A-4A07-8998-8006EB5180A9}" type="presParOf" srcId="{4A86746E-9D45-44B1-9623-3C0156CCCC8F}" destId="{68CD5E24-6DE6-47B9-A6DA-B654502A31A6}" srcOrd="5" destOrd="0" presId="urn:microsoft.com/office/officeart/2005/8/layout/radial4"/>
    <dgm:cxn modelId="{D52B4C47-2CF7-4C0E-9795-B167C5DD9816}" type="presParOf" srcId="{4A86746E-9D45-44B1-9623-3C0156CCCC8F}" destId="{4E448BF0-4573-4DA2-B24E-CAECF0B6F09C}" srcOrd="6" destOrd="0" presId="urn:microsoft.com/office/officeart/2005/8/layout/radial4"/>
    <dgm:cxn modelId="{1063ABA7-4767-4F72-902E-248D5683009B}" type="presParOf" srcId="{4A86746E-9D45-44B1-9623-3C0156CCCC8F}" destId="{580BEE66-8B23-46A3-B5C5-F5DDA7B1C90C}" srcOrd="7" destOrd="0" presId="urn:microsoft.com/office/officeart/2005/8/layout/radial4"/>
    <dgm:cxn modelId="{5B99D2C0-D4BA-4A30-9614-25952AD63DDE}" type="presParOf" srcId="{4A86746E-9D45-44B1-9623-3C0156CCCC8F}" destId="{1403B082-A954-4023-A327-7D624B82CCB8}" srcOrd="8" destOrd="0" presId="urn:microsoft.com/office/officeart/2005/8/layout/radial4"/>
    <dgm:cxn modelId="{A1D3E60B-511C-47F5-9C19-63DA3C1F8E8F}" type="presParOf" srcId="{4A86746E-9D45-44B1-9623-3C0156CCCC8F}" destId="{4482D8E7-98DA-49CA-8742-BF4D16208090}" srcOrd="9" destOrd="0" presId="urn:microsoft.com/office/officeart/2005/8/layout/radial4"/>
    <dgm:cxn modelId="{E9896C06-51A1-4610-959B-F95060AD28FE}" type="presParOf" srcId="{4A86746E-9D45-44B1-9623-3C0156CCCC8F}" destId="{BC53914F-CBB0-4CE1-815F-2D0B997270C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F99018-63A9-45B9-9218-747F59332DB9}">
      <dsp:nvSpPr>
        <dsp:cNvPr id="0" name=""/>
        <dsp:cNvSpPr/>
      </dsp:nvSpPr>
      <dsp:spPr>
        <a:xfrm>
          <a:off x="3078871" y="3143448"/>
          <a:ext cx="2133769" cy="21337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chemeClr val="tx1"/>
              </a:solidFill>
            </a:rPr>
            <a:t>PGCM=GPR</a:t>
          </a:r>
          <a:endParaRPr lang="es-MX" sz="1900" kern="1200" dirty="0">
            <a:solidFill>
              <a:schemeClr val="tx1"/>
            </a:solidFill>
          </a:endParaRPr>
        </a:p>
      </dsp:txBody>
      <dsp:txXfrm>
        <a:off x="3078871" y="3143448"/>
        <a:ext cx="2133769" cy="2133769"/>
      </dsp:txXfrm>
    </dsp:sp>
    <dsp:sp modelId="{DB12661B-9B5F-4F47-9FC9-505314ADCA8B}">
      <dsp:nvSpPr>
        <dsp:cNvPr id="0" name=""/>
        <dsp:cNvSpPr/>
      </dsp:nvSpPr>
      <dsp:spPr>
        <a:xfrm rot="10800000">
          <a:off x="1014175" y="3906270"/>
          <a:ext cx="1951138" cy="60812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D90B8-98E2-429D-992C-10BDAFB58C74}">
      <dsp:nvSpPr>
        <dsp:cNvPr id="0" name=""/>
        <dsp:cNvSpPr/>
      </dsp:nvSpPr>
      <dsp:spPr>
        <a:xfrm>
          <a:off x="634" y="3399500"/>
          <a:ext cx="2027080" cy="16216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>
              <a:solidFill>
                <a:schemeClr val="tx1"/>
              </a:solidFill>
            </a:rPr>
            <a:t>Presupuesto basado en Resultados</a:t>
          </a:r>
          <a:endParaRPr lang="es-MX" sz="2500" kern="1200" dirty="0">
            <a:solidFill>
              <a:schemeClr val="tx1"/>
            </a:solidFill>
          </a:endParaRPr>
        </a:p>
      </dsp:txBody>
      <dsp:txXfrm>
        <a:off x="634" y="3399500"/>
        <a:ext cx="2027080" cy="1621664"/>
      </dsp:txXfrm>
    </dsp:sp>
    <dsp:sp modelId="{B5215E74-6232-4EAD-B70D-2856EB6AF80F}">
      <dsp:nvSpPr>
        <dsp:cNvPr id="0" name=""/>
        <dsp:cNvSpPr/>
      </dsp:nvSpPr>
      <dsp:spPr>
        <a:xfrm rot="13500000">
          <a:off x="1645656" y="2381740"/>
          <a:ext cx="1951138" cy="60812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C0859-B5E6-420F-862E-EB68F8FFE3E7}">
      <dsp:nvSpPr>
        <dsp:cNvPr id="0" name=""/>
        <dsp:cNvSpPr/>
      </dsp:nvSpPr>
      <dsp:spPr>
        <a:xfrm>
          <a:off x="917853" y="1185138"/>
          <a:ext cx="2027080" cy="16216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>
              <a:solidFill>
                <a:schemeClr val="tx1"/>
              </a:solidFill>
            </a:rPr>
            <a:t>Mejora en la gestión pública</a:t>
          </a:r>
          <a:endParaRPr lang="es-MX" sz="2500" kern="1200" dirty="0">
            <a:solidFill>
              <a:schemeClr val="tx1"/>
            </a:solidFill>
          </a:endParaRPr>
        </a:p>
      </dsp:txBody>
      <dsp:txXfrm>
        <a:off x="917853" y="1185138"/>
        <a:ext cx="2027080" cy="1621664"/>
      </dsp:txXfrm>
    </dsp:sp>
    <dsp:sp modelId="{68CD5E24-6DE6-47B9-A6DA-B654502A31A6}">
      <dsp:nvSpPr>
        <dsp:cNvPr id="0" name=""/>
        <dsp:cNvSpPr/>
      </dsp:nvSpPr>
      <dsp:spPr>
        <a:xfrm rot="16200000">
          <a:off x="3170187" y="1750258"/>
          <a:ext cx="1951138" cy="60812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48BF0-4573-4DA2-B24E-CAECF0B6F09C}">
      <dsp:nvSpPr>
        <dsp:cNvPr id="0" name=""/>
        <dsp:cNvSpPr/>
      </dsp:nvSpPr>
      <dsp:spPr>
        <a:xfrm>
          <a:off x="3132216" y="267919"/>
          <a:ext cx="2027080" cy="16216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>
              <a:solidFill>
                <a:schemeClr val="tx1"/>
              </a:solidFill>
            </a:rPr>
            <a:t>Optimizar el uso de los recursos</a:t>
          </a:r>
          <a:endParaRPr lang="es-MX" sz="2500" kern="1200" dirty="0">
            <a:solidFill>
              <a:schemeClr val="tx1"/>
            </a:solidFill>
          </a:endParaRPr>
        </a:p>
      </dsp:txBody>
      <dsp:txXfrm>
        <a:off x="3132216" y="267919"/>
        <a:ext cx="2027080" cy="1621664"/>
      </dsp:txXfrm>
    </dsp:sp>
    <dsp:sp modelId="{580BEE66-8B23-46A3-B5C5-F5DDA7B1C90C}">
      <dsp:nvSpPr>
        <dsp:cNvPr id="0" name=""/>
        <dsp:cNvSpPr/>
      </dsp:nvSpPr>
      <dsp:spPr>
        <a:xfrm rot="18900000">
          <a:off x="4694718" y="2381740"/>
          <a:ext cx="1951138" cy="60812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3B082-A954-4023-A327-7D624B82CCB8}">
      <dsp:nvSpPr>
        <dsp:cNvPr id="0" name=""/>
        <dsp:cNvSpPr/>
      </dsp:nvSpPr>
      <dsp:spPr>
        <a:xfrm>
          <a:off x="5346578" y="1185138"/>
          <a:ext cx="2027080" cy="16216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>
              <a:solidFill>
                <a:schemeClr val="tx1"/>
              </a:solidFill>
            </a:rPr>
            <a:t>Impulsar un Gobierno Abierto</a:t>
          </a:r>
          <a:endParaRPr lang="es-MX" sz="2500" kern="1200" dirty="0">
            <a:solidFill>
              <a:schemeClr val="tx1"/>
            </a:solidFill>
          </a:endParaRPr>
        </a:p>
      </dsp:txBody>
      <dsp:txXfrm>
        <a:off x="5346578" y="1185138"/>
        <a:ext cx="2027080" cy="1621664"/>
      </dsp:txXfrm>
    </dsp:sp>
    <dsp:sp modelId="{4482D8E7-98DA-49CA-8742-BF4D16208090}">
      <dsp:nvSpPr>
        <dsp:cNvPr id="0" name=""/>
        <dsp:cNvSpPr/>
      </dsp:nvSpPr>
      <dsp:spPr>
        <a:xfrm>
          <a:off x="5326199" y="3906270"/>
          <a:ext cx="1951138" cy="60812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3914F-CBB0-4CE1-815F-2D0B997270CB}">
      <dsp:nvSpPr>
        <dsp:cNvPr id="0" name=""/>
        <dsp:cNvSpPr/>
      </dsp:nvSpPr>
      <dsp:spPr>
        <a:xfrm>
          <a:off x="6263797" y="3399500"/>
          <a:ext cx="2027080" cy="162166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>
              <a:solidFill>
                <a:schemeClr val="tx1"/>
              </a:solidFill>
            </a:rPr>
            <a:t>Estrategia Digital Nacional</a:t>
          </a:r>
          <a:endParaRPr lang="es-MX" sz="2500" kern="1200" dirty="0">
            <a:solidFill>
              <a:schemeClr val="tx1"/>
            </a:solidFill>
          </a:endParaRPr>
        </a:p>
      </dsp:txBody>
      <dsp:txXfrm>
        <a:off x="6263797" y="3399500"/>
        <a:ext cx="2027080" cy="1621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A495E-BF2B-4256-A2DC-A9AB12B58412}" type="datetimeFigureOut">
              <a:rPr lang="es-MX" smtClean="0"/>
              <a:pPr/>
              <a:t>13/05/2015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E2C67-4C1F-4EF7-BE24-3D27F6FAC4A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020831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2E1FE-0BCF-4CF8-95C2-52D57EE38887}" type="datetimeFigureOut">
              <a:rPr lang="es-MX" smtClean="0"/>
              <a:pPr/>
              <a:t>13/05/2015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3C78A-EAE2-4357-93F7-B9EC72DA4052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33990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67D3F-56A7-446D-89C6-177F24EB90BF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0723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 defTabSz="457200"/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74A8-4905-4CE6-A33F-21473558AE8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74A8-4905-4CE6-A33F-21473558AE8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/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2375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36512" y="-27384"/>
            <a:ext cx="9180511" cy="660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 userDrawn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2375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30226" t="9856" r="31278" b="8149"/>
          <a:stretch/>
        </p:blipFill>
        <p:spPr bwMode="auto">
          <a:xfrm>
            <a:off x="2182323" y="-27383"/>
            <a:ext cx="5239921" cy="66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554461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800"/>
            </a:lvl1pPr>
            <a:lvl2pPr>
              <a:spcBef>
                <a:spcPts val="600"/>
              </a:spcBef>
              <a:spcAft>
                <a:spcPts val="600"/>
              </a:spcAft>
              <a:defRPr sz="2400"/>
            </a:lvl2pPr>
            <a:lvl3pPr>
              <a:spcBef>
                <a:spcPts val="600"/>
              </a:spcBef>
              <a:spcAft>
                <a:spcPts val="600"/>
              </a:spcAft>
              <a:defRPr sz="2000"/>
            </a:lvl3pPr>
            <a:lvl4pPr>
              <a:spcBef>
                <a:spcPts val="600"/>
              </a:spcBef>
              <a:spcAft>
                <a:spcPts val="600"/>
              </a:spcAft>
              <a:defRPr sz="1800"/>
            </a:lvl4pPr>
            <a:lvl5pPr>
              <a:spcBef>
                <a:spcPts val="6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836712"/>
          </a:xfrm>
          <a:prstGeom prst="rect">
            <a:avLst/>
          </a:prstGeom>
          <a:solidFill>
            <a:schemeClr val="bg1">
              <a:lumMod val="95000"/>
              <a:alpha val="58824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600" b="1">
                <a:ln>
                  <a:solidFill>
                    <a:srgbClr val="306000"/>
                  </a:solidFill>
                </a:ln>
                <a:solidFill>
                  <a:srgbClr val="339966"/>
                </a:solidFill>
              </a:defRPr>
            </a:lvl1pPr>
          </a:lstStyle>
          <a:p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14671" y="65345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10CA74A8-4905-4CE6-A33F-21473558AE8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CA74A8-4905-4CE6-A33F-21473558AE8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0CA74A8-4905-4CE6-A33F-21473558AE8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74A8-4905-4CE6-A33F-21473558AE8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74A8-4905-4CE6-A33F-21473558AE8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CA74A8-4905-4CE6-A33F-21473558AE8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74A8-4905-4CE6-A33F-21473558AE8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s-MX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CA74A8-4905-4CE6-A33F-21473558AE8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s-MX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CA74A8-4905-4CE6-A33F-21473558AE8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CA74A8-4905-4CE6-A33F-21473558AE8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CDEE52.F771C61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CDEE52.F771C61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3366535"/>
            <a:ext cx="9144000" cy="3491465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9247" y="3824754"/>
            <a:ext cx="7772400" cy="1817510"/>
          </a:xfrm>
        </p:spPr>
        <p:txBody>
          <a:bodyPr>
            <a:noAutofit/>
          </a:bodyPr>
          <a:lstStyle/>
          <a:p>
            <a:r>
              <a:rPr lang="es-MX" sz="36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Programa para </a:t>
            </a:r>
            <a:r>
              <a:rPr lang="es-MX" sz="36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un Gobierno </a:t>
            </a:r>
            <a:br>
              <a:rPr lang="es-MX" sz="36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es-MX" sz="36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Cercano </a:t>
            </a:r>
            <a:r>
              <a:rPr lang="es-MX" sz="36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y Moderno</a:t>
            </a:r>
            <a:r>
              <a:rPr lang="es-MX" sz="32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/>
            </a:r>
            <a:br>
              <a:rPr lang="es-MX" sz="32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</a:br>
            <a:endParaRPr lang="es-MX" sz="28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28549" y="6100483"/>
            <a:ext cx="7393474" cy="456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4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Mayo, </a:t>
            </a:r>
            <a:r>
              <a:rPr lang="es-MX" sz="24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2015</a:t>
            </a:r>
            <a:endParaRPr lang="es-MX" sz="24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Imagen 17" descr="Logo SFP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977054" y="242987"/>
            <a:ext cx="2035692" cy="73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16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25" y="260648"/>
            <a:ext cx="185736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634304" y="1639795"/>
            <a:ext cx="4036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000" dirty="0" smtClean="0">
                <a:solidFill>
                  <a:srgbClr val="006666"/>
                </a:solidFill>
                <a:latin typeface="Franklin Gothic Heavy" pitchFamily="34" charset="0"/>
              </a:rPr>
              <a:t>Órgano Interno de Control en el </a:t>
            </a:r>
          </a:p>
          <a:p>
            <a:pPr algn="r"/>
            <a:r>
              <a:rPr lang="es-MX" sz="2000" dirty="0" smtClean="0">
                <a:solidFill>
                  <a:srgbClr val="006666"/>
                </a:solidFill>
                <a:latin typeface="Franklin Gothic Heavy" pitchFamily="34" charset="0"/>
              </a:rPr>
              <a:t>Instituto Mexicano de la Radio</a:t>
            </a:r>
            <a:endParaRPr lang="es-MX" sz="2000" dirty="0">
              <a:solidFill>
                <a:srgbClr val="006666"/>
              </a:solidFill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2770497" y="1132761"/>
            <a:ext cx="2429300" cy="4258108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pPr algn="ctr"/>
            <a:r>
              <a:rPr lang="es-MX" sz="2000" b="1" dirty="0" smtClean="0">
                <a:solidFill>
                  <a:srgbClr val="C00000"/>
                </a:solidFill>
                <a:latin typeface="+mj-lt"/>
              </a:rPr>
              <a:t>Bases de colaboración</a:t>
            </a:r>
          </a:p>
          <a:p>
            <a:pPr marL="177800" indent="-177800">
              <a:buFont typeface="Arial" pitchFamily="34" charset="0"/>
              <a:buChar char="•"/>
            </a:pPr>
            <a:endParaRPr lang="es-MX" dirty="0" smtClean="0">
              <a:solidFill>
                <a:schemeClr val="tx1"/>
              </a:solidFill>
              <a:latin typeface="+mj-lt"/>
            </a:endParaRP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+mj-lt"/>
              </a:rPr>
              <a:t>Compromisos institucionales a mediano plazo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+mj-lt"/>
              </a:rPr>
              <a:t>Descripción de indicadores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390867" y="1132761"/>
            <a:ext cx="2429300" cy="42581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pPr algn="ctr"/>
            <a:r>
              <a:rPr lang="es-MX" sz="2000" b="1" dirty="0" smtClean="0">
                <a:solidFill>
                  <a:srgbClr val="C00000"/>
                </a:solidFill>
                <a:latin typeface="+mj-lt"/>
              </a:rPr>
              <a:t>Indicadores</a:t>
            </a:r>
          </a:p>
          <a:p>
            <a:pPr marL="177800" indent="-177800">
              <a:buFont typeface="Arial" pitchFamily="34" charset="0"/>
              <a:buChar char="•"/>
            </a:pPr>
            <a:endParaRPr lang="es-MX" dirty="0" smtClean="0">
              <a:solidFill>
                <a:schemeClr val="tx1"/>
              </a:solidFill>
              <a:latin typeface="+mj-lt"/>
            </a:endParaRP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+mj-lt"/>
              </a:rPr>
              <a:t>Líneas Base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+mj-lt"/>
              </a:rPr>
              <a:t>Metas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+mj-lt"/>
              </a:rPr>
              <a:t>Alineados a programas sectoriales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s-MX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77423" y="1132761"/>
            <a:ext cx="2429300" cy="4258108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pPr algn="ctr"/>
            <a:r>
              <a:rPr lang="es-MX" sz="2000" b="1" dirty="0" smtClean="0">
                <a:solidFill>
                  <a:srgbClr val="C00000"/>
                </a:solidFill>
                <a:latin typeface="+mj-lt"/>
              </a:rPr>
              <a:t>PGCM</a:t>
            </a:r>
          </a:p>
          <a:p>
            <a:pPr algn="ctr"/>
            <a:endParaRPr lang="es-MX" sz="2000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endParaRPr lang="es-MX" sz="2000" b="1" dirty="0" smtClean="0">
              <a:solidFill>
                <a:srgbClr val="C00000"/>
              </a:solidFill>
              <a:latin typeface="+mj-lt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+mj-lt"/>
              </a:rPr>
              <a:t>Objetivos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+mj-lt"/>
              </a:rPr>
              <a:t>Estrategias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+mj-lt"/>
              </a:rPr>
              <a:t>Líneas de acción</a:t>
            </a:r>
          </a:p>
          <a:p>
            <a:pPr marL="177800" indent="-177800">
              <a:buFont typeface="Arial" pitchFamily="34" charset="0"/>
              <a:buChar char="•"/>
            </a:pPr>
            <a:endParaRPr lang="es-MX" sz="2000" dirty="0">
              <a:solidFill>
                <a:schemeClr val="tx1"/>
              </a:solidFill>
              <a:latin typeface="+mj-lt"/>
            </a:endParaRPr>
          </a:p>
          <a:p>
            <a:pPr marL="177800" indent="-177800">
              <a:buFont typeface="Arial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s-MX" sz="2000" dirty="0" smtClean="0">
                <a:solidFill>
                  <a:schemeClr val="tx1"/>
                </a:solidFill>
                <a:latin typeface="+mj-lt"/>
              </a:rPr>
              <a:t>10 Indicadores de </a:t>
            </a:r>
            <a:r>
              <a:rPr lang="es-MX" sz="2000" b="1" dirty="0" smtClean="0">
                <a:solidFill>
                  <a:schemeClr val="tx1"/>
                </a:solidFill>
                <a:latin typeface="+mj-lt"/>
              </a:rPr>
              <a:t>resultados</a:t>
            </a:r>
            <a:r>
              <a:rPr lang="es-MX" sz="2000" dirty="0" smtClean="0">
                <a:solidFill>
                  <a:schemeClr val="tx1"/>
                </a:solidFill>
                <a:latin typeface="+mj-lt"/>
              </a:rPr>
              <a:t> PGCM, consolidados APF</a:t>
            </a:r>
            <a:endParaRPr lang="es-MX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>
                <a:solidFill>
                  <a:schemeClr val="accent6">
                    <a:lumMod val="50000"/>
                  </a:schemeClr>
                </a:solidFill>
              </a:rPr>
              <a:t>¿Qué hemos hecho y qué sigue?</a:t>
            </a:r>
            <a:endParaRPr lang="es-MX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10</a:t>
            </a:fld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1132767" y="3275476"/>
            <a:ext cx="423082" cy="40943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/>
          <p:cNvSpPr txBox="1"/>
          <p:nvPr/>
        </p:nvSpPr>
        <p:spPr>
          <a:xfrm rot="16200000">
            <a:off x="7663370" y="3008613"/>
            <a:ext cx="187084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Seguimiento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/>
            </a:r>
            <a:br>
              <a:rPr lang="es-MX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</a:b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trimestral</a:t>
            </a:r>
          </a:p>
        </p:txBody>
      </p:sp>
      <p:sp>
        <p:nvSpPr>
          <p:cNvPr id="14" name="13 Flecha abajo"/>
          <p:cNvSpPr/>
          <p:nvPr/>
        </p:nvSpPr>
        <p:spPr>
          <a:xfrm rot="16200000">
            <a:off x="7813343" y="3084421"/>
            <a:ext cx="423082" cy="40943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CuadroTexto"/>
          <p:cNvSpPr txBox="1"/>
          <p:nvPr/>
        </p:nvSpPr>
        <p:spPr>
          <a:xfrm>
            <a:off x="667680" y="5280855"/>
            <a:ext cx="1353256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30 /08/2013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3308519" y="5287264"/>
            <a:ext cx="1353256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30 /11/2013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6097362" y="5275186"/>
            <a:ext cx="1300356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28/02/2014</a:t>
            </a:r>
          </a:p>
        </p:txBody>
      </p:sp>
      <p:sp>
        <p:nvSpPr>
          <p:cNvPr id="19" name="16 CuadroTexto"/>
          <p:cNvSpPr txBox="1"/>
          <p:nvPr/>
        </p:nvSpPr>
        <p:spPr>
          <a:xfrm>
            <a:off x="7928455" y="5275186"/>
            <a:ext cx="1191352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2014-2018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8000" l="2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07546" y="4734766"/>
            <a:ext cx="907465" cy="90746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8000" l="2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51024" y="4734766"/>
            <a:ext cx="907465" cy="9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80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  <p:bldP spid="7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22376" y="5517464"/>
            <a:ext cx="4121624" cy="836712"/>
          </a:xfrm>
        </p:spPr>
        <p:txBody>
          <a:bodyPr/>
          <a:lstStyle/>
          <a:p>
            <a:pPr algn="r"/>
            <a:r>
              <a:rPr lang="es-MX" sz="3200" dirty="0" smtClean="0">
                <a:solidFill>
                  <a:schemeClr val="tx1"/>
                </a:solidFill>
              </a:rPr>
              <a:t>Estrategia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11</a:t>
            </a:fld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8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10109313"/>
              </p:ext>
            </p:extLst>
          </p:nvPr>
        </p:nvGraphicFramePr>
        <p:xfrm>
          <a:off x="457200" y="1222614"/>
          <a:ext cx="8476593" cy="54254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001417"/>
                <a:gridCol w="1835562"/>
                <a:gridCol w="1639614"/>
              </a:tblGrid>
              <a:tr h="351209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Tema: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Compromisos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Indicadores</a:t>
                      </a:r>
                      <a:endParaRPr lang="es-MX" sz="1800" dirty="0"/>
                    </a:p>
                  </a:txBody>
                  <a:tcPr/>
                </a:tc>
              </a:tr>
              <a:tr h="35120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MX" sz="1800" dirty="0" smtClean="0"/>
                        <a:t>Presupuesto basado</a:t>
                      </a:r>
                      <a:r>
                        <a:rPr lang="es-MX" sz="1800" baseline="0" dirty="0" smtClean="0"/>
                        <a:t> en 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7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1</a:t>
                      </a:r>
                      <a:endParaRPr lang="es-MX" sz="1800" dirty="0"/>
                    </a:p>
                  </a:txBody>
                  <a:tcPr/>
                </a:tc>
              </a:tr>
              <a:tr h="35120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MX" sz="1800" baseline="0" dirty="0" smtClean="0"/>
                        <a:t>Inversión e Infraestructura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5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2</a:t>
                      </a:r>
                      <a:endParaRPr lang="es-MX" sz="1800" dirty="0"/>
                    </a:p>
                  </a:txBody>
                  <a:tcPr/>
                </a:tc>
              </a:tr>
              <a:tr h="351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800" baseline="0" dirty="0" smtClean="0"/>
                        <a:t>Participación Ciudadana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1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1</a:t>
                      </a:r>
                      <a:endParaRPr lang="es-MX" sz="1800" dirty="0"/>
                    </a:p>
                  </a:txBody>
                  <a:tcPr/>
                </a:tc>
              </a:tr>
              <a:tr h="351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800" baseline="0" dirty="0" smtClean="0"/>
                        <a:t>Mejora Regulatoria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2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3</a:t>
                      </a:r>
                      <a:endParaRPr lang="es-MX" sz="1800" dirty="0"/>
                    </a:p>
                  </a:txBody>
                  <a:tcPr/>
                </a:tc>
              </a:tr>
              <a:tr h="351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800" baseline="0" dirty="0" smtClean="0"/>
                        <a:t>Procesos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3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2</a:t>
                      </a:r>
                      <a:endParaRPr lang="es-MX" sz="1800" dirty="0"/>
                    </a:p>
                  </a:txBody>
                  <a:tcPr/>
                </a:tc>
              </a:tr>
              <a:tr h="35120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MX" sz="1800" baseline="0" dirty="0" smtClean="0"/>
                        <a:t>Acceso a la información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8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1</a:t>
                      </a:r>
                      <a:endParaRPr lang="es-MX" sz="1800" dirty="0"/>
                    </a:p>
                  </a:txBody>
                  <a:tcPr/>
                </a:tc>
              </a:tr>
              <a:tr h="35120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MX" sz="1800" baseline="0" dirty="0" smtClean="0"/>
                        <a:t>Contrataciones Públicas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4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2</a:t>
                      </a:r>
                      <a:endParaRPr lang="es-MX" sz="1800" dirty="0"/>
                    </a:p>
                  </a:txBody>
                  <a:tcPr/>
                </a:tc>
              </a:tr>
              <a:tr h="351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800" baseline="0" dirty="0" smtClean="0"/>
                        <a:t>Tecnologías de Información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3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3</a:t>
                      </a:r>
                      <a:endParaRPr lang="es-MX" sz="1800" dirty="0"/>
                    </a:p>
                  </a:txBody>
                  <a:tcPr/>
                </a:tc>
              </a:tr>
              <a:tr h="35120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MX" sz="1800" baseline="0" dirty="0" smtClean="0"/>
                        <a:t>Archivos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2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2</a:t>
                      </a:r>
                      <a:endParaRPr lang="es-MX" sz="1800" dirty="0"/>
                    </a:p>
                  </a:txBody>
                  <a:tcPr/>
                </a:tc>
              </a:tr>
              <a:tr h="35120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MX" sz="1800" baseline="0" dirty="0" smtClean="0"/>
                        <a:t>Optimización del uso de los recursos de la APF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16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3</a:t>
                      </a:r>
                      <a:endParaRPr lang="es-MX" sz="1800" dirty="0"/>
                    </a:p>
                  </a:txBody>
                  <a:tcPr/>
                </a:tc>
              </a:tr>
              <a:tr h="35120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MX" sz="1800" baseline="0" dirty="0" smtClean="0"/>
                        <a:t>Recursos Humanos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8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1</a:t>
                      </a:r>
                      <a:endParaRPr lang="es-MX" sz="1800" dirty="0"/>
                    </a:p>
                  </a:txBody>
                  <a:tcPr/>
                </a:tc>
              </a:tr>
              <a:tr h="351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800" baseline="0" dirty="0" smtClean="0"/>
                        <a:t>Política de transparencia</a:t>
                      </a:r>
                      <a:endParaRPr lang="es-MX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3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1</a:t>
                      </a:r>
                      <a:endParaRPr lang="es-MX" sz="1800" dirty="0"/>
                    </a:p>
                  </a:txBody>
                  <a:tcPr/>
                </a:tc>
              </a:tr>
              <a:tr h="35120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800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63</a:t>
                      </a:r>
                      <a:endParaRPr lang="es-MX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/>
                        <a:t>22</a:t>
                      </a:r>
                      <a:endParaRPr lang="es-MX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6">
                    <a:lumMod val="50000"/>
                  </a:schemeClr>
                </a:solidFill>
              </a:rPr>
              <a:t>12 temas en Bases de Colaboración</a:t>
            </a:r>
            <a:endParaRPr lang="es-MX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12</a:t>
            </a:fld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6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/>
              <a:t>Línea base</a:t>
            </a:r>
          </a:p>
          <a:p>
            <a:pPr lvl="1"/>
            <a:r>
              <a:rPr lang="es-MX" dirty="0" smtClean="0"/>
              <a:t>Valor absoluto observado de cada variable</a:t>
            </a:r>
          </a:p>
          <a:p>
            <a:pPr lvl="1"/>
            <a:r>
              <a:rPr lang="es-MX" dirty="0" smtClean="0"/>
              <a:t>Resultado de la aplicación de la fórmula del indicador </a:t>
            </a:r>
          </a:p>
          <a:p>
            <a:pPr lvl="1"/>
            <a:r>
              <a:rPr lang="es-MX" dirty="0" smtClean="0"/>
              <a:t>Fecha o período de la línea base</a:t>
            </a:r>
          </a:p>
          <a:p>
            <a:r>
              <a:rPr lang="es-MX" b="1" dirty="0" smtClean="0"/>
              <a:t>Metas</a:t>
            </a:r>
          </a:p>
          <a:p>
            <a:pPr lvl="1"/>
            <a:r>
              <a:rPr lang="es-MX" dirty="0" smtClean="0"/>
              <a:t>Meta comprometida en el corto plazo (2014)</a:t>
            </a:r>
          </a:p>
          <a:p>
            <a:pPr lvl="1"/>
            <a:r>
              <a:rPr lang="es-MX" dirty="0"/>
              <a:t>Meta comprometida en el </a:t>
            </a:r>
            <a:r>
              <a:rPr lang="es-MX" dirty="0" smtClean="0"/>
              <a:t>mediano plazo </a:t>
            </a:r>
            <a:r>
              <a:rPr lang="es-MX" dirty="0"/>
              <a:t>(</a:t>
            </a:r>
            <a:r>
              <a:rPr lang="es-MX" dirty="0" smtClean="0"/>
              <a:t>2018)</a:t>
            </a:r>
          </a:p>
          <a:p>
            <a:pPr lvl="1"/>
            <a:r>
              <a:rPr lang="es-MX" dirty="0" smtClean="0"/>
              <a:t>Metas intermedias proyectadas (2015 – 2017)</a:t>
            </a:r>
          </a:p>
          <a:p>
            <a:r>
              <a:rPr lang="es-MX" b="1" dirty="0" smtClean="0"/>
              <a:t>Comentarios</a:t>
            </a:r>
            <a:endParaRPr lang="es-MX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>
                <a:solidFill>
                  <a:schemeClr val="accent6">
                    <a:lumMod val="50000"/>
                  </a:schemeClr>
                </a:solidFill>
              </a:rPr>
              <a:t>Elementos a definir para cada indicador</a:t>
            </a:r>
            <a:endParaRPr lang="es-MX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13</a:t>
            </a:fld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4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981434" y="5435578"/>
            <a:ext cx="4162566" cy="836712"/>
          </a:xfrm>
        </p:spPr>
        <p:txBody>
          <a:bodyPr/>
          <a:lstStyle/>
          <a:p>
            <a:pPr algn="r"/>
            <a:r>
              <a:rPr lang="es-MX" dirty="0" smtClean="0">
                <a:solidFill>
                  <a:schemeClr val="accent6">
                    <a:lumMod val="50000"/>
                  </a:schemeClr>
                </a:solidFill>
              </a:rPr>
              <a:t>Indicadores</a:t>
            </a:r>
            <a:endParaRPr lang="es-MX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14</a:t>
            </a:fld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0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45562117"/>
              </p:ext>
            </p:extLst>
          </p:nvPr>
        </p:nvGraphicFramePr>
        <p:xfrm>
          <a:off x="245659" y="1211038"/>
          <a:ext cx="5239876" cy="4714875"/>
        </p:xfrm>
        <a:graphic>
          <a:graphicData uri="http://schemas.openxmlformats.org/drawingml/2006/table">
            <a:tbl>
              <a:tblPr firstRow="1" bandRow="1"/>
              <a:tblGrid>
                <a:gridCol w="5239876"/>
              </a:tblGrid>
              <a:tr h="240658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Bloque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658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Humanos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40658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Inversión e Infraestructura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40658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Contrataciones </a:t>
                      </a:r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Públicas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40658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Optimización del uso de los recursos de la APF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40658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Bloque 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658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 Regulatoria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40658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Tecnologías de Información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40658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basado en Resultados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40658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40658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Bloque 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65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Participación Ciudadana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40658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Archivos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40658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Acceso a la información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40658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Política de transparencia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6">
                    <a:lumMod val="50000"/>
                  </a:schemeClr>
                </a:solidFill>
              </a:rPr>
              <a:t>Grupo de </a:t>
            </a:r>
            <a:r>
              <a:rPr lang="es-MX" dirty="0" smtClean="0">
                <a:solidFill>
                  <a:schemeClr val="accent6">
                    <a:lumMod val="50000"/>
                  </a:schemeClr>
                </a:solidFill>
              </a:rPr>
              <a:t>indicadores</a:t>
            </a:r>
            <a:endParaRPr lang="es-MX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15</a:t>
            </a:fld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9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981434" y="5435578"/>
            <a:ext cx="4162566" cy="836712"/>
          </a:xfrm>
        </p:spPr>
        <p:txBody>
          <a:bodyPr/>
          <a:lstStyle/>
          <a:p>
            <a:pPr algn="r"/>
            <a:r>
              <a:rPr lang="es-MX" dirty="0" smtClean="0">
                <a:solidFill>
                  <a:schemeClr val="accent6">
                    <a:lumMod val="50000"/>
                  </a:schemeClr>
                </a:solidFill>
              </a:rPr>
              <a:t>Bloque </a:t>
            </a:r>
            <a:r>
              <a:rPr lang="es-MX" dirty="0" smtClean="0">
                <a:solidFill>
                  <a:srgbClr val="FF0000"/>
                </a:solidFill>
              </a:rPr>
              <a:t>A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16</a:t>
            </a:fld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9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Recursos Humanos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17</a:t>
            </a:fld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21024" y="1290917"/>
            <a:ext cx="2017058" cy="69924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Unidad Normativa</a:t>
            </a:r>
            <a:endParaRPr lang="es-MX" sz="16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2393576" y="1290917"/>
            <a:ext cx="6521823" cy="69924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FF0000"/>
                </a:solidFill>
              </a:rPr>
              <a:t>Unidad de Política de Recursos Humanos en la APF (SFP)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21024" y="2143762"/>
            <a:ext cx="2017058" cy="69924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Compromisos en Bases de Colaboración</a:t>
            </a:r>
            <a:endParaRPr lang="es-MX" sz="16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2393576" y="2143762"/>
            <a:ext cx="6521823" cy="69924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FF0000"/>
                </a:solidFill>
              </a:rPr>
              <a:t>8 compromisos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21024" y="2996607"/>
            <a:ext cx="2017058" cy="69924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Indicador</a:t>
            </a:r>
            <a:endParaRPr lang="es-MX" sz="16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2393576" y="2996607"/>
            <a:ext cx="6521823" cy="6992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>
                <a:solidFill>
                  <a:srgbClr val="FF0000"/>
                </a:solidFill>
              </a:rPr>
              <a:t>Recursos </a:t>
            </a:r>
            <a:r>
              <a:rPr lang="es-MX" dirty="0">
                <a:solidFill>
                  <a:srgbClr val="FF0000"/>
                </a:solidFill>
              </a:rPr>
              <a:t>humanos profesionalizados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4352818"/>
            <a:ext cx="9157447" cy="9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65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ángulo redondeado 7"/>
              <p:cNvSpPr/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s-MX" sz="1600" i="1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ú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mero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de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servidores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ú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blicos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profesionalizados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s-MX" sz="1600" i="1"/>
                                <m:t>Total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de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servidores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ú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blicos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en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la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instituci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ó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n</m:t>
                              </m:r>
                            </m:den>
                          </m:f>
                        </m:e>
                      </m:d>
                      <m:r>
                        <a:rPr lang="es-MX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MX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>
          <p:sp>
            <p:nvSpPr>
              <p:cNvPr id="8" name="Rectángulo redondead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>
                <a:solidFill>
                  <a:srgbClr val="FF0000"/>
                </a:solidFill>
              </a:rPr>
              <a:t>Recursos humanos profesionalizados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18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285" y="1207763"/>
            <a:ext cx="482600" cy="48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redondeado 9"/>
          <p:cNvSpPr/>
          <p:nvPr/>
        </p:nvSpPr>
        <p:spPr>
          <a:xfrm>
            <a:off x="7567450" y="1102660"/>
            <a:ext cx="1534510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Porcentaje</a:t>
            </a:r>
            <a:endParaRPr lang="es-MX" sz="16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058" b="2941"/>
          <a:stretch/>
        </p:blipFill>
        <p:spPr>
          <a:xfrm>
            <a:off x="7936386" y="2616543"/>
            <a:ext cx="825738" cy="974642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7729324" y="2554821"/>
            <a:ext cx="1239863" cy="1076705"/>
          </a:xfrm>
          <a:prstGeom prst="roundRect">
            <a:avLst>
              <a:gd name="adj" fmla="val 99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 rot="19400701">
            <a:off x="7857774" y="2893117"/>
            <a:ext cx="98296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Anual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21024" y="2009301"/>
            <a:ext cx="7401238" cy="1002840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Descripción general: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Porcentaje </a:t>
            </a:r>
            <a:r>
              <a:rPr lang="es-MX" sz="1400" dirty="0"/>
              <a:t>de servidores públicos profesionalizados con respecto al total de servidores públicos de la </a:t>
            </a:r>
            <a:r>
              <a:rPr lang="es-MX" sz="1400" dirty="0" smtClean="0"/>
              <a:t>institución</a:t>
            </a:r>
            <a:endParaRPr lang="es-MX" sz="1400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121024" y="3123913"/>
            <a:ext cx="7401238" cy="2295988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/>
              <a:t>Comentarios adicionales: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El indicador considera personal de mando y </a:t>
            </a:r>
            <a:r>
              <a:rPr lang="es-MX" sz="1400" dirty="0" smtClean="0"/>
              <a:t>enlace.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Aplica </a:t>
            </a:r>
            <a:r>
              <a:rPr lang="es-MX" sz="1400" dirty="0"/>
              <a:t>tanto </a:t>
            </a:r>
            <a:r>
              <a:rPr lang="es-MX" sz="1400" dirty="0" smtClean="0"/>
              <a:t>a Instituciones </a:t>
            </a:r>
            <a:r>
              <a:rPr lang="es-MX" sz="1400" dirty="0"/>
              <a:t>sujetas al SPC como a las no sujetas</a:t>
            </a:r>
            <a:r>
              <a:rPr lang="es-MX" sz="1400" dirty="0" smtClean="0"/>
              <a:t>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La Unidad Normativa establecerá la meta para 2018-</a:t>
            </a:r>
            <a:endParaRPr lang="es-MX" sz="140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Los criterios que para efecto de este indicador se contemplan como  RH profesionalizados son: </a:t>
            </a:r>
            <a:endParaRPr lang="es-MX" sz="1400" dirty="0" smtClean="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Capacitación </a:t>
            </a:r>
            <a:r>
              <a:rPr lang="es-MX" sz="1400" dirty="0"/>
              <a:t>especializada </a:t>
            </a:r>
            <a:endParaRPr lang="es-MX" sz="1400" dirty="0" smtClean="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Evaluación </a:t>
            </a:r>
            <a:r>
              <a:rPr lang="es-MX" sz="1400" dirty="0"/>
              <a:t>de desempeño orientadas a objetivos estratégicos</a:t>
            </a:r>
            <a:r>
              <a:rPr lang="es-MX" sz="1400" dirty="0" smtClean="0"/>
              <a:t>.</a:t>
            </a:r>
            <a:endParaRPr lang="es-MX" sz="1400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121024" y="5499279"/>
            <a:ext cx="7401238" cy="1035233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Documentos:</a:t>
            </a:r>
            <a:endParaRPr lang="es-MX" sz="1400" b="1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i="1" dirty="0"/>
              <a:t>Criterios técnicos para el seguimiento del PGCM en materia de Organización, Profesionalización y Recursos Humanos</a:t>
            </a:r>
            <a:r>
              <a:rPr lang="es-MX" sz="1400" b="1" i="1" dirty="0"/>
              <a:t>				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7693572" y="4260588"/>
            <a:ext cx="1328166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Línea Base:</a:t>
            </a:r>
          </a:p>
          <a:p>
            <a:pPr algn="ctr"/>
            <a:r>
              <a:rPr lang="es-MX" sz="1600" dirty="0" smtClean="0"/>
              <a:t>Institución</a:t>
            </a:r>
            <a:endParaRPr lang="es-MX" sz="1600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7704082" y="5665833"/>
            <a:ext cx="1317656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Meta:</a:t>
            </a:r>
          </a:p>
          <a:p>
            <a:pPr algn="ctr"/>
            <a:r>
              <a:rPr lang="es-MX" sz="1600" dirty="0" smtClean="0"/>
              <a:t>Institución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xmlns="" val="3673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Inversión e infraestructura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19</a:t>
            </a:fld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21024" y="1290917"/>
            <a:ext cx="2017058" cy="69924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Unidad Normativa</a:t>
            </a:r>
            <a:endParaRPr lang="es-MX" sz="16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2393576" y="1290917"/>
            <a:ext cx="6521823" cy="69924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FF0000"/>
                </a:solidFill>
              </a:rPr>
              <a:t>Unidad de Inversiones (SHCP)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21024" y="2143762"/>
            <a:ext cx="2017058" cy="69924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Compromisos en Bases de Colaboración</a:t>
            </a:r>
            <a:endParaRPr lang="es-MX" sz="16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2393576" y="2143762"/>
            <a:ext cx="6521823" cy="69924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FF0000"/>
                </a:solidFill>
              </a:rPr>
              <a:t>5 compromisos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21024" y="2996607"/>
            <a:ext cx="2017058" cy="69924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Indicador</a:t>
            </a:r>
            <a:endParaRPr lang="es-MX" sz="16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2393576" y="2996607"/>
            <a:ext cx="6521823" cy="6992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FF0000"/>
                </a:solidFill>
              </a:rPr>
              <a:t>Porcentaje de cumplimiento de las dependencias y entidades  respecto a las evaluaciones ex-post de programas y proyectos de inversión 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2393576" y="3874259"/>
            <a:ext cx="6521823" cy="6992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FF0000"/>
                </a:solidFill>
              </a:rPr>
              <a:t>Porcentaje de cumplimiento de las dependencias y entidades  respecto al seguimiento del ejercicio de programas y proyectos de inversión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1988" y="3874259"/>
            <a:ext cx="1615130" cy="1075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2787" y="5271248"/>
            <a:ext cx="1733532" cy="1155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9831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ln>
            <a:noFill/>
          </a:ln>
        </p:spPr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2</a:t>
            </a:fld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5281684" y="2849550"/>
            <a:ext cx="3862316" cy="836712"/>
          </a:xfrm>
          <a:prstGeom prst="rect">
            <a:avLst/>
          </a:prstGeom>
          <a:solidFill>
            <a:schemeClr val="bg1">
              <a:lumMod val="95000"/>
              <a:alpha val="58824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ln>
                  <a:solidFill>
                    <a:srgbClr val="306000"/>
                  </a:solidFill>
                </a:ln>
                <a:solidFill>
                  <a:srgbClr val="3399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dirty="0" smtClean="0">
                <a:solidFill>
                  <a:schemeClr val="tx1"/>
                </a:solidFill>
              </a:rPr>
              <a:t>Antecedentes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5281684" y="4071191"/>
            <a:ext cx="3862316" cy="836712"/>
          </a:xfrm>
          <a:prstGeom prst="rect">
            <a:avLst/>
          </a:prstGeom>
          <a:solidFill>
            <a:schemeClr val="bg1">
              <a:lumMod val="95000"/>
              <a:alpha val="58824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ln>
                  <a:solidFill>
                    <a:srgbClr val="306000"/>
                  </a:solidFill>
                </a:ln>
                <a:solidFill>
                  <a:srgbClr val="3399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dirty="0" smtClean="0">
                <a:solidFill>
                  <a:schemeClr val="tx1"/>
                </a:solidFill>
              </a:rPr>
              <a:t>Estrategia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5281684" y="5400165"/>
            <a:ext cx="3862316" cy="836712"/>
          </a:xfrm>
          <a:prstGeom prst="rect">
            <a:avLst/>
          </a:prstGeom>
          <a:solidFill>
            <a:schemeClr val="bg1">
              <a:lumMod val="95000"/>
              <a:alpha val="58824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ln>
                  <a:solidFill>
                    <a:srgbClr val="306000"/>
                  </a:solidFill>
                </a:ln>
                <a:solidFill>
                  <a:srgbClr val="3399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dirty="0" smtClean="0">
                <a:solidFill>
                  <a:schemeClr val="tx1"/>
                </a:solidFill>
              </a:rPr>
              <a:t>Indicadores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5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ángulo redondeado 7"/>
              <p:cNvSpPr/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s-MX" sz="1600" i="1"/>
                                <m:t>Evaluaciones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ex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post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realizadas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s-MX" sz="1600" i="1"/>
                                <m:t>Evaluaciones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ex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post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seleccionadas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por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la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Unidad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de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Inversiones</m:t>
                              </m:r>
                            </m:den>
                          </m:f>
                        </m:e>
                      </m:d>
                      <m:r>
                        <a:rPr lang="es-MX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MX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>
          <p:sp>
            <p:nvSpPr>
              <p:cNvPr id="8" name="Rectángulo redondead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>
                <a:solidFill>
                  <a:srgbClr val="FF0000"/>
                </a:solidFill>
              </a:rPr>
              <a:t>Porcentaje de cumplimiento de las dependencias y entidades  respecto a las evaluaciones ex-post de programas y proyectos de inversión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20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285" y="1207763"/>
            <a:ext cx="482600" cy="48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redondeado 9"/>
          <p:cNvSpPr/>
          <p:nvPr/>
        </p:nvSpPr>
        <p:spPr>
          <a:xfrm>
            <a:off x="7609492" y="1102660"/>
            <a:ext cx="1460938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Porcentaje</a:t>
            </a:r>
            <a:endParaRPr lang="es-MX" sz="16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058" b="2941"/>
          <a:stretch/>
        </p:blipFill>
        <p:spPr>
          <a:xfrm>
            <a:off x="7936386" y="2616543"/>
            <a:ext cx="825738" cy="974642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7729324" y="2554821"/>
            <a:ext cx="1239863" cy="1076705"/>
          </a:xfrm>
          <a:prstGeom prst="roundRect">
            <a:avLst>
              <a:gd name="adj" fmla="val 99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 rot="19400701">
            <a:off x="7857774" y="2893117"/>
            <a:ext cx="98296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Anual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21024" y="2009301"/>
            <a:ext cx="7401238" cy="1002840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Descripción general: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Establece el nivel de cumplimiento de las dependencias y entidades respecto a las evaluaciones ex post de programas y proyectos de inversión seleccionados anualmente por la Unidad de </a:t>
            </a:r>
            <a:r>
              <a:rPr lang="es-MX" sz="1400" dirty="0" smtClean="0"/>
              <a:t>Inversiones.</a:t>
            </a:r>
            <a:endParaRPr lang="es-MX" sz="1400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121024" y="3123913"/>
            <a:ext cx="7401238" cy="1931546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/>
              <a:t>Comentarios adicionales: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Se </a:t>
            </a:r>
            <a:r>
              <a:rPr lang="es-MX" sz="1400" dirty="0"/>
              <a:t>parte de una línea base de cero, con independencia de los proyectos seleccionados en el periodo anterior. </a:t>
            </a:r>
            <a:endParaRPr lang="es-MX" sz="1400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La Unidad de Inversiones selecciona anualmente un mínimo de diez programas y proyectos de inversión a evaluar.</a:t>
            </a:r>
            <a:endParaRPr lang="es-MX" sz="1400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121024" y="5167231"/>
            <a:ext cx="7401238" cy="1367281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Documentos:</a:t>
            </a:r>
            <a:endParaRPr lang="es-MX" sz="1400" b="1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i="1" dirty="0"/>
              <a:t>Lineamientos para el seguimiento de la rentabilidad de los programas y proyectos de inversión de la Administración Pública </a:t>
            </a:r>
            <a:r>
              <a:rPr lang="es-MX" sz="1400" i="1" dirty="0" smtClean="0"/>
              <a:t>Federal</a:t>
            </a:r>
            <a:r>
              <a:rPr lang="es-MX" sz="1400" i="1" dirty="0"/>
              <a:t>.</a:t>
            </a:r>
            <a:r>
              <a:rPr lang="es-MX" sz="1400" b="1" i="1" dirty="0"/>
              <a:t>			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7672550" y="4056993"/>
            <a:ext cx="1359697" cy="9984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Línea Base:</a:t>
            </a:r>
          </a:p>
          <a:p>
            <a:pPr algn="ctr"/>
            <a:r>
              <a:rPr lang="es-MX" sz="1600" dirty="0" smtClean="0"/>
              <a:t>Área Normativa</a:t>
            </a:r>
            <a:endParaRPr lang="es-MX" sz="1600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7725102" y="5623034"/>
            <a:ext cx="1286126" cy="83766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Meta:</a:t>
            </a:r>
          </a:p>
          <a:p>
            <a:pPr algn="ctr"/>
            <a:r>
              <a:rPr lang="es-MX" sz="1600" dirty="0"/>
              <a:t>Área </a:t>
            </a:r>
            <a:r>
              <a:rPr lang="es-MX" sz="1600" dirty="0" smtClean="0"/>
              <a:t>Normativa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xmlns="" val="40043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ángulo redondeado 7"/>
              <p:cNvSpPr/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s-MX" sz="1600" i="1"/>
                                <m:t>Programas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y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Proyectos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de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Inversi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ó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con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seguimiento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en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el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PIPP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s-MX" sz="1600" i="1"/>
                                <m:t>Programas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y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Proyectos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de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Inversi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ó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registrados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en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Cartera</m:t>
                              </m:r>
                            </m:den>
                          </m:f>
                        </m:e>
                      </m:d>
                      <m:r>
                        <a:rPr lang="es-MX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MX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>
          <p:sp>
            <p:nvSpPr>
              <p:cNvPr id="8" name="Rectángulo redondead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>
                <a:solidFill>
                  <a:srgbClr val="FF0000"/>
                </a:solidFill>
              </a:rPr>
              <a:t>Porcentaje de cumplimiento de las dependencias y entidades  respecto al seguimiento del ejercicio de programas y proyectos de inversión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21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285" y="1207763"/>
            <a:ext cx="482600" cy="48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058" b="2941"/>
          <a:stretch/>
        </p:blipFill>
        <p:spPr>
          <a:xfrm>
            <a:off x="7936386" y="2616543"/>
            <a:ext cx="825738" cy="974642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7729324" y="2554821"/>
            <a:ext cx="1239863" cy="1076705"/>
          </a:xfrm>
          <a:prstGeom prst="roundRect">
            <a:avLst>
              <a:gd name="adj" fmla="val 99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 rot="19400701">
            <a:off x="7857774" y="2893117"/>
            <a:ext cx="98296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Anual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21024" y="2009301"/>
            <a:ext cx="7401238" cy="1002840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Descripción general: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Establece el nivel de cumplimiento de las dependencias y entidades respecto al seguimiento del ejercicio de programas y proyectos de inversión en el sistema </a:t>
            </a:r>
            <a:r>
              <a:rPr lang="es-MX" sz="1400" dirty="0" smtClean="0"/>
              <a:t>PIPP.</a:t>
            </a:r>
            <a:endParaRPr lang="es-MX" sz="1400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121024" y="3123913"/>
            <a:ext cx="7401238" cy="1795817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/>
              <a:t>Comentarios adicionales: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El </a:t>
            </a:r>
            <a:r>
              <a:rPr lang="es-MX" sz="1400" dirty="0"/>
              <a:t>seguimiento en el PIPP deberá realizarse conforme </a:t>
            </a:r>
            <a:r>
              <a:rPr lang="es-MX" sz="1400" dirty="0" smtClean="0"/>
              <a:t>a: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E</a:t>
            </a:r>
            <a:r>
              <a:rPr lang="es-MX" sz="1400" dirty="0" smtClean="0"/>
              <a:t>l </a:t>
            </a:r>
            <a:r>
              <a:rPr lang="es-MX" sz="1400" dirty="0"/>
              <a:t>artículo 34 de la Ley Federal de Presupuesto y Responsabilidad Hacendaria </a:t>
            </a:r>
            <a:endParaRPr lang="es-MX" sz="1400" dirty="0" smtClean="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Los </a:t>
            </a:r>
            <a:r>
              <a:rPr lang="es-MX" sz="1400" dirty="0"/>
              <a:t>lineamientos aplicables en la materia. </a:t>
            </a:r>
            <a:endParaRPr lang="es-MX" sz="14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dirty="0"/>
              <a:t>									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121024" y="5167231"/>
            <a:ext cx="7401238" cy="1367281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Documentos:</a:t>
            </a:r>
            <a:endParaRPr lang="es-MX" sz="1400" b="1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i="1" dirty="0"/>
              <a:t>Lineamientos para el seguimiento del ejercicio de los programas y proyectos de inversión de la Administración Pública Federal</a:t>
            </a:r>
            <a:r>
              <a:rPr lang="es-MX" sz="1400" i="1" dirty="0" smtClean="0"/>
              <a:t>.</a:t>
            </a:r>
            <a:r>
              <a:rPr lang="es-MX" sz="1400" b="1" i="1" dirty="0"/>
              <a:t>			</a:t>
            </a:r>
          </a:p>
        </p:txBody>
      </p:sp>
      <p:sp>
        <p:nvSpPr>
          <p:cNvPr id="16" name="Rectángulo redondeado 9"/>
          <p:cNvSpPr/>
          <p:nvPr/>
        </p:nvSpPr>
        <p:spPr>
          <a:xfrm>
            <a:off x="7609492" y="1102660"/>
            <a:ext cx="1460938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Porcentaje</a:t>
            </a:r>
            <a:endParaRPr lang="es-MX" sz="1600" b="1" dirty="0"/>
          </a:p>
        </p:txBody>
      </p:sp>
      <p:sp>
        <p:nvSpPr>
          <p:cNvPr id="20" name="Rectángulo redondeado 17"/>
          <p:cNvSpPr/>
          <p:nvPr/>
        </p:nvSpPr>
        <p:spPr>
          <a:xfrm>
            <a:off x="7672550" y="4056993"/>
            <a:ext cx="1359697" cy="9984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Línea Base:</a:t>
            </a:r>
          </a:p>
          <a:p>
            <a:pPr algn="ctr"/>
            <a:r>
              <a:rPr lang="es-MX" sz="1600" dirty="0" smtClean="0"/>
              <a:t>Área Normativa</a:t>
            </a:r>
            <a:endParaRPr lang="es-MX" sz="1600" dirty="0"/>
          </a:p>
        </p:txBody>
      </p:sp>
      <p:sp>
        <p:nvSpPr>
          <p:cNvPr id="21" name="Rectángulo redondeado 18"/>
          <p:cNvSpPr/>
          <p:nvPr/>
        </p:nvSpPr>
        <p:spPr>
          <a:xfrm>
            <a:off x="7725102" y="5623034"/>
            <a:ext cx="1286126" cy="83766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Meta:</a:t>
            </a:r>
          </a:p>
          <a:p>
            <a:pPr algn="ctr"/>
            <a:r>
              <a:rPr lang="es-MX" sz="1600" dirty="0"/>
              <a:t>Área </a:t>
            </a:r>
            <a:r>
              <a:rPr lang="es-MX" sz="1600" dirty="0" smtClean="0"/>
              <a:t>Normativa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xmlns="" val="40264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Contrataciones públicas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22</a:t>
            </a:fld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21024" y="1290917"/>
            <a:ext cx="2017058" cy="699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Unidad Normativa</a:t>
            </a:r>
            <a:endParaRPr lang="es-MX" sz="16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2393576" y="903890"/>
            <a:ext cx="6521823" cy="108627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FF0000"/>
                </a:solidFill>
              </a:rPr>
              <a:t>Unidad de Políticas de Contrataciones </a:t>
            </a:r>
            <a:r>
              <a:rPr lang="es-MX" sz="1600" dirty="0" smtClean="0">
                <a:solidFill>
                  <a:srgbClr val="FF0000"/>
                </a:solidFill>
              </a:rPr>
              <a:t>Públicas (SFP)</a:t>
            </a:r>
          </a:p>
          <a:p>
            <a:pPr algn="ctr"/>
            <a:r>
              <a:rPr lang="es-MX" sz="1600" dirty="0">
                <a:solidFill>
                  <a:srgbClr val="FF0000"/>
                </a:solidFill>
              </a:rPr>
              <a:t>Unidad de Normatividad de Contrataciones </a:t>
            </a:r>
            <a:r>
              <a:rPr lang="es-MX" sz="1600" dirty="0" smtClean="0">
                <a:solidFill>
                  <a:srgbClr val="FF0000"/>
                </a:solidFill>
              </a:rPr>
              <a:t>Públicas (SFP)</a:t>
            </a:r>
          </a:p>
          <a:p>
            <a:pPr algn="ctr"/>
            <a:r>
              <a:rPr lang="es-MX" sz="1600" dirty="0" smtClean="0">
                <a:solidFill>
                  <a:srgbClr val="FF0000"/>
                </a:solidFill>
              </a:rPr>
              <a:t>Dir. Gral. </a:t>
            </a:r>
            <a:r>
              <a:rPr lang="es-MX" sz="1600" dirty="0">
                <a:solidFill>
                  <a:srgbClr val="FF0000"/>
                </a:solidFill>
              </a:rPr>
              <a:t>de Controversias y Sanciones en Contrataciones </a:t>
            </a:r>
            <a:r>
              <a:rPr lang="es-MX" sz="1600" dirty="0" smtClean="0">
                <a:solidFill>
                  <a:srgbClr val="FF0000"/>
                </a:solidFill>
              </a:rPr>
              <a:t>Públicas (SFP)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21024" y="2143762"/>
            <a:ext cx="2017058" cy="699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Compromisos en Bases de Colaboración</a:t>
            </a:r>
            <a:endParaRPr lang="es-MX" sz="16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2393576" y="2143762"/>
            <a:ext cx="6521823" cy="69924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FF0000"/>
                </a:solidFill>
              </a:rPr>
              <a:t>4 compromisos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21024" y="2996607"/>
            <a:ext cx="2017058" cy="699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Indicador</a:t>
            </a:r>
            <a:endParaRPr lang="es-MX" sz="16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2393576" y="2996607"/>
            <a:ext cx="6521823" cy="6992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rgbClr val="FF0000"/>
                </a:solidFill>
              </a:rPr>
              <a:t>Porcentaje de procedimientos  de contratación competidos  con posibilidad de recibir proposiciones de </a:t>
            </a:r>
            <a:r>
              <a:rPr lang="es-MX" sz="1600" b="1" dirty="0">
                <a:solidFill>
                  <a:srgbClr val="FF0000"/>
                </a:solidFill>
              </a:rPr>
              <a:t>manera electrónica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2393576" y="3874259"/>
            <a:ext cx="6521823" cy="6992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rgbClr val="FF0000"/>
                </a:solidFill>
              </a:rPr>
              <a:t>Índice de Estrategias de Contratación instrumentadas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1024" y="4719916"/>
            <a:ext cx="2057400" cy="712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981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ángulo redondeado 7"/>
              <p:cNvSpPr/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MX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𝑃𝑟𝑜𝑐𝑒𝑑𝑖𝑚𝑖𝑒𝑛𝑡𝑜𝑠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𝑑𝑒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𝑐𝑜𝑛𝑡𝑟𝑎𝑡𝑎𝑐𝑖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ó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𝑒𝑙𝑒𝑐𝑡𝑟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ó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𝑛𝑖𝑐𝑜𝑠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𝑚𝑖𝑥𝑡𝑜𝑠</m:t>
                                  </m:r>
                                </m:e>
                              </m:nary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s-MX" sz="1600" i="1"/>
                                <m:t>No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.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total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de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i="1"/>
                                <m:t>Procedimientos</m:t>
                              </m:r>
                            </m:den>
                          </m:f>
                        </m:e>
                      </m:d>
                      <m:r>
                        <a:rPr lang="es-MX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MX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>
          <p:sp>
            <p:nvSpPr>
              <p:cNvPr id="8" name="Rectángulo redondead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>
                <a:solidFill>
                  <a:srgbClr val="FF0000"/>
                </a:solidFill>
              </a:rPr>
              <a:t>Porcentaje de procedimientos  de contratación competidos  con posibilidad de recibir proposiciones de manera electrónica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23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285" y="1207763"/>
            <a:ext cx="482600" cy="48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058" b="2941"/>
          <a:stretch/>
        </p:blipFill>
        <p:spPr>
          <a:xfrm>
            <a:off x="7936386" y="2616543"/>
            <a:ext cx="825738" cy="974642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7729324" y="2616542"/>
            <a:ext cx="1239863" cy="261129"/>
          </a:xfrm>
          <a:prstGeom prst="roundRect">
            <a:avLst>
              <a:gd name="adj" fmla="val 99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redondeado 13"/>
          <p:cNvSpPr/>
          <p:nvPr/>
        </p:nvSpPr>
        <p:spPr>
          <a:xfrm>
            <a:off x="121024" y="2009301"/>
            <a:ext cx="7401238" cy="1002840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Descripción general: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Cuantificar en términos relativos los procedimientos de contratación con posibilidades de recibir proposiciones de manera </a:t>
            </a:r>
            <a:r>
              <a:rPr lang="es-MX" sz="1400" dirty="0" smtClean="0"/>
              <a:t>electrónica.</a:t>
            </a:r>
            <a:endParaRPr lang="es-MX" sz="1400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121024" y="3123913"/>
            <a:ext cx="7401238" cy="1931546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/>
              <a:t>Comentarios adicionales: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Cada Dependencia o Entidad deberá comprometerse de que al menos el 80% de sus procedimientos de contratación competidos se realicen por medios </a:t>
            </a:r>
            <a:r>
              <a:rPr lang="es-MX" sz="1400" dirty="0" smtClean="0"/>
              <a:t>electrónicos: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Licitación </a:t>
            </a:r>
            <a:r>
              <a:rPr lang="es-MX" sz="1400" dirty="0"/>
              <a:t>pública </a:t>
            </a:r>
            <a:endParaRPr lang="es-MX" sz="1400" dirty="0" smtClean="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Invitación </a:t>
            </a:r>
            <a:r>
              <a:rPr lang="es-MX" sz="1400" dirty="0"/>
              <a:t>a cuando menos tres </a:t>
            </a:r>
            <a:r>
              <a:rPr lang="es-MX" sz="1400" dirty="0" smtClean="0"/>
              <a:t>personas.</a:t>
            </a:r>
            <a:r>
              <a:rPr lang="es-MX" sz="1400" dirty="0"/>
              <a:t>									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121024" y="5167231"/>
            <a:ext cx="7401238" cy="1367281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Documentos:</a:t>
            </a:r>
            <a:endParaRPr lang="es-MX" sz="1400" b="1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i="1" dirty="0" smtClean="0"/>
              <a:t>No aplica</a:t>
            </a:r>
            <a:r>
              <a:rPr lang="es-MX" sz="1400" b="1" i="1" dirty="0"/>
              <a:t>		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7729324" y="2868146"/>
            <a:ext cx="1239863" cy="261129"/>
          </a:xfrm>
          <a:prstGeom prst="roundRect">
            <a:avLst>
              <a:gd name="adj" fmla="val 99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 redondeado 19"/>
          <p:cNvSpPr/>
          <p:nvPr/>
        </p:nvSpPr>
        <p:spPr>
          <a:xfrm>
            <a:off x="7729324" y="3109711"/>
            <a:ext cx="1239863" cy="261129"/>
          </a:xfrm>
          <a:prstGeom prst="roundRect">
            <a:avLst>
              <a:gd name="adj" fmla="val 99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redondeado 20"/>
          <p:cNvSpPr/>
          <p:nvPr/>
        </p:nvSpPr>
        <p:spPr>
          <a:xfrm>
            <a:off x="7729324" y="3370840"/>
            <a:ext cx="1239863" cy="261129"/>
          </a:xfrm>
          <a:prstGeom prst="roundRect">
            <a:avLst>
              <a:gd name="adj" fmla="val 99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 rot="19400701">
            <a:off x="7533295" y="2893117"/>
            <a:ext cx="163192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Trimestral</a:t>
            </a:r>
          </a:p>
        </p:txBody>
      </p:sp>
      <p:sp>
        <p:nvSpPr>
          <p:cNvPr id="22" name="Rectángulo redondeado 9"/>
          <p:cNvSpPr/>
          <p:nvPr/>
        </p:nvSpPr>
        <p:spPr>
          <a:xfrm>
            <a:off x="7609492" y="1102660"/>
            <a:ext cx="1460938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Porcentaje</a:t>
            </a:r>
            <a:endParaRPr lang="es-MX" sz="1600" b="1" dirty="0"/>
          </a:p>
        </p:txBody>
      </p:sp>
      <p:sp>
        <p:nvSpPr>
          <p:cNvPr id="23" name="Rectángulo redondeado 17"/>
          <p:cNvSpPr/>
          <p:nvPr/>
        </p:nvSpPr>
        <p:spPr>
          <a:xfrm>
            <a:off x="7672550" y="4056993"/>
            <a:ext cx="1359697" cy="9984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Línea Base:</a:t>
            </a:r>
          </a:p>
          <a:p>
            <a:pPr algn="ctr"/>
            <a:r>
              <a:rPr lang="es-MX" sz="1600" dirty="0" smtClean="0"/>
              <a:t>Área Normativa</a:t>
            </a:r>
            <a:endParaRPr lang="es-MX" sz="1600" dirty="0"/>
          </a:p>
        </p:txBody>
      </p:sp>
      <p:sp>
        <p:nvSpPr>
          <p:cNvPr id="24" name="Rectángulo redondeado 18"/>
          <p:cNvSpPr/>
          <p:nvPr/>
        </p:nvSpPr>
        <p:spPr>
          <a:xfrm>
            <a:off x="7725102" y="5623034"/>
            <a:ext cx="1286126" cy="83766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Meta:</a:t>
            </a:r>
          </a:p>
          <a:p>
            <a:pPr algn="ctr"/>
            <a:r>
              <a:rPr lang="es-MX" sz="1600" dirty="0"/>
              <a:t>Área </a:t>
            </a:r>
            <a:r>
              <a:rPr lang="es-MX" sz="1600" dirty="0" smtClean="0"/>
              <a:t>Normativa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xmlns="" val="19872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ángulo redondeado 7"/>
              <p:cNvSpPr/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nor/>
                                    </m:rPr>
                                    <a:rPr lang="es-MX" sz="1600" i="1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s-MX" sz="1600" i="1"/>
                                    <m:t>ú</m:t>
                                  </m:r>
                                  <m:r>
                                    <m:rPr>
                                      <m:nor/>
                                    </m:rPr>
                                    <a:rPr lang="es-MX" sz="1600" i="1"/>
                                    <m:t>mero</m:t>
                                  </m:r>
                                  <m:r>
                                    <m:rPr>
                                      <m:nor/>
                                    </m:rPr>
                                    <a:rPr lang="es-MX" sz="1600" i="1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s-MX" sz="1600" i="1"/>
                                    <m:t>de</m:t>
                                  </m:r>
                                  <m:r>
                                    <m:rPr>
                                      <m:nor/>
                                    </m:rPr>
                                    <a:rPr lang="es-MX" sz="1600" i="1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s-MX" sz="1600" i="1"/>
                                    <m:t>procedimientos</m:t>
                                  </m:r>
                                  <m:r>
                                    <m:rPr>
                                      <m:nor/>
                                    </m:rPr>
                                    <a:rPr lang="es-MX" sz="1600" i="1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s-MX" sz="1600" i="1"/>
                                    <m:t>de</m:t>
                                  </m:r>
                                  <m:r>
                                    <m:rPr>
                                      <m:nor/>
                                    </m:rPr>
                                    <a:rPr lang="es-MX" sz="1600" i="1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s-MX" sz="1600" i="1"/>
                                    <m:t>contrataci</m:t>
                                  </m:r>
                                  <m:r>
                                    <m:rPr>
                                      <m:nor/>
                                    </m:rPr>
                                    <a:rPr lang="es-MX" sz="1600" i="1"/>
                                    <m:t>ó</m:t>
                                  </m:r>
                                  <m:r>
                                    <m:rPr>
                                      <m:nor/>
                                    </m:rPr>
                                    <a:rPr lang="es-MX" sz="1600" i="1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s-MX" sz="1600" i="1"/>
                                    <m:t> 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s-MX" sz="1600" i="1"/>
                                    <m:t>bajo</m:t>
                                  </m:r>
                                  <m:r>
                                    <m:rPr>
                                      <m:nor/>
                                    </m:rPr>
                                    <a:rPr lang="es-MX" sz="1600" i="1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s-MX" sz="1600" i="1"/>
                                    <m:t>alguna</m:t>
                                  </m:r>
                                  <m:r>
                                    <m:rPr>
                                      <m:nor/>
                                    </m:rPr>
                                    <a:rPr lang="es-MX" sz="1600" i="1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s-MX" sz="1600" i="1"/>
                                    <m:t>estrategia</m:t>
                                  </m:r>
                                  <m:r>
                                    <m:rPr>
                                      <m:nor/>
                                    </m:rPr>
                                    <a:rPr lang="es-MX" sz="1600" i="1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s-MX" sz="1600" i="1"/>
                                    <m:t>de</m:t>
                                  </m:r>
                                  <m:r>
                                    <m:rPr>
                                      <m:nor/>
                                    </m:rPr>
                                    <a:rPr lang="es-MX" sz="1600" i="1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s-MX" sz="1600" i="1"/>
                                    <m:t>contrataci</m:t>
                                  </m:r>
                                  <m:r>
                                    <m:rPr>
                                      <m:nor/>
                                    </m:rPr>
                                    <a:rPr lang="es-MX" sz="1600" i="1"/>
                                    <m:t>ó</m:t>
                                  </m:r>
                                  <m:r>
                                    <m:rPr>
                                      <m:nor/>
                                    </m:rPr>
                                    <a:rPr lang="es-MX" sz="1600" i="1"/>
                                    <m:t>n</m:t>
                                  </m:r>
                                </m:e>
                              </m:eqArr>
                            </m:num>
                            <m:den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𝑒𝑠𝑡𝑟𝑎𝑡𝑒𝑔𝑖𝑎𝑠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MX" sz="1600" dirty="0"/>
              </a:p>
            </p:txBody>
          </p:sp>
        </mc:Choice>
        <mc:Fallback>
          <p:sp>
            <p:nvSpPr>
              <p:cNvPr id="8" name="Rectángulo redondead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>
                <a:solidFill>
                  <a:srgbClr val="FF0000"/>
                </a:solidFill>
              </a:rPr>
              <a:t>Índice de Estrategias de Contratación instrumentadas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24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285" y="1207763"/>
            <a:ext cx="482600" cy="48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ángulo redondeado 13"/>
          <p:cNvSpPr/>
          <p:nvPr/>
        </p:nvSpPr>
        <p:spPr>
          <a:xfrm>
            <a:off x="121024" y="1956136"/>
            <a:ext cx="7401238" cy="2103420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Descripción general: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Cuantificar el índice de contrataciones que se llevan a cabo utilizando las Estrategias de Contratación </a:t>
            </a:r>
            <a:r>
              <a:rPr lang="es-MX" sz="1400" dirty="0" smtClean="0"/>
              <a:t>Pública respecto </a:t>
            </a:r>
            <a:r>
              <a:rPr lang="es-MX" sz="1400" dirty="0"/>
              <a:t>a la meta anual (2</a:t>
            </a:r>
            <a:r>
              <a:rPr lang="es-MX" sz="1400" dirty="0" smtClean="0"/>
              <a:t>).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Las Estrategias de Contratación Pública incluyen: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Contrato Marco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Ofertas </a:t>
            </a:r>
            <a:r>
              <a:rPr lang="es-MX" sz="1400" dirty="0"/>
              <a:t>Subsecuentes de Descuento </a:t>
            </a:r>
            <a:endParaRPr lang="es-MX" sz="1400" dirty="0" smtClean="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Compras Consolidadas</a:t>
            </a:r>
            <a:r>
              <a:rPr lang="es-MX" sz="1400" dirty="0"/>
              <a:t>	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121024" y="4112721"/>
            <a:ext cx="7401238" cy="1432981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/>
              <a:t>Comentarios adicionales: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Para que el resultado del Índice sea </a:t>
            </a:r>
            <a:r>
              <a:rPr lang="es-MX" sz="1400" dirty="0" smtClean="0"/>
              <a:t>1, </a:t>
            </a:r>
            <a:r>
              <a:rPr lang="es-MX" sz="1400" dirty="0"/>
              <a:t>cada Dependencia o Entidad deberá comprometerse a llevar a cabo al menos 2 procedimientos de contratación anual, utilizando alguna de las estrategias de contratación </a:t>
            </a:r>
            <a:r>
              <a:rPr lang="es-MX" sz="1400" dirty="0" smtClean="0"/>
              <a:t>pública. </a:t>
            </a:r>
            <a:r>
              <a:rPr lang="es-MX" sz="1400" dirty="0"/>
              <a:t>									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121024" y="5665833"/>
            <a:ext cx="7401238" cy="868679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Documentos:</a:t>
            </a:r>
            <a:endParaRPr lang="es-MX" sz="1400" b="1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i="1" dirty="0" smtClean="0"/>
              <a:t>No aplica</a:t>
            </a:r>
            <a:r>
              <a:rPr lang="es-MX" sz="1400" b="1" i="1" dirty="0"/>
              <a:t>		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058" b="2941"/>
          <a:stretch/>
        </p:blipFill>
        <p:spPr>
          <a:xfrm>
            <a:off x="7936386" y="2616543"/>
            <a:ext cx="825738" cy="974642"/>
          </a:xfrm>
          <a:prstGeom prst="rect">
            <a:avLst/>
          </a:prstGeom>
        </p:spPr>
      </p:pic>
      <p:sp>
        <p:nvSpPr>
          <p:cNvPr id="23" name="Rectángulo redondeado 22"/>
          <p:cNvSpPr/>
          <p:nvPr/>
        </p:nvSpPr>
        <p:spPr>
          <a:xfrm>
            <a:off x="7729324" y="2554821"/>
            <a:ext cx="1239863" cy="1076705"/>
          </a:xfrm>
          <a:prstGeom prst="roundRect">
            <a:avLst>
              <a:gd name="adj" fmla="val 99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/>
          <p:cNvSpPr txBox="1"/>
          <p:nvPr/>
        </p:nvSpPr>
        <p:spPr>
          <a:xfrm rot="19400701">
            <a:off x="7857774" y="2893117"/>
            <a:ext cx="98296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Anual</a:t>
            </a:r>
          </a:p>
        </p:txBody>
      </p:sp>
      <p:sp>
        <p:nvSpPr>
          <p:cNvPr id="16" name="Rectángulo redondeado 9"/>
          <p:cNvSpPr/>
          <p:nvPr/>
        </p:nvSpPr>
        <p:spPr>
          <a:xfrm>
            <a:off x="7609492" y="1102660"/>
            <a:ext cx="1460938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Porcentaje</a:t>
            </a:r>
            <a:endParaRPr lang="es-MX" sz="1600" b="1" dirty="0"/>
          </a:p>
        </p:txBody>
      </p:sp>
      <p:sp>
        <p:nvSpPr>
          <p:cNvPr id="20" name="Rectángulo redondeado 17"/>
          <p:cNvSpPr/>
          <p:nvPr/>
        </p:nvSpPr>
        <p:spPr>
          <a:xfrm>
            <a:off x="7672550" y="4056993"/>
            <a:ext cx="1359697" cy="9984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Línea Base:</a:t>
            </a:r>
          </a:p>
          <a:p>
            <a:pPr algn="ctr"/>
            <a:r>
              <a:rPr lang="es-MX" sz="1600" dirty="0" smtClean="0"/>
              <a:t>Área Normativa</a:t>
            </a:r>
            <a:endParaRPr lang="es-MX" sz="1600" dirty="0"/>
          </a:p>
        </p:txBody>
      </p:sp>
      <p:sp>
        <p:nvSpPr>
          <p:cNvPr id="21" name="Rectángulo redondeado 18"/>
          <p:cNvSpPr/>
          <p:nvPr/>
        </p:nvSpPr>
        <p:spPr>
          <a:xfrm>
            <a:off x="7725102" y="5623034"/>
            <a:ext cx="1286126" cy="83766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Meta:</a:t>
            </a:r>
          </a:p>
          <a:p>
            <a:pPr algn="ctr"/>
            <a:r>
              <a:rPr lang="es-MX" sz="1600" dirty="0"/>
              <a:t>Área </a:t>
            </a:r>
            <a:r>
              <a:rPr lang="es-MX" sz="1600" dirty="0" smtClean="0"/>
              <a:t>Normativa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xmlns="" val="13834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FF0000"/>
                </a:solidFill>
              </a:rPr>
              <a:t>Optimización del uso de los recursos de la APF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25</a:t>
            </a:fld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21024" y="1290917"/>
            <a:ext cx="2017058" cy="699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Unidad Normativa</a:t>
            </a:r>
            <a:endParaRPr lang="es-MX" sz="16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2393576" y="1290917"/>
            <a:ext cx="6521823" cy="69924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FF0000"/>
                </a:solidFill>
              </a:rPr>
              <a:t>Unidad de Política y Control </a:t>
            </a:r>
            <a:r>
              <a:rPr lang="es-MX" sz="1600" dirty="0" smtClean="0">
                <a:solidFill>
                  <a:srgbClr val="FF0000"/>
                </a:solidFill>
              </a:rPr>
              <a:t>Presupuestario (SHCP)</a:t>
            </a:r>
          </a:p>
          <a:p>
            <a:pPr algn="ctr"/>
            <a:r>
              <a:rPr lang="es-MX" sz="1600" dirty="0">
                <a:solidFill>
                  <a:srgbClr val="FF0000"/>
                </a:solidFill>
              </a:rPr>
              <a:t>Unidad de Política de Recursos Humanos de la </a:t>
            </a:r>
            <a:r>
              <a:rPr lang="es-MX" sz="1600" dirty="0" smtClean="0">
                <a:solidFill>
                  <a:srgbClr val="FF0000"/>
                </a:solidFill>
              </a:rPr>
              <a:t>APF (SFP)</a:t>
            </a:r>
          </a:p>
          <a:p>
            <a:pPr algn="ctr"/>
            <a:r>
              <a:rPr lang="es-MX" sz="1600" dirty="0">
                <a:solidFill>
                  <a:srgbClr val="FF0000"/>
                </a:solidFill>
              </a:rPr>
              <a:t>Instituto de Administración y Avalúos de Bienes Nacionales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121024" y="2143762"/>
            <a:ext cx="2017058" cy="699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Compromisos en Bases de Colaboración</a:t>
            </a:r>
            <a:endParaRPr lang="es-MX" sz="16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2393576" y="2143762"/>
            <a:ext cx="6521823" cy="69924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FF0000"/>
                </a:solidFill>
              </a:rPr>
              <a:t>16 compromisos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21024" y="2996607"/>
            <a:ext cx="2017058" cy="699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Indicador</a:t>
            </a:r>
            <a:endParaRPr lang="es-MX" sz="16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2393576" y="2996607"/>
            <a:ext cx="6521823" cy="6992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rgbClr val="FF0000"/>
                </a:solidFill>
              </a:rPr>
              <a:t>Unidades administrativas  orientadas a objetivos estratégicos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2393576" y="3874259"/>
            <a:ext cx="6521823" cy="6992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 smtClean="0">
                <a:solidFill>
                  <a:srgbClr val="FF0000"/>
                </a:solidFill>
              </a:rPr>
              <a:t>Proporción </a:t>
            </a:r>
            <a:r>
              <a:rPr lang="es-MX" sz="1600" dirty="0">
                <a:solidFill>
                  <a:srgbClr val="FF0000"/>
                </a:solidFill>
              </a:rPr>
              <a:t>del gasto en servicios personales respecto al gasto </a:t>
            </a:r>
            <a:r>
              <a:rPr lang="es-MX" sz="1600" dirty="0" smtClean="0">
                <a:solidFill>
                  <a:srgbClr val="FF0000"/>
                </a:solidFill>
              </a:rPr>
              <a:t>programable 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2393576" y="4765560"/>
            <a:ext cx="6521823" cy="6992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srgbClr val="FF0000"/>
                </a:solidFill>
              </a:rPr>
              <a:t>Cociente del gasto de operación administrativo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1025" y="4296336"/>
            <a:ext cx="2017058" cy="1512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621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ángulo redondeado 7"/>
              <p:cNvSpPr/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ú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𝑚𝑒𝑟𝑜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𝑑𝑒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𝑢𝑛𝑖𝑑𝑎𝑑𝑒𝑠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𝑎𝑑𝑚𝑖𝑛𝑖𝑠𝑡𝑟𝑎𝑡𝑖𝑣𝑎𝑠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𝑑𝑒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𝑙𝑎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𝐼𝑛𝑠𝑡𝑖𝑡𝑢𝑐𝑖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ó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𝑜𝑟𝑖𝑒𝑛𝑡𝑎𝑑𝑎𝑠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𝑜𝑏𝑗𝑒𝑡𝑖𝑣𝑜𝑠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𝑒𝑠𝑡𝑟𝑎𝑡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é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𝑔𝑖𝑐𝑜𝑠</m:t>
                                  </m:r>
                                </m:e>
                              </m:eqArr>
                            </m:num>
                            <m:den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𝑇𝑜𝑡𝑎𝑙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𝑢𝑛𝑖𝑑𝑎𝑑𝑒𝑠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𝑎𝑑𝑚𝑖𝑛𝑖𝑠𝑡𝑟𝑎𝑡𝑖𝑣𝑎𝑠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𝑙𝑎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𝑖𝑛𝑠𝑡𝑖𝑡𝑢𝑐𝑖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s-MX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MX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>
          <p:sp>
            <p:nvSpPr>
              <p:cNvPr id="8" name="Rectángulo redondead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>
                <a:solidFill>
                  <a:srgbClr val="FF0000"/>
                </a:solidFill>
              </a:rPr>
              <a:t>Unidades administrativas  orientadas a objetivos estratégicos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26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285" y="1207763"/>
            <a:ext cx="482600" cy="48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redondeado 9"/>
          <p:cNvSpPr/>
          <p:nvPr/>
        </p:nvSpPr>
        <p:spPr>
          <a:xfrm>
            <a:off x="7729324" y="1102660"/>
            <a:ext cx="1239863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Porcentaje</a:t>
            </a:r>
            <a:endParaRPr lang="es-MX" sz="1600" b="1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121024" y="1956135"/>
            <a:ext cx="7401238" cy="1308059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Descripción general: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Porcentaje de unidades administrativas de la institución, orientadas a objetivos estratégicos  con respecto al total de unidades administrativas de la institución</a:t>
            </a:r>
            <a:r>
              <a:rPr lang="es-MX" sz="1400" dirty="0" smtClean="0"/>
              <a:t>.</a:t>
            </a:r>
            <a:r>
              <a:rPr lang="es-MX" sz="1400" dirty="0"/>
              <a:t>	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121024" y="3547077"/>
            <a:ext cx="7401238" cy="1508381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/>
              <a:t>Comentarios adicionales: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La </a:t>
            </a:r>
            <a:r>
              <a:rPr lang="es-MX" sz="1400" dirty="0" smtClean="0"/>
              <a:t>Unidad de Política de Recursos Humanos de la APF </a:t>
            </a:r>
            <a:r>
              <a:rPr lang="es-MX" sz="1400" dirty="0"/>
              <a:t>dará a conocer las </a:t>
            </a:r>
            <a:r>
              <a:rPr lang="es-MX" sz="1400" dirty="0" smtClean="0"/>
              <a:t>guías/instructivos </a:t>
            </a:r>
            <a:r>
              <a:rPr lang="es-MX" sz="1400" dirty="0"/>
              <a:t>que correspondan.																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121024" y="5338341"/>
            <a:ext cx="7401238" cy="1196171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Documentos:</a:t>
            </a:r>
            <a:endParaRPr lang="es-MX" sz="1400" b="1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i="1" dirty="0"/>
              <a:t>Criterios técnicos para el seguimiento del PGCM en materia de Organización, Profesionalización y Recursos </a:t>
            </a:r>
            <a:r>
              <a:rPr lang="es-MX" sz="1400" i="1" dirty="0" smtClean="0"/>
              <a:t>Humanos</a:t>
            </a:r>
            <a:r>
              <a:rPr lang="es-MX" sz="1400" b="1" i="1" dirty="0"/>
              <a:t>		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7729324" y="4260588"/>
            <a:ext cx="1239863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Línea Base:</a:t>
            </a:r>
          </a:p>
          <a:p>
            <a:pPr algn="ctr"/>
            <a:r>
              <a:rPr lang="es-MX" sz="1600" dirty="0" smtClean="0"/>
              <a:t>Institución</a:t>
            </a:r>
            <a:endParaRPr lang="es-MX" sz="1600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7729324" y="5665833"/>
            <a:ext cx="1239863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Meta:</a:t>
            </a:r>
          </a:p>
          <a:p>
            <a:pPr algn="ctr"/>
            <a:r>
              <a:rPr lang="es-MX" sz="1600" dirty="0" err="1" smtClean="0"/>
              <a:t>Instiución</a:t>
            </a:r>
            <a:endParaRPr lang="es-MX" sz="16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058" b="2941"/>
          <a:stretch/>
        </p:blipFill>
        <p:spPr>
          <a:xfrm>
            <a:off x="7936386" y="2616543"/>
            <a:ext cx="825738" cy="974642"/>
          </a:xfrm>
          <a:prstGeom prst="rect">
            <a:avLst/>
          </a:prstGeom>
        </p:spPr>
      </p:pic>
      <p:sp>
        <p:nvSpPr>
          <p:cNvPr id="23" name="Rectángulo redondeado 22"/>
          <p:cNvSpPr/>
          <p:nvPr/>
        </p:nvSpPr>
        <p:spPr>
          <a:xfrm>
            <a:off x="7729324" y="2554821"/>
            <a:ext cx="1239863" cy="1076705"/>
          </a:xfrm>
          <a:prstGeom prst="roundRect">
            <a:avLst>
              <a:gd name="adj" fmla="val 99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/>
          <p:cNvSpPr txBox="1"/>
          <p:nvPr/>
        </p:nvSpPr>
        <p:spPr>
          <a:xfrm rot="19400701">
            <a:off x="7857774" y="2893117"/>
            <a:ext cx="98296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Anual</a:t>
            </a:r>
          </a:p>
        </p:txBody>
      </p:sp>
      <p:sp>
        <p:nvSpPr>
          <p:cNvPr id="16" name="Rectángulo redondeado 9"/>
          <p:cNvSpPr/>
          <p:nvPr/>
        </p:nvSpPr>
        <p:spPr>
          <a:xfrm>
            <a:off x="7609492" y="1102660"/>
            <a:ext cx="1460938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Porcentaje</a:t>
            </a:r>
            <a:endParaRPr lang="es-MX" sz="1600" b="1" dirty="0"/>
          </a:p>
        </p:txBody>
      </p:sp>
      <p:sp>
        <p:nvSpPr>
          <p:cNvPr id="20" name="Rectángulo redondeado 17"/>
          <p:cNvSpPr/>
          <p:nvPr/>
        </p:nvSpPr>
        <p:spPr>
          <a:xfrm>
            <a:off x="7672550" y="4056993"/>
            <a:ext cx="1359697" cy="9984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Línea Base:</a:t>
            </a:r>
          </a:p>
          <a:p>
            <a:pPr algn="ctr"/>
            <a:r>
              <a:rPr lang="es-MX" sz="1600" dirty="0" smtClean="0"/>
              <a:t>Área Normativa</a:t>
            </a:r>
            <a:endParaRPr lang="es-MX" sz="1600" dirty="0"/>
          </a:p>
        </p:txBody>
      </p:sp>
      <p:sp>
        <p:nvSpPr>
          <p:cNvPr id="21" name="Rectángulo redondeado 18"/>
          <p:cNvSpPr/>
          <p:nvPr/>
        </p:nvSpPr>
        <p:spPr>
          <a:xfrm>
            <a:off x="7725102" y="5623034"/>
            <a:ext cx="1286126" cy="83766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Meta:</a:t>
            </a:r>
          </a:p>
          <a:p>
            <a:pPr algn="ctr"/>
            <a:r>
              <a:rPr lang="es-MX" sz="1600" dirty="0"/>
              <a:t>Área </a:t>
            </a:r>
            <a:r>
              <a:rPr lang="es-MX" sz="1600" dirty="0" smtClean="0"/>
              <a:t>Normativa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xmlns="" val="27985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ángulo redondeado 7"/>
              <p:cNvSpPr/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𝐺𝑎𝑠𝑡𝑜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𝑒𝑗𝑒𝑟𝑐𝑖𝑑𝑜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𝑒𝑛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𝑠𝑒𝑟𝑣𝑖𝑐𝑖𝑜𝑠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𝑝𝑒𝑟𝑠𝑜𝑛𝑎𝑙𝑒𝑠</m:t>
                              </m:r>
                            </m:num>
                            <m:den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𝐺𝑎𝑠𝑡𝑜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𝑝𝑟𝑜𝑔𝑟𝑎𝑚𝑎𝑏𝑙𝑒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𝑛𝑒𝑡𝑜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𝑒𝑗𝑒𝑟𝑐𝑖𝑑𝑜</m:t>
                              </m:r>
                            </m:den>
                          </m:f>
                        </m:e>
                      </m:d>
                      <m:r>
                        <a:rPr lang="es-MX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MX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>
          <p:sp>
            <p:nvSpPr>
              <p:cNvPr id="8" name="Rectángulo redondead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>
                <a:solidFill>
                  <a:srgbClr val="FF0000"/>
                </a:solidFill>
              </a:rPr>
              <a:t>Proporción </a:t>
            </a:r>
            <a:r>
              <a:rPr lang="es-MX" sz="2400" dirty="0">
                <a:solidFill>
                  <a:srgbClr val="FF0000"/>
                </a:solidFill>
              </a:rPr>
              <a:t>del gasto en servicios personales respecto al gasto </a:t>
            </a:r>
            <a:r>
              <a:rPr lang="es-MX" sz="2400" dirty="0" smtClean="0">
                <a:solidFill>
                  <a:srgbClr val="FF0000"/>
                </a:solidFill>
              </a:rPr>
              <a:t>programable</a:t>
            </a:r>
            <a:endParaRPr lang="es-MX" sz="240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27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285" y="1207763"/>
            <a:ext cx="482600" cy="48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ángulo redondeado 13"/>
          <p:cNvSpPr/>
          <p:nvPr/>
        </p:nvSpPr>
        <p:spPr>
          <a:xfrm>
            <a:off x="121024" y="1956136"/>
            <a:ext cx="7401238" cy="1031614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Descripción general: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Establece la proporción del gasto en servicios personales respecto al gasto programable. Las dependencias o entidades deberán mantener el mismo nivel observado en el año 2012, hasta el año 2018</a:t>
            </a:r>
            <a:r>
              <a:rPr lang="es-MX" sz="1400" dirty="0" smtClean="0"/>
              <a:t>.</a:t>
            </a:r>
            <a:r>
              <a:rPr lang="es-MX" sz="1400" dirty="0"/>
              <a:t>	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121024" y="3093701"/>
            <a:ext cx="7401238" cy="2452001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/>
              <a:t>Comentarios adicionales: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La meta a comprometer por cada dependencia o entidad deberá </a:t>
            </a:r>
            <a:r>
              <a:rPr lang="es-MX" sz="1400" dirty="0" smtClean="0"/>
              <a:t>coadyuvar </a:t>
            </a:r>
            <a:r>
              <a:rPr lang="es-MX" sz="1400" dirty="0"/>
              <a:t>a alcanzar la meta general propuesta en el PGCM.  </a:t>
            </a:r>
            <a:endParaRPr lang="es-MX" sz="1400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Las </a:t>
            </a:r>
            <a:r>
              <a:rPr lang="es-MX" sz="1400" dirty="0"/>
              <a:t>dependencias y entidades deberán ajustarse a los lineamientos específicos que, en su momento emita la SHCP. </a:t>
            </a:r>
            <a:endParaRPr lang="es-MX" sz="1400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El </a:t>
            </a:r>
            <a:r>
              <a:rPr lang="es-MX" sz="1400" dirty="0"/>
              <a:t>establecimiento de la línea base y metas por parte de las Dependencias y Entidades no está sujeta a la emisión de los Lineamientos. </a:t>
            </a:r>
            <a:endParaRPr lang="es-MX" sz="1400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Los </a:t>
            </a:r>
            <a:r>
              <a:rPr lang="es-MX" sz="1400" dirty="0"/>
              <a:t>valores a registrar como línea base corresponderán a la información definitiva de la Cuenta Pública </a:t>
            </a:r>
            <a:r>
              <a:rPr lang="es-MX" sz="1400" dirty="0" smtClean="0"/>
              <a:t>2012</a:t>
            </a:r>
            <a:r>
              <a:rPr lang="es-MX" sz="1400" dirty="0"/>
              <a:t>.					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121024" y="5752214"/>
            <a:ext cx="7401238" cy="782298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Documentos:</a:t>
            </a:r>
            <a:endParaRPr lang="es-MX" sz="1400" b="1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i="1" dirty="0"/>
              <a:t>Lineamientos de austeridad que emitirá la UPCP </a:t>
            </a:r>
            <a:r>
              <a:rPr lang="es-MX" sz="1400" i="1" dirty="0" smtClean="0"/>
              <a:t>.</a:t>
            </a:r>
            <a:r>
              <a:rPr lang="es-MX" sz="1400" b="1" i="1" dirty="0"/>
              <a:t>	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058" b="2941"/>
          <a:stretch/>
        </p:blipFill>
        <p:spPr>
          <a:xfrm>
            <a:off x="7936386" y="2616543"/>
            <a:ext cx="825738" cy="974642"/>
          </a:xfrm>
          <a:prstGeom prst="rect">
            <a:avLst/>
          </a:prstGeom>
        </p:spPr>
      </p:pic>
      <p:sp>
        <p:nvSpPr>
          <p:cNvPr id="23" name="Rectángulo redondeado 22"/>
          <p:cNvSpPr/>
          <p:nvPr/>
        </p:nvSpPr>
        <p:spPr>
          <a:xfrm>
            <a:off x="7729324" y="2554821"/>
            <a:ext cx="1239863" cy="1076705"/>
          </a:xfrm>
          <a:prstGeom prst="roundRect">
            <a:avLst>
              <a:gd name="adj" fmla="val 99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/>
          <p:cNvSpPr txBox="1"/>
          <p:nvPr/>
        </p:nvSpPr>
        <p:spPr>
          <a:xfrm rot="19400701">
            <a:off x="7857774" y="2893117"/>
            <a:ext cx="98296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Anual</a:t>
            </a:r>
          </a:p>
        </p:txBody>
      </p:sp>
      <p:sp>
        <p:nvSpPr>
          <p:cNvPr id="16" name="Rectángulo redondeado 9"/>
          <p:cNvSpPr/>
          <p:nvPr/>
        </p:nvSpPr>
        <p:spPr>
          <a:xfrm>
            <a:off x="7609492" y="1102660"/>
            <a:ext cx="1460938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Porcentaje</a:t>
            </a:r>
            <a:endParaRPr lang="es-MX" sz="1600" b="1" dirty="0"/>
          </a:p>
        </p:txBody>
      </p:sp>
      <p:sp>
        <p:nvSpPr>
          <p:cNvPr id="20" name="Rectángulo redondeado 17"/>
          <p:cNvSpPr/>
          <p:nvPr/>
        </p:nvSpPr>
        <p:spPr>
          <a:xfrm>
            <a:off x="7672550" y="4056993"/>
            <a:ext cx="1359697" cy="9984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Línea Base:</a:t>
            </a:r>
          </a:p>
          <a:p>
            <a:pPr algn="ctr"/>
            <a:r>
              <a:rPr lang="es-MX" sz="1600" dirty="0" smtClean="0"/>
              <a:t>Área Normativa</a:t>
            </a:r>
            <a:endParaRPr lang="es-MX" sz="1600" dirty="0"/>
          </a:p>
        </p:txBody>
      </p:sp>
      <p:sp>
        <p:nvSpPr>
          <p:cNvPr id="21" name="Rectángulo redondeado 18"/>
          <p:cNvSpPr/>
          <p:nvPr/>
        </p:nvSpPr>
        <p:spPr>
          <a:xfrm>
            <a:off x="7725102" y="5623034"/>
            <a:ext cx="1286126" cy="83766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Meta:</a:t>
            </a:r>
          </a:p>
          <a:p>
            <a:pPr algn="ctr"/>
            <a:r>
              <a:rPr lang="es-MX" sz="1600" dirty="0"/>
              <a:t>Área </a:t>
            </a:r>
            <a:r>
              <a:rPr lang="es-MX" sz="1600" dirty="0" smtClean="0"/>
              <a:t>Normativa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xmlns="" val="33916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ángulo redondeado 7"/>
              <p:cNvSpPr/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𝐺𝑎𝑠𝑡𝑜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𝑜𝑝𝑒𝑟𝑎𝑐𝑖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𝑎𝑑𝑚𝑖𝑛𝑖𝑠𝑡𝑟𝑎𝑡𝑖𝑣𝑜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𝑑𝑒𝑙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ñ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𝑐𝑜𝑟𝑟𝑖𝑒𝑛𝑡𝑒</m:t>
                              </m:r>
                            </m:num>
                            <m:den>
                              <m: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  <m:t>𝐺𝑎𝑠𝑡𝑜</m:t>
                              </m:r>
                              <m: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  <m:t>𝑝𝑟𝑜𝑔𝑟𝑎𝑚𝑎𝑏𝑙𝑒</m:t>
                              </m:r>
                              <m: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  <m:t>𝑛𝑒𝑡𝑜</m:t>
                              </m:r>
                              <m: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  <m:t>𝑒𝑗𝑒𝑟𝑐𝑖𝑑𝑜</m:t>
                              </m:r>
                            </m:den>
                          </m:f>
                        </m:e>
                      </m:d>
                      <m:r>
                        <a:rPr lang="es-MX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MX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100 </m:t>
                      </m:r>
                    </m:oMath>
                  </m:oMathPara>
                </a14:m>
                <a:endParaRPr lang="es-MX" sz="1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s-MX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𝑀𝑒𝑛𝑜𝑟</m:t>
                      </m:r>
                      <m:r>
                        <a:rPr lang="es-MX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s-MX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𝑙𝑎</m:t>
                      </m:r>
                      <m:r>
                        <a:rPr lang="es-MX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𝑖𝑛𝑓𝑙𝑎𝑐𝑖</m:t>
                      </m:r>
                      <m:r>
                        <a:rPr lang="es-MX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</m:t>
                      </m:r>
                      <m:r>
                        <a:rPr lang="es-MX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>
          <p:sp>
            <p:nvSpPr>
              <p:cNvPr id="8" name="Rectángulo redondead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  <a:blipFill rotWithShape="0">
                <a:blip r:embed="rId2" cstate="print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>
                <a:solidFill>
                  <a:srgbClr val="FF0000"/>
                </a:solidFill>
              </a:rPr>
              <a:t>Cociente del gasto de operación administrativo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28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285" y="1207763"/>
            <a:ext cx="482600" cy="48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ángulo redondeado 13"/>
          <p:cNvSpPr/>
          <p:nvPr/>
        </p:nvSpPr>
        <p:spPr>
          <a:xfrm>
            <a:off x="121024" y="1956136"/>
            <a:ext cx="7401238" cy="1031614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Descripción general: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Determina </a:t>
            </a:r>
            <a:r>
              <a:rPr lang="es-MX" sz="1400" dirty="0"/>
              <a:t>el cociente del gasto de operación administrativo del año corriente y </a:t>
            </a:r>
            <a:r>
              <a:rPr lang="es-MX" sz="1400" dirty="0" smtClean="0"/>
              <a:t>del gasto </a:t>
            </a:r>
            <a:r>
              <a:rPr lang="es-MX" sz="1400" dirty="0"/>
              <a:t>de operación administrativo del año inmediato anterior de cada dependencia o </a:t>
            </a:r>
            <a:r>
              <a:rPr lang="es-MX" sz="1400" dirty="0" smtClean="0"/>
              <a:t>entidad</a:t>
            </a:r>
            <a:r>
              <a:rPr lang="es-MX" sz="1400" dirty="0"/>
              <a:t>	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121024" y="3093701"/>
            <a:ext cx="7401238" cy="2452001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/>
              <a:t>Comentarios adicionales: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El resultado del cociente deberá ser menor a la inflación observada en el año corriente. </a:t>
            </a:r>
            <a:endParaRPr lang="es-MX" sz="1400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Las </a:t>
            </a:r>
            <a:r>
              <a:rPr lang="es-MX" sz="1400" dirty="0"/>
              <a:t>dependencias y entidades deberán ajustarse a los lineamientos específicos que, en su momento emita la SHCP. </a:t>
            </a:r>
            <a:endParaRPr lang="es-MX" sz="1400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El </a:t>
            </a:r>
            <a:r>
              <a:rPr lang="es-MX" sz="1400" dirty="0"/>
              <a:t>establecimiento de la línea base y metas por parte de las Dependencias y Entidades no está sujeta a la emisión de los Lineamientos. </a:t>
            </a:r>
            <a:endParaRPr lang="es-MX" sz="1400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Los </a:t>
            </a:r>
            <a:r>
              <a:rPr lang="es-MX" sz="1400" dirty="0"/>
              <a:t>valores a registrar como línea base corresponderán a la información definitiva de los datos observados en 2012</a:t>
            </a:r>
            <a:r>
              <a:rPr lang="es-MX" sz="1400" dirty="0" smtClean="0"/>
              <a:t>. </a:t>
            </a:r>
            <a:r>
              <a:rPr lang="es-MX" sz="1400" dirty="0"/>
              <a:t>					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121024" y="5752214"/>
            <a:ext cx="7401238" cy="782298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Documentos:</a:t>
            </a:r>
            <a:endParaRPr lang="es-MX" sz="1400" b="1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i="1" dirty="0"/>
              <a:t>Lineamientos de austeridad que emitirá la UPCP </a:t>
            </a:r>
            <a:r>
              <a:rPr lang="es-MX" sz="1400" i="1" dirty="0" smtClean="0"/>
              <a:t>.</a:t>
            </a:r>
            <a:r>
              <a:rPr lang="es-MX" sz="1400" b="1" i="1" dirty="0"/>
              <a:t>	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058" b="2941"/>
          <a:stretch/>
        </p:blipFill>
        <p:spPr>
          <a:xfrm>
            <a:off x="7936386" y="2616543"/>
            <a:ext cx="825738" cy="974642"/>
          </a:xfrm>
          <a:prstGeom prst="rect">
            <a:avLst/>
          </a:prstGeom>
        </p:spPr>
      </p:pic>
      <p:sp>
        <p:nvSpPr>
          <p:cNvPr id="23" name="Rectángulo redondeado 22"/>
          <p:cNvSpPr/>
          <p:nvPr/>
        </p:nvSpPr>
        <p:spPr>
          <a:xfrm>
            <a:off x="7729324" y="2554821"/>
            <a:ext cx="1239863" cy="1076705"/>
          </a:xfrm>
          <a:prstGeom prst="roundRect">
            <a:avLst>
              <a:gd name="adj" fmla="val 99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/>
          <p:cNvSpPr txBox="1"/>
          <p:nvPr/>
        </p:nvSpPr>
        <p:spPr>
          <a:xfrm rot="19400701">
            <a:off x="7857774" y="2893117"/>
            <a:ext cx="98296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Anual</a:t>
            </a:r>
          </a:p>
        </p:txBody>
      </p:sp>
      <p:sp>
        <p:nvSpPr>
          <p:cNvPr id="16" name="Rectángulo redondeado 9"/>
          <p:cNvSpPr/>
          <p:nvPr/>
        </p:nvSpPr>
        <p:spPr>
          <a:xfrm>
            <a:off x="7609492" y="1102660"/>
            <a:ext cx="1460938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Porcentaje</a:t>
            </a:r>
            <a:endParaRPr lang="es-MX" sz="1600" b="1" dirty="0"/>
          </a:p>
        </p:txBody>
      </p:sp>
      <p:sp>
        <p:nvSpPr>
          <p:cNvPr id="20" name="Rectángulo redondeado 17"/>
          <p:cNvSpPr/>
          <p:nvPr/>
        </p:nvSpPr>
        <p:spPr>
          <a:xfrm>
            <a:off x="7672550" y="4056993"/>
            <a:ext cx="1359697" cy="9984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Línea Base:</a:t>
            </a:r>
          </a:p>
          <a:p>
            <a:pPr algn="ctr"/>
            <a:r>
              <a:rPr lang="es-MX" sz="1600" dirty="0" smtClean="0"/>
              <a:t>Área Normativa</a:t>
            </a:r>
            <a:endParaRPr lang="es-MX" sz="1600" dirty="0"/>
          </a:p>
        </p:txBody>
      </p:sp>
      <p:sp>
        <p:nvSpPr>
          <p:cNvPr id="21" name="Rectángulo redondeado 18"/>
          <p:cNvSpPr/>
          <p:nvPr/>
        </p:nvSpPr>
        <p:spPr>
          <a:xfrm>
            <a:off x="7725102" y="5623034"/>
            <a:ext cx="1286126" cy="83766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Meta:</a:t>
            </a:r>
          </a:p>
          <a:p>
            <a:pPr algn="ctr"/>
            <a:r>
              <a:rPr lang="es-MX" sz="1600" dirty="0"/>
              <a:t>Área </a:t>
            </a:r>
            <a:r>
              <a:rPr lang="es-MX" sz="1600" dirty="0" smtClean="0"/>
              <a:t>Normativa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xmlns="" val="37669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981434" y="5435578"/>
            <a:ext cx="4162566" cy="836712"/>
          </a:xfrm>
        </p:spPr>
        <p:txBody>
          <a:bodyPr/>
          <a:lstStyle/>
          <a:p>
            <a:pPr algn="r"/>
            <a:r>
              <a:rPr lang="es-MX" dirty="0" smtClean="0">
                <a:solidFill>
                  <a:schemeClr val="tx1"/>
                </a:solidFill>
              </a:rPr>
              <a:t>Bloque</a:t>
            </a:r>
            <a:r>
              <a:rPr lang="es-MX" dirty="0" smtClean="0"/>
              <a:t> B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29</a:t>
            </a:fld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3</a:t>
            </a:fld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5281684" y="5395515"/>
            <a:ext cx="3862316" cy="836712"/>
          </a:xfrm>
          <a:prstGeom prst="rect">
            <a:avLst/>
          </a:prstGeom>
          <a:solidFill>
            <a:schemeClr val="bg1">
              <a:lumMod val="95000"/>
              <a:alpha val="58824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ln>
                  <a:solidFill>
                    <a:srgbClr val="306000"/>
                  </a:solidFill>
                </a:ln>
                <a:solidFill>
                  <a:srgbClr val="3399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mtClean="0">
                <a:solidFill>
                  <a:schemeClr val="tx1"/>
                </a:solidFill>
              </a:rPr>
              <a:t>Antecedentes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6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Mejora Regulatoria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30</a:t>
            </a:fld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21024" y="1290917"/>
            <a:ext cx="2017058" cy="699247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Unidad Normativa</a:t>
            </a:r>
            <a:endParaRPr lang="es-MX" sz="16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2393576" y="1290917"/>
            <a:ext cx="6521823" cy="699247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306000"/>
                </a:solidFill>
              </a:rPr>
              <a:t>Unidad de Política de Mejora de la Gestión Pública </a:t>
            </a:r>
            <a:r>
              <a:rPr lang="es-MX" dirty="0" smtClean="0">
                <a:solidFill>
                  <a:srgbClr val="306000"/>
                </a:solidFill>
              </a:rPr>
              <a:t>(SFP) </a:t>
            </a:r>
          </a:p>
          <a:p>
            <a:pPr algn="ctr"/>
            <a:r>
              <a:rPr lang="es-MX" dirty="0" smtClean="0">
                <a:solidFill>
                  <a:srgbClr val="306000"/>
                </a:solidFill>
              </a:rPr>
              <a:t>Comisión </a:t>
            </a:r>
            <a:r>
              <a:rPr lang="es-MX" dirty="0">
                <a:solidFill>
                  <a:srgbClr val="306000"/>
                </a:solidFill>
              </a:rPr>
              <a:t>Federal de Mejora Regulatoria (COFEMER</a:t>
            </a:r>
            <a:r>
              <a:rPr lang="es-MX" dirty="0" smtClean="0">
                <a:solidFill>
                  <a:srgbClr val="306000"/>
                </a:solidFill>
              </a:rPr>
              <a:t>)</a:t>
            </a:r>
            <a:endParaRPr lang="es-MX" dirty="0">
              <a:solidFill>
                <a:srgbClr val="30600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21024" y="2143762"/>
            <a:ext cx="2017058" cy="699247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Compromisos en Bases de Colaboración</a:t>
            </a:r>
            <a:endParaRPr lang="es-MX" sz="16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2393576" y="2143762"/>
            <a:ext cx="6521823" cy="699247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306000"/>
                </a:solidFill>
              </a:rPr>
              <a:t>2</a:t>
            </a:r>
            <a:r>
              <a:rPr lang="es-MX" dirty="0" smtClean="0">
                <a:solidFill>
                  <a:srgbClr val="306000"/>
                </a:solidFill>
              </a:rPr>
              <a:t> compromisos</a:t>
            </a:r>
            <a:endParaRPr lang="es-MX" dirty="0">
              <a:solidFill>
                <a:srgbClr val="306000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21024" y="2996607"/>
            <a:ext cx="2017058" cy="699247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Indicador</a:t>
            </a:r>
            <a:endParaRPr lang="es-MX" sz="16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2393576" y="2996607"/>
            <a:ext cx="6521823" cy="699247"/>
          </a:xfrm>
          <a:prstGeom prst="roundRect">
            <a:avLst/>
          </a:prstGeom>
          <a:solidFill>
            <a:srgbClr val="D2E1B5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>
                <a:solidFill>
                  <a:srgbClr val="306000"/>
                </a:solidFill>
              </a:rPr>
              <a:t>Simplificación </a:t>
            </a:r>
            <a:r>
              <a:rPr lang="es-MX" dirty="0">
                <a:solidFill>
                  <a:srgbClr val="306000"/>
                </a:solidFill>
              </a:rPr>
              <a:t>normativa en trámites </a:t>
            </a:r>
            <a:r>
              <a:rPr lang="es-MX" dirty="0" smtClean="0">
                <a:solidFill>
                  <a:srgbClr val="306000"/>
                </a:solidFill>
              </a:rPr>
              <a:t>prioritarios</a:t>
            </a:r>
            <a:endParaRPr lang="es-MX" dirty="0">
              <a:solidFill>
                <a:srgbClr val="306000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2393576" y="3874259"/>
            <a:ext cx="6521823" cy="699247"/>
          </a:xfrm>
          <a:prstGeom prst="roundRect">
            <a:avLst/>
          </a:prstGeom>
          <a:solidFill>
            <a:srgbClr val="D2E1B5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06000"/>
                </a:solidFill>
              </a:rPr>
              <a:t>Reducción de la carga administrativa al ciudadano 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2393576" y="4765560"/>
            <a:ext cx="6521823" cy="699247"/>
          </a:xfrm>
          <a:prstGeom prst="roundRect">
            <a:avLst/>
          </a:prstGeom>
          <a:solidFill>
            <a:srgbClr val="D2E1B5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06000"/>
                </a:solidFill>
              </a:rPr>
              <a:t>Porcentaje de normas simplificadas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5441" y="4021489"/>
            <a:ext cx="1932641" cy="218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998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ángulo redondeado 7"/>
              <p:cNvSpPr/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ú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𝑚𝑒𝑟𝑜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𝑑𝑒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𝑡𝑟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á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𝑚𝑖𝑡𝑒𝑠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𝑝𝑟𝑖𝑜𝑟𝑖𝑡𝑎𝑟𝑖𝑜𝑠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𝑠𝑖𝑚𝑝𝑙𝑖𝑓𝑖𝑐𝑎𝑑𝑜𝑠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𝑝𝑜𝑟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𝑙𝑎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í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𝑛𝑜𝑟𝑚𝑎𝑡𝑖𝑣𝑎</m:t>
                                  </m:r>
                                </m:e>
                              </m:eqArr>
                            </m:num>
                            <m:den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ú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𝑚𝑒𝑟𝑜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𝑚𝑖𝑡𝑒𝑠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𝑝𝑟𝑖𝑜𝑟𝑖𝑡𝑎𝑟𝑖𝑜𝑠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𝑙𝑎𝑠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𝑑𝑒𝑝𝑒𝑛𝑑𝑒𝑛𝑐𝑖𝑎𝑠</m:t>
                              </m:r>
                            </m:den>
                          </m:f>
                        </m:e>
                      </m:d>
                      <m:r>
                        <a:rPr lang="es-MX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MX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100 </m:t>
                      </m:r>
                    </m:oMath>
                  </m:oMathPara>
                </a14:m>
                <a:endParaRPr lang="es-MX" sz="1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Rectángulo redondead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>
                <a:solidFill>
                  <a:srgbClr val="306000"/>
                </a:solidFill>
              </a:rPr>
              <a:t>Simplificación </a:t>
            </a:r>
            <a:r>
              <a:rPr lang="es-MX" sz="2400" dirty="0">
                <a:solidFill>
                  <a:srgbClr val="306000"/>
                </a:solidFill>
              </a:rPr>
              <a:t>normativa en trámites </a:t>
            </a:r>
            <a:r>
              <a:rPr lang="es-MX" sz="2400" dirty="0" smtClean="0">
                <a:solidFill>
                  <a:srgbClr val="306000"/>
                </a:solidFill>
              </a:rPr>
              <a:t>prioritarios</a:t>
            </a:r>
            <a:endParaRPr lang="es-MX" sz="2400" dirty="0">
              <a:solidFill>
                <a:srgbClr val="306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31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285" y="1207763"/>
            <a:ext cx="482600" cy="48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redondeado 9"/>
          <p:cNvSpPr/>
          <p:nvPr/>
        </p:nvSpPr>
        <p:spPr>
          <a:xfrm>
            <a:off x="7609492" y="1030014"/>
            <a:ext cx="1460938" cy="8675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Porcentaje</a:t>
            </a:r>
            <a:endParaRPr lang="es-MX" sz="1600" b="1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121024" y="1956136"/>
            <a:ext cx="7401238" cy="723037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Descripción general: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Porcentaje de trámites prioritarios simplificados contenidos en normas de la Administración Pública </a:t>
            </a:r>
            <a:r>
              <a:rPr lang="es-MX" sz="1400" dirty="0" smtClean="0"/>
              <a:t>Federal</a:t>
            </a:r>
            <a:r>
              <a:rPr lang="es-MX" sz="1400" dirty="0"/>
              <a:t>	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121024" y="2737779"/>
            <a:ext cx="7401238" cy="2928054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/>
              <a:t>Comentarios adicionales</a:t>
            </a:r>
            <a:r>
              <a:rPr lang="es-MX" sz="1400" b="1" dirty="0" smtClean="0"/>
              <a:t>:</a:t>
            </a:r>
          </a:p>
          <a:p>
            <a:pPr lvl="0"/>
            <a:r>
              <a:rPr lang="es-MX" sz="900" dirty="0" smtClean="0"/>
              <a:t>Mide </a:t>
            </a:r>
            <a:r>
              <a:rPr lang="es-MX" sz="900" dirty="0"/>
              <a:t>las mejoras al marco normativo, como resultado de las acciones de simplificación en trámites prioritarios. </a:t>
            </a:r>
          </a:p>
          <a:p>
            <a:pPr lvl="0"/>
            <a:r>
              <a:rPr lang="es-MX" sz="900" dirty="0"/>
              <a:t>La COFEMER establecerá los criterios de simplificación de trámites prioritarios, para posteriormente, dar a conocer las propuestas de simplificación y eliminación a las dependencias y entidades para su retroalimentación y programar su implementación, la cual deberá incorporarse necesariamente en las normas vigentes. </a:t>
            </a:r>
          </a:p>
          <a:p>
            <a:pPr lvl="0"/>
            <a:r>
              <a:rPr lang="es-MX" sz="900" dirty="0"/>
              <a:t>La COFEMER identificará acciones de mejora en el RFTS de forma continua, a fin de que éstas sean priorizadas e implementadas por las </a:t>
            </a:r>
            <a:r>
              <a:rPr lang="es-MX" sz="900" dirty="0" smtClean="0"/>
              <a:t>instituciones.</a:t>
            </a:r>
            <a:endParaRPr lang="es-MX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 smtClean="0"/>
              <a:t>La COFEMER definirá </a:t>
            </a:r>
            <a:r>
              <a:rPr lang="es-MX" sz="900" dirty="0"/>
              <a:t>y dará a conocer los criterios para considerar un trámite como prioritario, así como para identificar propuestas de simplificación o eliminación.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 smtClean="0"/>
              <a:t>La COFEMER debe identificar el </a:t>
            </a:r>
            <a:r>
              <a:rPr lang="es-MX" sz="900" dirty="0"/>
              <a:t>universo de trámites </a:t>
            </a:r>
            <a:r>
              <a:rPr lang="es-MX" sz="900" dirty="0" smtClean="0"/>
              <a:t>prioritarios y las </a:t>
            </a:r>
            <a:r>
              <a:rPr lang="es-MX" sz="900" dirty="0"/>
              <a:t>normas de la APF en donde se encuentran contenidos.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/>
              <a:t>Paralelamente, se promoverá la firma de convenios de colaboración con las instituciones de la APF que actualmente no tienen inscritos sus trámites en el RFTS para que los incorporen.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 smtClean="0"/>
              <a:t>La COFEMER generará </a:t>
            </a:r>
            <a:r>
              <a:rPr lang="es-MX" sz="900" dirty="0"/>
              <a:t>propuestas de simplificación y eliminación de trámites prioritarios y los dará a conocer a las instituciones de la APF.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/>
              <a:t>Se efectuarán reuniones de trabajo con las instituciones para obtener retroalimentación sobre la viabilidad de implementación de las acciones de simplificación y las modificaciones normativas necesarias, considerando las propuestas que, en su caso, generen las propias instituciones.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/>
              <a:t>Paralelamente, se identificarán propuestas de simplificación en los trámites de nueva incorporación al RFTS y se analizará su viabilidad con las instituciones de la APF.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/>
              <a:t>Se programará la implementación normativa de las acciones de simplificación y eliminación y, en su caso, se incorporarán en los Programas Bienales de Mejora </a:t>
            </a:r>
            <a:r>
              <a:rPr lang="es-MX" sz="900" dirty="0" smtClean="0"/>
              <a:t>Regulatoria.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 smtClean="0"/>
              <a:t>Se reportarán los avances con una periodicidad semestral y, al menos una vez al año, se revisarán las propuestas para verificar su viabilidad y, en su caso, programar nuevas acciones.	</a:t>
            </a:r>
            <a:endParaRPr lang="es-MX" sz="900" b="1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121024" y="5752214"/>
            <a:ext cx="7401238" cy="782298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Documentos:</a:t>
            </a:r>
            <a:endParaRPr lang="es-MX" sz="1400" b="1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i="1" dirty="0"/>
              <a:t>Lineamientos que establecen los criterios para la priorización de trámites y la elaboración de propuestas para su simplificación</a:t>
            </a:r>
            <a:r>
              <a:rPr lang="es-MX" sz="1400" i="1" dirty="0" smtClean="0"/>
              <a:t>.</a:t>
            </a:r>
            <a:r>
              <a:rPr lang="es-MX" sz="1400" b="1" i="1" dirty="0"/>
              <a:t>	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7577960" y="4014951"/>
            <a:ext cx="1513490" cy="10825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Línea Base:</a:t>
            </a:r>
          </a:p>
          <a:p>
            <a:pPr algn="ctr"/>
            <a:r>
              <a:rPr lang="es-MX" sz="1600" dirty="0" smtClean="0"/>
              <a:t>COFEMER e Institución</a:t>
            </a:r>
            <a:endParaRPr lang="es-MX" sz="1600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7672550" y="5475890"/>
            <a:ext cx="1391228" cy="98481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Meta:</a:t>
            </a:r>
          </a:p>
          <a:p>
            <a:pPr algn="ctr"/>
            <a:r>
              <a:rPr lang="es-MX" sz="1600" dirty="0"/>
              <a:t>COFEMER e </a:t>
            </a:r>
            <a:r>
              <a:rPr lang="es-MX" sz="1600" dirty="0" smtClean="0"/>
              <a:t>Institución</a:t>
            </a:r>
            <a:endParaRPr lang="es-MX" sz="16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058" b="2941"/>
          <a:stretch/>
        </p:blipFill>
        <p:spPr>
          <a:xfrm>
            <a:off x="7936386" y="2616543"/>
            <a:ext cx="825738" cy="974642"/>
          </a:xfrm>
          <a:prstGeom prst="rect">
            <a:avLst/>
          </a:prstGeom>
        </p:spPr>
      </p:pic>
      <p:sp>
        <p:nvSpPr>
          <p:cNvPr id="23" name="Rectángulo redondeado 22"/>
          <p:cNvSpPr/>
          <p:nvPr/>
        </p:nvSpPr>
        <p:spPr>
          <a:xfrm>
            <a:off x="7729324" y="2554821"/>
            <a:ext cx="1239863" cy="560519"/>
          </a:xfrm>
          <a:prstGeom prst="roundRect">
            <a:avLst>
              <a:gd name="adj" fmla="val 99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redondeado 15"/>
          <p:cNvSpPr/>
          <p:nvPr/>
        </p:nvSpPr>
        <p:spPr>
          <a:xfrm>
            <a:off x="7729324" y="3138064"/>
            <a:ext cx="1239863" cy="560519"/>
          </a:xfrm>
          <a:prstGeom prst="roundRect">
            <a:avLst>
              <a:gd name="adj" fmla="val 99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/>
          <p:cNvSpPr txBox="1"/>
          <p:nvPr/>
        </p:nvSpPr>
        <p:spPr>
          <a:xfrm rot="19400701">
            <a:off x="7575830" y="2893117"/>
            <a:ext cx="161569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Semestral</a:t>
            </a:r>
          </a:p>
        </p:txBody>
      </p:sp>
    </p:spTree>
    <p:extLst>
      <p:ext uri="{BB962C8B-B14F-4D97-AF65-F5344CB8AC3E}">
        <p14:creationId xmlns:p14="http://schemas.microsoft.com/office/powerpoint/2010/main" xmlns="" val="30428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ángulo redondeado 7"/>
              <p:cNvSpPr/>
              <p:nvPr/>
            </p:nvSpPr>
            <p:spPr>
              <a:xfrm>
                <a:off x="121024" y="1162866"/>
                <a:ext cx="7401237" cy="1100154"/>
              </a:xfrm>
              <a:prstGeom prst="roundRect">
                <a:avLst>
                  <a:gd name="adj" fmla="val 8935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s-MX" sz="1600" b="1" dirty="0" smtClean="0"/>
                  <a:t>1 -</a:t>
                </a:r>
                <a14:m>
                  <m:oMath xmlns:m="http://schemas.openxmlformats.org/officeDocument/2006/math">
                    <m:r>
                      <a:rPr lang="es-MX" sz="1400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s-MX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MX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eqArr>
                              <m:eqArrPr>
                                <m:ctrlPr>
                                  <a:rPr lang="es-MX" sz="1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Carga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administrativa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 +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Costo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oportunidad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los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tr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á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mites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la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dependencia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o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entidad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en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MX" sz="1400" b="1" i="1"/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es-MX" sz="1400" b="1" i="1"/>
                                  <m:t>1</m:t>
                                </m:r>
                              </m:e>
                            </m:eqArr>
                          </m:num>
                          <m:den>
                            <m:eqArr>
                              <m:eqArrPr>
                                <m:ctrlPr>
                                  <a:rPr lang="es-MX" sz="1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Carga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administrativa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 +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Costo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oportunidad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los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tr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á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mites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la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dependencia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o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entidad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en</m:t>
                                </m:r>
                                <m:r>
                                  <m:rPr>
                                    <m:nor/>
                                  </m:rPr>
                                  <a:rPr lang="es-MX" sz="1400" i="1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s-MX" sz="1400" b="1" i="1"/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es-MX" sz="1400" b="1" i="1"/>
                                  <m:t>0</m:t>
                                </m:r>
                              </m:e>
                            </m:eqArr>
                          </m:den>
                        </m:f>
                      </m:e>
                    </m:d>
                    <m:r>
                      <a:rPr lang="es-MX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s-MX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</m:oMath>
                </a14:m>
                <a:endParaRPr lang="es-MX" sz="1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Rectángulo redondead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4" y="1162866"/>
                <a:ext cx="7401237" cy="1100154"/>
              </a:xfrm>
              <a:prstGeom prst="roundRect">
                <a:avLst>
                  <a:gd name="adj" fmla="val 8935"/>
                </a:avLst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>
                <a:solidFill>
                  <a:srgbClr val="306000"/>
                </a:solidFill>
              </a:rPr>
              <a:t>Reducción de la carga administrativa al ciudadano</a:t>
            </a:r>
            <a:endParaRPr lang="es-MX" sz="2400" dirty="0">
              <a:solidFill>
                <a:srgbClr val="306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32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285" y="1367364"/>
            <a:ext cx="482600" cy="48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ángulo redondeado 13"/>
          <p:cNvSpPr/>
          <p:nvPr/>
        </p:nvSpPr>
        <p:spPr>
          <a:xfrm>
            <a:off x="121023" y="2499026"/>
            <a:ext cx="7401238" cy="1164319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Descripción general: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Medir la disminución en la carga administrativa al ciudadano y costo de oportunidad resultante de las medidas de simplificación en trámites y </a:t>
            </a:r>
            <a:r>
              <a:rPr lang="es-MX" sz="1400" dirty="0" smtClean="0"/>
              <a:t>servicios.</a:t>
            </a:r>
            <a:endParaRPr lang="es-MX" sz="1400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121023" y="4026302"/>
            <a:ext cx="7401238" cy="1244452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/>
              <a:t>Comentarios adicionales: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La unidad de medida es porcentaje y medición monetaria. Los montos los establece COFEMER con la metodología de OCDE</a:t>
            </a:r>
            <a:r>
              <a:rPr lang="es-MX" sz="1400" dirty="0" smtClean="0"/>
              <a:t>.</a:t>
            </a:r>
            <a:r>
              <a:rPr lang="es-MX" sz="1400" dirty="0"/>
              <a:t>					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121024" y="5550195"/>
            <a:ext cx="7401238" cy="984317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Documentos:</a:t>
            </a:r>
            <a:endParaRPr lang="es-MX" sz="1400" b="1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i="1" dirty="0"/>
              <a:t>Lineamientos que establecen los criterios para la priorización de trámites y la elaboración de propuestas para su simplificación.				</a:t>
            </a:r>
            <a:r>
              <a:rPr lang="es-MX" sz="1400" b="1" i="1" dirty="0"/>
              <a:t>	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058" b="2941"/>
          <a:stretch/>
        </p:blipFill>
        <p:spPr>
          <a:xfrm>
            <a:off x="7936386" y="2616543"/>
            <a:ext cx="825738" cy="974642"/>
          </a:xfrm>
          <a:prstGeom prst="rect">
            <a:avLst/>
          </a:prstGeom>
        </p:spPr>
      </p:pic>
      <p:sp>
        <p:nvSpPr>
          <p:cNvPr id="20" name="Rectángulo redondeado 19"/>
          <p:cNvSpPr/>
          <p:nvPr/>
        </p:nvSpPr>
        <p:spPr>
          <a:xfrm>
            <a:off x="7729324" y="2554821"/>
            <a:ext cx="1239863" cy="560519"/>
          </a:xfrm>
          <a:prstGeom prst="roundRect">
            <a:avLst>
              <a:gd name="adj" fmla="val 99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redondeado 20"/>
          <p:cNvSpPr/>
          <p:nvPr/>
        </p:nvSpPr>
        <p:spPr>
          <a:xfrm>
            <a:off x="7729324" y="3138064"/>
            <a:ext cx="1239863" cy="560519"/>
          </a:xfrm>
          <a:prstGeom prst="roundRect">
            <a:avLst>
              <a:gd name="adj" fmla="val 99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CuadroTexto 24"/>
          <p:cNvSpPr txBox="1"/>
          <p:nvPr/>
        </p:nvSpPr>
        <p:spPr>
          <a:xfrm rot="19400701">
            <a:off x="7575830" y="2893117"/>
            <a:ext cx="161569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Semestral</a:t>
            </a:r>
          </a:p>
        </p:txBody>
      </p:sp>
      <p:sp>
        <p:nvSpPr>
          <p:cNvPr id="22" name="Rectángulo redondeado 9"/>
          <p:cNvSpPr/>
          <p:nvPr/>
        </p:nvSpPr>
        <p:spPr>
          <a:xfrm>
            <a:off x="7609492" y="1030014"/>
            <a:ext cx="1460938" cy="8675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Porcentaje</a:t>
            </a:r>
            <a:endParaRPr lang="es-MX" sz="1600" b="1" dirty="0"/>
          </a:p>
        </p:txBody>
      </p:sp>
      <p:sp>
        <p:nvSpPr>
          <p:cNvPr id="23" name="Rectángulo redondeado 17"/>
          <p:cNvSpPr/>
          <p:nvPr/>
        </p:nvSpPr>
        <p:spPr>
          <a:xfrm>
            <a:off x="7577960" y="4014951"/>
            <a:ext cx="1513490" cy="10825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Línea Base:</a:t>
            </a:r>
          </a:p>
          <a:p>
            <a:pPr algn="ctr"/>
            <a:r>
              <a:rPr lang="es-MX" sz="1600" dirty="0" smtClean="0"/>
              <a:t>COFEMER e Institución</a:t>
            </a:r>
            <a:endParaRPr lang="es-MX" sz="1600" dirty="0"/>
          </a:p>
        </p:txBody>
      </p:sp>
      <p:sp>
        <p:nvSpPr>
          <p:cNvPr id="24" name="Rectángulo redondeado 18"/>
          <p:cNvSpPr/>
          <p:nvPr/>
        </p:nvSpPr>
        <p:spPr>
          <a:xfrm>
            <a:off x="7672550" y="5475890"/>
            <a:ext cx="1391228" cy="98481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Meta:</a:t>
            </a:r>
          </a:p>
          <a:p>
            <a:pPr algn="ctr"/>
            <a:r>
              <a:rPr lang="es-MX" sz="1600" dirty="0"/>
              <a:t>COFEMER e </a:t>
            </a:r>
            <a:r>
              <a:rPr lang="es-MX" sz="1600" dirty="0" smtClean="0"/>
              <a:t>Institución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xmlns="" val="55476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ángulo redondeado 7"/>
              <p:cNvSpPr/>
              <p:nvPr/>
            </p:nvSpPr>
            <p:spPr>
              <a:xfrm>
                <a:off x="121024" y="1102659"/>
                <a:ext cx="7401237" cy="1061361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ú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𝑚𝑒𝑟𝑜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𝑑𝑒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𝑛𝑜𝑟𝑚𝑎𝑠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𝑖𝑛𝑡𝑒𝑟𝑛𝑎𝑠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𝑠𝑖𝑚𝑝𝑙𝑖𝑓𝑖𝑐𝑎𝑑𝑎𝑠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𝑒𝑙𝑖𝑚𝑖𝑛𝑎𝑑𝑎𝑠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𝑎𝑙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𝑓𝑖𝑛𝑎𝑙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𝑑𝑒𝑙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𝑝𝑒𝑟𝑖𝑜𝑑𝑜</m:t>
                                  </m:r>
                                </m:e>
                              </m:eqArr>
                            </m:num>
                            <m:den>
                              <m:eqArr>
                                <m:eqArrPr>
                                  <m:ctrlP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í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𝑛𝑒𝑎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𝑏𝑎𝑠𝑒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𝑑𝑒𝑙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𝑡𝑜𝑡𝑎𝑙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𝑑𝑒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𝑛𝑜𝑟𝑚𝑎𝑠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𝑒𝑛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𝑙𝑎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𝑑𝑒𝑝𝑒𝑛𝑑𝑒𝑛𝑐𝑖𝑎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𝑒𝑛𝑡𝑖𝑑𝑎𝑑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𝑎𝑙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𝑖𝑛𝑖𝑐𝑖𝑜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𝑑𝑒𝑙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𝑝𝑒𝑟𝑖𝑜𝑑𝑜</m:t>
                                  </m:r>
                                </m:e>
                              </m:eqArr>
                            </m:den>
                          </m:f>
                        </m:e>
                      </m:d>
                      <m:r>
                        <a:rPr lang="es-MX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MX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100 </m:t>
                      </m:r>
                    </m:oMath>
                  </m:oMathPara>
                </a14:m>
                <a:endParaRPr lang="es-MX" sz="1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Rectángulo redondead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4" y="1102659"/>
                <a:ext cx="7401237" cy="1061361"/>
              </a:xfrm>
              <a:prstGeom prst="round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>
                <a:solidFill>
                  <a:srgbClr val="306000"/>
                </a:solidFill>
              </a:rPr>
              <a:t>Porcentaje de normas simplificadas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33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285" y="1207763"/>
            <a:ext cx="482600" cy="48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ángulo redondeado 13"/>
          <p:cNvSpPr/>
          <p:nvPr/>
        </p:nvSpPr>
        <p:spPr>
          <a:xfrm>
            <a:off x="121024" y="2370533"/>
            <a:ext cx="7401238" cy="1031614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Descripción general: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Determina la proporción de normas que han sido simplificadas o eliminadas , respecto a la línea base al inicio del </a:t>
            </a:r>
            <a:r>
              <a:rPr lang="es-MX" sz="1400" dirty="0" smtClean="0"/>
              <a:t>periodo.</a:t>
            </a:r>
            <a:r>
              <a:rPr lang="es-MX" sz="1400" dirty="0"/>
              <a:t>	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121024" y="3547077"/>
            <a:ext cx="7401238" cy="1998625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/>
              <a:t>Comentarios adicionales: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Las simplificación incluye: las normas eliminadas, fusionadas, o que se modifican para mejorar la calidad de la norma. </a:t>
            </a:r>
            <a:endParaRPr lang="es-MX" sz="1400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Lo </a:t>
            </a:r>
            <a:r>
              <a:rPr lang="es-MX" sz="1400" dirty="0"/>
              <a:t>anterior se realiza a través de revisiones periódicas, ya sea a través de los Comités de Mejora Regulatoria (COMERI) u otro mecanismo de revisión</a:t>
            </a:r>
            <a:r>
              <a:rPr lang="es-MX" sz="1400" dirty="0" smtClean="0"/>
              <a:t>.</a:t>
            </a:r>
            <a:r>
              <a:rPr lang="es-MX" sz="1400" dirty="0"/>
              <a:t>					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121024" y="5752214"/>
            <a:ext cx="7401238" cy="782298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Documentos:</a:t>
            </a:r>
            <a:endParaRPr lang="es-MX" sz="1400" b="1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i="1" dirty="0"/>
              <a:t>Guía para determinar el porcentaje de  normas internas </a:t>
            </a:r>
            <a:r>
              <a:rPr lang="es-MX" sz="1400" i="1" dirty="0" smtClean="0"/>
              <a:t>simplificadas.</a:t>
            </a:r>
            <a:r>
              <a:rPr lang="es-MX" sz="1400" b="1" i="1" dirty="0"/>
              <a:t>	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058" b="2941"/>
          <a:stretch/>
        </p:blipFill>
        <p:spPr>
          <a:xfrm>
            <a:off x="7936386" y="2616543"/>
            <a:ext cx="825738" cy="974642"/>
          </a:xfrm>
          <a:prstGeom prst="rect">
            <a:avLst/>
          </a:prstGeom>
        </p:spPr>
      </p:pic>
      <p:sp>
        <p:nvSpPr>
          <p:cNvPr id="23" name="Rectángulo redondeado 22"/>
          <p:cNvSpPr/>
          <p:nvPr/>
        </p:nvSpPr>
        <p:spPr>
          <a:xfrm>
            <a:off x="7729324" y="2554821"/>
            <a:ext cx="1239863" cy="1076705"/>
          </a:xfrm>
          <a:prstGeom prst="roundRect">
            <a:avLst>
              <a:gd name="adj" fmla="val 99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/>
          <p:cNvSpPr txBox="1"/>
          <p:nvPr/>
        </p:nvSpPr>
        <p:spPr>
          <a:xfrm rot="19400701">
            <a:off x="7857774" y="2893117"/>
            <a:ext cx="98296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Anual</a:t>
            </a:r>
          </a:p>
        </p:txBody>
      </p:sp>
      <p:sp>
        <p:nvSpPr>
          <p:cNvPr id="16" name="Rectángulo redondeado 9"/>
          <p:cNvSpPr/>
          <p:nvPr/>
        </p:nvSpPr>
        <p:spPr>
          <a:xfrm>
            <a:off x="7609492" y="1102660"/>
            <a:ext cx="1460938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Porcentaje</a:t>
            </a:r>
            <a:endParaRPr lang="es-MX" sz="1600" b="1" dirty="0"/>
          </a:p>
        </p:txBody>
      </p:sp>
      <p:sp>
        <p:nvSpPr>
          <p:cNvPr id="20" name="Rectángulo redondeado 17"/>
          <p:cNvSpPr/>
          <p:nvPr/>
        </p:nvSpPr>
        <p:spPr>
          <a:xfrm>
            <a:off x="7672550" y="4056993"/>
            <a:ext cx="1359697" cy="9984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Línea Base:</a:t>
            </a:r>
          </a:p>
          <a:p>
            <a:pPr algn="ctr"/>
            <a:r>
              <a:rPr lang="es-MX" sz="1600" dirty="0" smtClean="0"/>
              <a:t>Área Normativa</a:t>
            </a:r>
            <a:endParaRPr lang="es-MX" sz="1600" dirty="0"/>
          </a:p>
        </p:txBody>
      </p:sp>
      <p:sp>
        <p:nvSpPr>
          <p:cNvPr id="21" name="Rectángulo redondeado 18"/>
          <p:cNvSpPr/>
          <p:nvPr/>
        </p:nvSpPr>
        <p:spPr>
          <a:xfrm>
            <a:off x="7725102" y="5623034"/>
            <a:ext cx="1286126" cy="83766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Meta:</a:t>
            </a:r>
          </a:p>
          <a:p>
            <a:pPr algn="ctr"/>
            <a:r>
              <a:rPr lang="es-MX" sz="1600" dirty="0"/>
              <a:t>Área </a:t>
            </a:r>
            <a:r>
              <a:rPr lang="es-MX" sz="1600" dirty="0" smtClean="0"/>
              <a:t>Normativa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xmlns="" val="13864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Tecnologías de la Información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34</a:t>
            </a:fld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21024" y="1290917"/>
            <a:ext cx="2017058" cy="699247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Unidad Normativa</a:t>
            </a:r>
            <a:endParaRPr lang="es-MX" sz="16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2393576" y="1290917"/>
            <a:ext cx="6521823" cy="699247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306000"/>
                </a:solidFill>
              </a:rPr>
              <a:t>Coordinación de Estrategia Digital </a:t>
            </a:r>
            <a:r>
              <a:rPr lang="es-MX" dirty="0" smtClean="0">
                <a:solidFill>
                  <a:srgbClr val="306000"/>
                </a:solidFill>
              </a:rPr>
              <a:t>Nacional (Presidencia)</a:t>
            </a:r>
          </a:p>
          <a:p>
            <a:pPr algn="ctr"/>
            <a:r>
              <a:rPr lang="es-MX" dirty="0" smtClean="0">
                <a:solidFill>
                  <a:srgbClr val="306000"/>
                </a:solidFill>
              </a:rPr>
              <a:t>Unidad de Gobierno Digital (SFP)</a:t>
            </a:r>
            <a:endParaRPr lang="es-MX" dirty="0">
              <a:solidFill>
                <a:srgbClr val="30600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21024" y="2143762"/>
            <a:ext cx="2017058" cy="699247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Compromisos en Bases de Colaboración</a:t>
            </a:r>
            <a:endParaRPr lang="es-MX" sz="16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2393576" y="2143762"/>
            <a:ext cx="6521823" cy="699247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306000"/>
                </a:solidFill>
              </a:rPr>
              <a:t>4 compromisos</a:t>
            </a:r>
            <a:endParaRPr lang="es-MX" dirty="0">
              <a:solidFill>
                <a:srgbClr val="306000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21024" y="2996607"/>
            <a:ext cx="2017058" cy="699247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Indicador</a:t>
            </a:r>
            <a:endParaRPr lang="es-MX" sz="16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2393576" y="2996607"/>
            <a:ext cx="6521823" cy="699247"/>
          </a:xfrm>
          <a:prstGeom prst="roundRect">
            <a:avLst/>
          </a:prstGeom>
          <a:solidFill>
            <a:srgbClr val="D2E1B5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06000"/>
                </a:solidFill>
              </a:rPr>
              <a:t>Trámites y servicios digitalizados 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2393576" y="3874259"/>
            <a:ext cx="6521823" cy="699247"/>
          </a:xfrm>
          <a:prstGeom prst="roundRect">
            <a:avLst/>
          </a:prstGeom>
          <a:solidFill>
            <a:srgbClr val="D2E1B5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06000"/>
                </a:solidFill>
              </a:rPr>
              <a:t>Procesos administrativos optimizados digitalizados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2393576" y="4765560"/>
            <a:ext cx="6521823" cy="699247"/>
          </a:xfrm>
          <a:prstGeom prst="roundRect">
            <a:avLst/>
          </a:prstGeom>
          <a:solidFill>
            <a:srgbClr val="D2E1B5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06000"/>
                </a:solidFill>
              </a:rPr>
              <a:t>Índice de Datos </a:t>
            </a:r>
            <a:r>
              <a:rPr lang="es-MX" dirty="0" smtClean="0">
                <a:solidFill>
                  <a:srgbClr val="306000"/>
                </a:solidFill>
              </a:rPr>
              <a:t>Abiertos</a:t>
            </a:r>
            <a:endParaRPr lang="es-MX" dirty="0">
              <a:solidFill>
                <a:srgbClr val="306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11256" y="5464807"/>
            <a:ext cx="1457885" cy="806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0647" y="3974096"/>
            <a:ext cx="1398494" cy="9798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688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ángulo redondeado 7"/>
              <p:cNvSpPr/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𝑇𝑟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𝑚𝑖𝑡𝑒𝑠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𝑠𝑒𝑟𝑣𝑖𝑐𝑖𝑜𝑠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𝑑𝑖𝑔𝑖𝑡𝑎𝑙𝑖𝑧𝑎𝑑𝑜𝑠</m:t>
                              </m:r>
                            </m:num>
                            <m:den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𝑇𝑜𝑡𝑎𝑙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𝑇𝑟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𝑚𝑖𝑡𝑒𝑠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𝑠𝑒𝑟𝑣𝑖𝑐𝑖𝑜𝑠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𝑙𝑎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𝑑𝑒𝑝𝑒𝑛𝑑𝑒𝑛𝑐𝑖𝑎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𝑒𝑛𝑡𝑖𝑑𝑎𝑑</m:t>
                              </m:r>
                            </m:den>
                          </m:f>
                        </m:e>
                      </m:d>
                      <m:r>
                        <a:rPr lang="es-MX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MX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>
          <p:sp>
            <p:nvSpPr>
              <p:cNvPr id="8" name="Rectángulo redondead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>
                <a:solidFill>
                  <a:srgbClr val="306000"/>
                </a:solidFill>
              </a:rPr>
              <a:t>Trámites y servicios digitalizados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35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285" y="1207763"/>
            <a:ext cx="482600" cy="48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ángulo redondeado 13"/>
          <p:cNvSpPr/>
          <p:nvPr/>
        </p:nvSpPr>
        <p:spPr>
          <a:xfrm>
            <a:off x="121024" y="1956136"/>
            <a:ext cx="7401238" cy="772440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Descripción general: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El porcentaje de trámites y servicios </a:t>
            </a:r>
            <a:r>
              <a:rPr lang="es-MX" sz="1400" dirty="0" smtClean="0"/>
              <a:t>digitalizados</a:t>
            </a:r>
            <a:r>
              <a:rPr lang="es-MX" sz="1400" dirty="0"/>
              <a:t>	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121024" y="2944947"/>
            <a:ext cx="7401238" cy="2600756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/>
              <a:t>Comentarios adicionales: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	</a:t>
            </a:r>
            <a:r>
              <a:rPr lang="es-MX" sz="1400" dirty="0" smtClean="0"/>
              <a:t>El área normativa en coordinación con la institución establecerá la línea base y la 	meta, conforme al procedimiento que determine al Unidad de Gobierno Digital</a:t>
            </a:r>
            <a:r>
              <a:rPr lang="es-MX" sz="1400" dirty="0"/>
              <a:t>			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121024" y="5752214"/>
            <a:ext cx="7401238" cy="782298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Documentos:</a:t>
            </a:r>
            <a:endParaRPr lang="es-MX" sz="1400" b="1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i="1" dirty="0"/>
              <a:t>Lineamientos relativos a la digitalización estandarizada de trámites y servicios con apego en la Estrategia </a:t>
            </a:r>
            <a:r>
              <a:rPr lang="es-MX" sz="1400" i="1" dirty="0" smtClean="0"/>
              <a:t>Digital.</a:t>
            </a:r>
            <a:r>
              <a:rPr lang="es-MX" sz="1400" b="1" i="1" dirty="0"/>
              <a:t>	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058" b="2941"/>
          <a:stretch/>
        </p:blipFill>
        <p:spPr>
          <a:xfrm>
            <a:off x="7936386" y="2616543"/>
            <a:ext cx="825738" cy="974642"/>
          </a:xfrm>
          <a:prstGeom prst="rect">
            <a:avLst/>
          </a:prstGeom>
        </p:spPr>
      </p:pic>
      <p:sp>
        <p:nvSpPr>
          <p:cNvPr id="23" name="Rectángulo redondeado 22"/>
          <p:cNvSpPr/>
          <p:nvPr/>
        </p:nvSpPr>
        <p:spPr>
          <a:xfrm>
            <a:off x="7729324" y="2554821"/>
            <a:ext cx="1239863" cy="1076705"/>
          </a:xfrm>
          <a:prstGeom prst="roundRect">
            <a:avLst>
              <a:gd name="adj" fmla="val 99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/>
          <p:cNvSpPr txBox="1"/>
          <p:nvPr/>
        </p:nvSpPr>
        <p:spPr>
          <a:xfrm rot="19400701">
            <a:off x="7857774" y="2893117"/>
            <a:ext cx="98296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Anual</a:t>
            </a:r>
          </a:p>
        </p:txBody>
      </p:sp>
      <p:sp>
        <p:nvSpPr>
          <p:cNvPr id="25" name="Rectángulo redondeado 9"/>
          <p:cNvSpPr/>
          <p:nvPr/>
        </p:nvSpPr>
        <p:spPr>
          <a:xfrm>
            <a:off x="7609492" y="1102660"/>
            <a:ext cx="1460938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Porcentaje</a:t>
            </a:r>
            <a:endParaRPr lang="es-MX" sz="1600" b="1" dirty="0"/>
          </a:p>
        </p:txBody>
      </p:sp>
      <p:sp>
        <p:nvSpPr>
          <p:cNvPr id="26" name="Rectángulo redondeado 17"/>
          <p:cNvSpPr/>
          <p:nvPr/>
        </p:nvSpPr>
        <p:spPr>
          <a:xfrm>
            <a:off x="7672550" y="4056993"/>
            <a:ext cx="1359697" cy="9984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Línea Base:</a:t>
            </a:r>
          </a:p>
          <a:p>
            <a:pPr algn="ctr"/>
            <a:r>
              <a:rPr lang="es-MX" sz="1600" dirty="0" smtClean="0"/>
              <a:t>Área Normativa</a:t>
            </a:r>
            <a:endParaRPr lang="es-MX" sz="1600" dirty="0"/>
          </a:p>
        </p:txBody>
      </p:sp>
      <p:sp>
        <p:nvSpPr>
          <p:cNvPr id="27" name="Rectángulo redondeado 18"/>
          <p:cNvSpPr/>
          <p:nvPr/>
        </p:nvSpPr>
        <p:spPr>
          <a:xfrm>
            <a:off x="7725102" y="5623034"/>
            <a:ext cx="1286126" cy="83766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Meta:</a:t>
            </a:r>
          </a:p>
          <a:p>
            <a:pPr algn="ctr"/>
            <a:r>
              <a:rPr lang="es-MX" sz="1600" dirty="0"/>
              <a:t>Área </a:t>
            </a:r>
            <a:r>
              <a:rPr lang="es-MX" sz="1600" dirty="0" smtClean="0"/>
              <a:t>Normativa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xmlns="" val="7375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ángulo redondeado 7"/>
              <p:cNvSpPr/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𝑃𝑟𝑜𝑐𝑒𝑠𝑜𝑠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𝑎𝑑𝑚𝑖𝑛𝑖𝑠𝑡𝑟𝑎𝑡𝑖𝑣𝑜𝑠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𝑜𝑝𝑡𝑖𝑚𝑖𝑧𝑎𝑑𝑜𝑠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𝑑𝑖𝑔𝑖𝑡𝑎𝑙𝑖𝑧𝑎𝑑𝑜𝑠</m:t>
                              </m:r>
                            </m:num>
                            <m:den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𝑇𝑜𝑡𝑎𝑙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𝑝𝑟𝑜𝑐𝑒𝑠𝑜𝑠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𝑜𝑝𝑡𝑖𝑚𝑖𝑧𝑎𝑑𝑜𝑠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𝑙𝑎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𝑑𝑒𝑝𝑒𝑛𝑑𝑒𝑛𝑐𝑖𝑎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𝑒𝑛𝑡𝑖𝑑𝑎𝑑</m:t>
                              </m:r>
                            </m:den>
                          </m:f>
                        </m:e>
                      </m:d>
                      <m:r>
                        <a:rPr lang="es-MX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MX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>
          <p:sp>
            <p:nvSpPr>
              <p:cNvPr id="8" name="Rectángulo redondead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>
                <a:solidFill>
                  <a:srgbClr val="306000"/>
                </a:solidFill>
              </a:rPr>
              <a:t>Procesos administrativos optimizados digitalizados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36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285" y="1207763"/>
            <a:ext cx="482600" cy="48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ángulo redondeado 13"/>
          <p:cNvSpPr/>
          <p:nvPr/>
        </p:nvSpPr>
        <p:spPr>
          <a:xfrm>
            <a:off x="121024" y="1956136"/>
            <a:ext cx="7401238" cy="772440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Descripción general: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El porcentaje de digitalización de los Procesos administrativos optimizados de la dependencia o entidad.		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121024" y="2944947"/>
            <a:ext cx="7401238" cy="2600756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/>
              <a:t>Comentarios adicionales: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	 El área normativa en coordinación con la institución establecerá la línea base y la 	meta, conforme al procedimiento que determine al Unidad de Gobierno Digital 			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121024" y="5752214"/>
            <a:ext cx="7401238" cy="782298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Documentos:</a:t>
            </a:r>
            <a:endParaRPr lang="es-MX" sz="1400" b="1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i="1" dirty="0"/>
              <a:t>Lineamientos relativos a la digitalización de procesos administrativos con apego en la estrategia Digital </a:t>
            </a:r>
            <a:r>
              <a:rPr lang="es-MX" sz="1400" i="1" dirty="0" smtClean="0"/>
              <a:t>Nacional</a:t>
            </a:r>
            <a:r>
              <a:rPr lang="es-MX" sz="1400" b="1" i="1" dirty="0"/>
              <a:t>	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058" b="2941"/>
          <a:stretch/>
        </p:blipFill>
        <p:spPr>
          <a:xfrm>
            <a:off x="7936386" y="2616543"/>
            <a:ext cx="825738" cy="974642"/>
          </a:xfrm>
          <a:prstGeom prst="rect">
            <a:avLst/>
          </a:prstGeom>
        </p:spPr>
      </p:pic>
      <p:sp>
        <p:nvSpPr>
          <p:cNvPr id="23" name="Rectángulo redondeado 22"/>
          <p:cNvSpPr/>
          <p:nvPr/>
        </p:nvSpPr>
        <p:spPr>
          <a:xfrm>
            <a:off x="7729324" y="2554821"/>
            <a:ext cx="1239863" cy="1076705"/>
          </a:xfrm>
          <a:prstGeom prst="roundRect">
            <a:avLst>
              <a:gd name="adj" fmla="val 99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/>
          <p:cNvSpPr txBox="1"/>
          <p:nvPr/>
        </p:nvSpPr>
        <p:spPr>
          <a:xfrm rot="19400701">
            <a:off x="7857774" y="2893117"/>
            <a:ext cx="98296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Anual</a:t>
            </a:r>
          </a:p>
        </p:txBody>
      </p:sp>
      <p:sp>
        <p:nvSpPr>
          <p:cNvPr id="16" name="Rectángulo redondeado 9"/>
          <p:cNvSpPr/>
          <p:nvPr/>
        </p:nvSpPr>
        <p:spPr>
          <a:xfrm>
            <a:off x="7609492" y="1102660"/>
            <a:ext cx="1460938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Porcentaje</a:t>
            </a:r>
            <a:endParaRPr lang="es-MX" sz="1600" b="1" dirty="0"/>
          </a:p>
        </p:txBody>
      </p:sp>
      <p:sp>
        <p:nvSpPr>
          <p:cNvPr id="20" name="Rectángulo redondeado 17"/>
          <p:cNvSpPr/>
          <p:nvPr/>
        </p:nvSpPr>
        <p:spPr>
          <a:xfrm>
            <a:off x="7672550" y="4056993"/>
            <a:ext cx="1359697" cy="9984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Línea Base:</a:t>
            </a:r>
          </a:p>
          <a:p>
            <a:pPr algn="ctr"/>
            <a:r>
              <a:rPr lang="es-MX" sz="1600" dirty="0" smtClean="0"/>
              <a:t>Área Normativa</a:t>
            </a:r>
            <a:endParaRPr lang="es-MX" sz="1600" dirty="0"/>
          </a:p>
        </p:txBody>
      </p:sp>
      <p:sp>
        <p:nvSpPr>
          <p:cNvPr id="21" name="Rectángulo redondeado 18"/>
          <p:cNvSpPr/>
          <p:nvPr/>
        </p:nvSpPr>
        <p:spPr>
          <a:xfrm>
            <a:off x="7725102" y="5623034"/>
            <a:ext cx="1286126" cy="83766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Meta:</a:t>
            </a:r>
          </a:p>
          <a:p>
            <a:pPr algn="ctr"/>
            <a:r>
              <a:rPr lang="es-MX" sz="1600" dirty="0"/>
              <a:t>Área </a:t>
            </a:r>
            <a:r>
              <a:rPr lang="es-MX" sz="1600" dirty="0" smtClean="0"/>
              <a:t>Normativa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xmlns="" val="28577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ángulo redondeado 7"/>
              <p:cNvSpPr/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ú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𝑚𝑒𝑟𝑜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𝑔𝑟𝑢𝑝𝑜𝑠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𝑑𝑎𝑡𝑜𝑠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𝑎𝑏𝑖𝑒𝑟𝑡𝑜𝑠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𝑝𝑟𝑖𝑜𝑟𝑖𝑡𝑎𝑟𝑖𝑜𝑠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𝑙𝑖𝑏𝑒𝑟𝑎𝑑𝑜𝑠</m:t>
                              </m:r>
                            </m:num>
                            <m:den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ú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𝑚𝑒𝑟𝑜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𝑔𝑟𝑢𝑝𝑜𝑠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𝑑𝑎𝑡𝑜𝑠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𝑖𝑑𝑒𝑛𝑡𝑖𝑓𝑖𝑐𝑎𝑑𝑜𝑠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𝑐𝑜𝑚𝑜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𝑝𝑟𝑖𝑜𝑟𝑖𝑡𝑎𝑟𝑖𝑜𝑠</m:t>
                              </m:r>
                            </m:den>
                          </m:f>
                        </m:e>
                      </m:d>
                      <m:r>
                        <a:rPr lang="es-MX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MX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>
          <p:sp>
            <p:nvSpPr>
              <p:cNvPr id="8" name="Rectángulo redondead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>
                <a:solidFill>
                  <a:srgbClr val="306000"/>
                </a:solidFill>
              </a:rPr>
              <a:t>Índice de Datos Abiertos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37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285" y="1207763"/>
            <a:ext cx="482600" cy="48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ángulo redondeado 13"/>
          <p:cNvSpPr/>
          <p:nvPr/>
        </p:nvSpPr>
        <p:spPr>
          <a:xfrm>
            <a:off x="121024" y="1956135"/>
            <a:ext cx="7401238" cy="930203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Descripción general: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Porcentaje de datos abiertos, no propietarios o con estándares técnicos comúnmente aceptados y denominados como "Abiertos y procesables por máquinas</a:t>
            </a:r>
            <a:r>
              <a:rPr lang="es-MX" sz="1400" dirty="0" smtClean="0"/>
              <a:t>".</a:t>
            </a:r>
            <a:r>
              <a:rPr lang="es-MX" sz="1400" dirty="0"/>
              <a:t>		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121023" y="3131133"/>
            <a:ext cx="7401238" cy="2376286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/>
              <a:t>Comentarios adicionales: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Para considerar un grupo de datos liberado, se consideran las siguientes preguntas con un correspondiente puntaje: 				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121024" y="5752214"/>
            <a:ext cx="7401238" cy="782298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Documentos:</a:t>
            </a:r>
            <a:endParaRPr lang="es-MX" sz="1400" b="1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i="1" dirty="0"/>
              <a:t>Lineamientos y metodología para la liberación de grupos de datos </a:t>
            </a:r>
            <a:r>
              <a:rPr lang="es-MX" sz="1400" i="1" dirty="0" smtClean="0"/>
              <a:t>Abiertos</a:t>
            </a:r>
            <a:r>
              <a:rPr lang="es-MX" sz="1400" b="1" i="1" dirty="0"/>
              <a:t>	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058" b="2941"/>
          <a:stretch/>
        </p:blipFill>
        <p:spPr>
          <a:xfrm>
            <a:off x="7936386" y="2616543"/>
            <a:ext cx="825738" cy="974642"/>
          </a:xfrm>
          <a:prstGeom prst="rect">
            <a:avLst/>
          </a:prstGeom>
        </p:spPr>
      </p:pic>
      <p:sp>
        <p:nvSpPr>
          <p:cNvPr id="23" name="Rectángulo redondeado 22"/>
          <p:cNvSpPr/>
          <p:nvPr/>
        </p:nvSpPr>
        <p:spPr>
          <a:xfrm>
            <a:off x="7729324" y="2554821"/>
            <a:ext cx="1239863" cy="1076705"/>
          </a:xfrm>
          <a:prstGeom prst="roundRect">
            <a:avLst>
              <a:gd name="adj" fmla="val 99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/>
          <p:cNvSpPr txBox="1"/>
          <p:nvPr/>
        </p:nvSpPr>
        <p:spPr>
          <a:xfrm rot="19400701">
            <a:off x="7857774" y="2893117"/>
            <a:ext cx="98296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Anual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237983" y="3605355"/>
            <a:ext cx="4323385" cy="2376286"/>
          </a:xfrm>
          <a:prstGeom prst="roundRect">
            <a:avLst>
              <a:gd name="adj" fmla="val 5997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200" dirty="0" smtClean="0"/>
              <a:t>¿</a:t>
            </a:r>
            <a:r>
              <a:rPr lang="es-MX" sz="1200" dirty="0"/>
              <a:t>Existen los datos</a:t>
            </a:r>
            <a:r>
              <a:rPr lang="es-MX" sz="1200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200" dirty="0" smtClean="0"/>
              <a:t>¿</a:t>
            </a:r>
            <a:r>
              <a:rPr lang="es-MX" sz="1200" dirty="0"/>
              <a:t>Son Prioritarios</a:t>
            </a:r>
            <a:r>
              <a:rPr lang="es-MX" sz="1200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200" dirty="0" smtClean="0"/>
              <a:t>¿</a:t>
            </a:r>
            <a:r>
              <a:rPr lang="es-MX" sz="1200" dirty="0"/>
              <a:t>Están en formatos digitales</a:t>
            </a:r>
            <a:r>
              <a:rPr lang="es-MX" sz="1200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200" dirty="0" smtClean="0"/>
              <a:t>¿</a:t>
            </a:r>
            <a:r>
              <a:rPr lang="es-MX" sz="1200" dirty="0"/>
              <a:t>Están disponibles de manera pública</a:t>
            </a:r>
            <a:r>
              <a:rPr lang="es-MX" sz="1200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200" dirty="0" smtClean="0"/>
              <a:t>¿</a:t>
            </a:r>
            <a:r>
              <a:rPr lang="es-MX" sz="1200" dirty="0"/>
              <a:t>Está disponible de manera gratuita</a:t>
            </a:r>
            <a:r>
              <a:rPr lang="es-MX" sz="1200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200" dirty="0" smtClean="0"/>
              <a:t>¿</a:t>
            </a:r>
            <a:r>
              <a:rPr lang="es-MX" sz="1200" dirty="0"/>
              <a:t>Está disponible en línea</a:t>
            </a:r>
            <a:r>
              <a:rPr lang="es-MX" sz="1200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200" dirty="0" smtClean="0"/>
              <a:t>¿</a:t>
            </a:r>
            <a:r>
              <a:rPr lang="es-MX" sz="1200" dirty="0"/>
              <a:t>Está en formatos procesables por máquina</a:t>
            </a:r>
            <a:r>
              <a:rPr lang="es-MX" sz="1200" dirty="0" smtClean="0"/>
              <a:t>?</a:t>
            </a:r>
            <a:r>
              <a:rPr lang="es-MX" sz="1200" dirty="0"/>
              <a:t>		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3606535" y="3579035"/>
            <a:ext cx="4341106" cy="2376286"/>
          </a:xfrm>
          <a:prstGeom prst="roundRect">
            <a:avLst>
              <a:gd name="adj" fmla="val 5997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200" dirty="0" smtClean="0"/>
              <a:t>¿</a:t>
            </a:r>
            <a:r>
              <a:rPr lang="es-MX" sz="1200" dirty="0"/>
              <a:t>Están disponibles para descarga masiva</a:t>
            </a:r>
            <a:r>
              <a:rPr lang="es-MX" sz="1200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200" dirty="0" smtClean="0"/>
              <a:t>¿</a:t>
            </a:r>
            <a:r>
              <a:rPr lang="es-MX" sz="1200" dirty="0"/>
              <a:t>Tienen licencia abierta</a:t>
            </a:r>
            <a:r>
              <a:rPr lang="es-MX" sz="1200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200" dirty="0" smtClean="0"/>
              <a:t>¿</a:t>
            </a:r>
            <a:r>
              <a:rPr lang="es-MX" sz="1200" dirty="0"/>
              <a:t>Se pueden encontrar actualizados</a:t>
            </a:r>
            <a:r>
              <a:rPr lang="es-MX" sz="1200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200" dirty="0" smtClean="0"/>
              <a:t>¿</a:t>
            </a:r>
            <a:r>
              <a:rPr lang="es-MX" sz="1200" dirty="0"/>
              <a:t>Se cuenta con el URL de los datos en </a:t>
            </a:r>
            <a:r>
              <a:rPr lang="es-MX" sz="1200" dirty="0" smtClean="0"/>
              <a:t>línea?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200" dirty="0" smtClean="0"/>
              <a:t>Fecha </a:t>
            </a:r>
            <a:r>
              <a:rPr lang="es-MX" sz="1200" dirty="0"/>
              <a:t>en que los datos fueron </a:t>
            </a:r>
            <a:r>
              <a:rPr lang="es-MX" sz="1200" dirty="0" smtClean="0"/>
              <a:t>publicados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200" dirty="0" smtClean="0"/>
              <a:t>Formato </a:t>
            </a:r>
            <a:r>
              <a:rPr lang="es-MX" sz="1200" dirty="0"/>
              <a:t>de los datos. 				</a:t>
            </a:r>
          </a:p>
        </p:txBody>
      </p:sp>
      <p:sp>
        <p:nvSpPr>
          <p:cNvPr id="21" name="Rectángulo redondeado 9"/>
          <p:cNvSpPr/>
          <p:nvPr/>
        </p:nvSpPr>
        <p:spPr>
          <a:xfrm>
            <a:off x="7609492" y="1102660"/>
            <a:ext cx="1460938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Porcentaje</a:t>
            </a:r>
            <a:endParaRPr lang="es-MX" sz="1600" b="1" dirty="0"/>
          </a:p>
        </p:txBody>
      </p:sp>
      <p:sp>
        <p:nvSpPr>
          <p:cNvPr id="25" name="Rectángulo redondeado 17"/>
          <p:cNvSpPr/>
          <p:nvPr/>
        </p:nvSpPr>
        <p:spPr>
          <a:xfrm>
            <a:off x="7672550" y="4056993"/>
            <a:ext cx="1359697" cy="9984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Línea Base:</a:t>
            </a:r>
          </a:p>
          <a:p>
            <a:pPr algn="ctr"/>
            <a:r>
              <a:rPr lang="es-MX" sz="1600" dirty="0" smtClean="0"/>
              <a:t>Área Normativa</a:t>
            </a:r>
            <a:endParaRPr lang="es-MX" sz="1600" dirty="0"/>
          </a:p>
        </p:txBody>
      </p:sp>
      <p:sp>
        <p:nvSpPr>
          <p:cNvPr id="26" name="Rectángulo redondeado 18"/>
          <p:cNvSpPr/>
          <p:nvPr/>
        </p:nvSpPr>
        <p:spPr>
          <a:xfrm>
            <a:off x="7725102" y="5623034"/>
            <a:ext cx="1286126" cy="83766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Meta:</a:t>
            </a:r>
          </a:p>
          <a:p>
            <a:pPr algn="ctr"/>
            <a:r>
              <a:rPr lang="es-MX" sz="1600" dirty="0"/>
              <a:t>Área </a:t>
            </a:r>
            <a:r>
              <a:rPr lang="es-MX" sz="1600" dirty="0" smtClean="0"/>
              <a:t>Normativa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xmlns="" val="10020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Presupuesto basado en Resultados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38</a:t>
            </a:fld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21024" y="1290917"/>
            <a:ext cx="2017058" cy="699247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Unidad Normativa</a:t>
            </a:r>
            <a:endParaRPr lang="es-MX" sz="16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2393576" y="966953"/>
            <a:ext cx="6521823" cy="1023212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306000"/>
                </a:solidFill>
              </a:rPr>
              <a:t>Unidad de Evaluación del Desempeño (</a:t>
            </a:r>
            <a:r>
              <a:rPr lang="es-MX" sz="1600" dirty="0" smtClean="0">
                <a:solidFill>
                  <a:srgbClr val="306000"/>
                </a:solidFill>
              </a:rPr>
              <a:t>SHCP)</a:t>
            </a:r>
          </a:p>
          <a:p>
            <a:pPr algn="ctr"/>
            <a:r>
              <a:rPr lang="es-MX" sz="1600" dirty="0" smtClean="0">
                <a:solidFill>
                  <a:srgbClr val="306000"/>
                </a:solidFill>
              </a:rPr>
              <a:t>Unidad </a:t>
            </a:r>
            <a:r>
              <a:rPr lang="es-MX" sz="1600" dirty="0">
                <a:solidFill>
                  <a:srgbClr val="306000"/>
                </a:solidFill>
              </a:rPr>
              <a:t>de Evaluación de la Gestión y el Desempeño Gubernamental (SFP) </a:t>
            </a:r>
            <a:r>
              <a:rPr lang="es-MX" sz="1600" dirty="0" smtClean="0">
                <a:solidFill>
                  <a:srgbClr val="306000"/>
                </a:solidFill>
              </a:rPr>
              <a:t>Consejo </a:t>
            </a:r>
            <a:r>
              <a:rPr lang="es-MX" sz="1600" dirty="0">
                <a:solidFill>
                  <a:srgbClr val="306000"/>
                </a:solidFill>
              </a:rPr>
              <a:t>Nacional de Evaluación de la Política Social (</a:t>
            </a:r>
            <a:r>
              <a:rPr lang="es-MX" sz="1600" dirty="0" err="1">
                <a:solidFill>
                  <a:srgbClr val="306000"/>
                </a:solidFill>
              </a:rPr>
              <a:t>Coneval</a:t>
            </a:r>
            <a:r>
              <a:rPr lang="es-MX" sz="1600" dirty="0" smtClean="0">
                <a:solidFill>
                  <a:srgbClr val="306000"/>
                </a:solidFill>
              </a:rPr>
              <a:t>)</a:t>
            </a:r>
            <a:endParaRPr lang="es-MX" sz="1600" dirty="0">
              <a:solidFill>
                <a:srgbClr val="30600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21024" y="2143762"/>
            <a:ext cx="2017058" cy="699247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Compromisos en Bases de Colaboración</a:t>
            </a:r>
            <a:endParaRPr lang="es-MX" sz="16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2393576" y="2143762"/>
            <a:ext cx="6521823" cy="699247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306000"/>
                </a:solidFill>
              </a:rPr>
              <a:t>7 compromisos</a:t>
            </a:r>
            <a:endParaRPr lang="es-MX" dirty="0">
              <a:solidFill>
                <a:srgbClr val="306000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21024" y="2996607"/>
            <a:ext cx="2017058" cy="699247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Indicador</a:t>
            </a:r>
            <a:endParaRPr lang="es-MX" sz="16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2393576" y="2996607"/>
            <a:ext cx="6521823" cy="699247"/>
          </a:xfrm>
          <a:prstGeom prst="roundRect">
            <a:avLst/>
          </a:prstGeom>
          <a:solidFill>
            <a:srgbClr val="D2E1B5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06000"/>
                </a:solidFill>
              </a:rPr>
              <a:t>Porcentaje de </a:t>
            </a:r>
            <a:r>
              <a:rPr lang="es-MX" dirty="0" err="1">
                <a:solidFill>
                  <a:srgbClr val="306000"/>
                </a:solidFill>
              </a:rPr>
              <a:t>Pp</a:t>
            </a:r>
            <a:r>
              <a:rPr lang="es-MX" dirty="0">
                <a:solidFill>
                  <a:srgbClr val="306000"/>
                </a:solidFill>
              </a:rPr>
              <a:t> con información de desempeño con un nivel de logro satisfactorio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1382" y="4281845"/>
            <a:ext cx="2016700" cy="2009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0381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ángulo redondeado 7"/>
              <p:cNvSpPr/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ú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𝑚𝑒𝑟𝑜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𝑑𝑒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𝑃𝑟𝑜𝑔𝑟𝑎𝑚𝑎𝑠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𝑝𝑟𝑒𝑠𝑢𝑝𝑢𝑒𝑠𝑡𝑎𝑟𝑖𝑜𝑠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𝑐𝑜𝑛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𝑖𝑛𝑓𝑜𝑟𝑚𝑎𝑐𝑖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ó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𝑑𝑒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𝑑𝑒𝑠𝑒𝑚𝑝𝑒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ñ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𝑐𝑜𝑛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𝑛𝑖𝑣𝑒𝑙𝑒𝑠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𝑑𝑒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𝑙𝑜𝑔𝑟𝑜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𝑠𝑎𝑡𝑖𝑠𝑓𝑎𝑐𝑡𝑜𝑟𝑖𝑜𝑠</m:t>
                                  </m:r>
                                </m:e>
                              </m:eqArr>
                            </m:num>
                            <m:den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ú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𝑚𝑒𝑟𝑜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𝑃𝑟𝑜𝑔𝑟𝑎𝑚𝑎𝑠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𝑝𝑟𝑒𝑠𝑢𝑝𝑢𝑒𝑠𝑡𝑎𝑟𝑖𝑜𝑠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𝑐𝑜𝑛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𝑖𝑛𝑓𝑜𝑟𝑚𝑎𝑐𝑖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𝑑𝑒𝑠𝑒𝑚𝑝𝑒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ñ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den>
                          </m:f>
                        </m:e>
                      </m:d>
                      <m:r>
                        <a:rPr lang="es-MX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MX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>
          <p:sp>
            <p:nvSpPr>
              <p:cNvPr id="8" name="Rectángulo redondead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>
                <a:solidFill>
                  <a:srgbClr val="306000"/>
                </a:solidFill>
              </a:rPr>
              <a:t>Porcentaje de </a:t>
            </a:r>
            <a:r>
              <a:rPr lang="es-MX" sz="2400" dirty="0" err="1">
                <a:solidFill>
                  <a:srgbClr val="306000"/>
                </a:solidFill>
              </a:rPr>
              <a:t>Pp</a:t>
            </a:r>
            <a:r>
              <a:rPr lang="es-MX" sz="2400" dirty="0">
                <a:solidFill>
                  <a:srgbClr val="306000"/>
                </a:solidFill>
              </a:rPr>
              <a:t> con información de desempeño </a:t>
            </a:r>
            <a:r>
              <a:rPr lang="es-MX" sz="2400" dirty="0" smtClean="0">
                <a:solidFill>
                  <a:srgbClr val="306000"/>
                </a:solidFill>
              </a:rPr>
              <a:t/>
            </a:r>
            <a:br>
              <a:rPr lang="es-MX" sz="2400" dirty="0" smtClean="0">
                <a:solidFill>
                  <a:srgbClr val="306000"/>
                </a:solidFill>
              </a:rPr>
            </a:br>
            <a:r>
              <a:rPr lang="es-MX" sz="2400" dirty="0" smtClean="0">
                <a:solidFill>
                  <a:srgbClr val="306000"/>
                </a:solidFill>
              </a:rPr>
              <a:t>con </a:t>
            </a:r>
            <a:r>
              <a:rPr lang="es-MX" sz="2400" dirty="0">
                <a:solidFill>
                  <a:srgbClr val="306000"/>
                </a:solidFill>
              </a:rPr>
              <a:t>un nivel de logro satisfactorio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39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285" y="1207763"/>
            <a:ext cx="482600" cy="48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redondeado 9"/>
          <p:cNvSpPr/>
          <p:nvPr/>
        </p:nvSpPr>
        <p:spPr>
          <a:xfrm>
            <a:off x="7729324" y="1102660"/>
            <a:ext cx="1239863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Porcentaje</a:t>
            </a:r>
            <a:endParaRPr lang="es-MX" sz="1600" b="1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121024" y="1956135"/>
            <a:ext cx="7401238" cy="809885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Descripción general: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Analiza la información de desempeño de los </a:t>
            </a:r>
            <a:r>
              <a:rPr lang="es-MX" sz="1400" dirty="0" err="1"/>
              <a:t>Pp</a:t>
            </a:r>
            <a:r>
              <a:rPr lang="es-MX" sz="1400" dirty="0"/>
              <a:t> con valoraciones Medio Alto y Alto con base al MSD para medir el porcentaje de éstos con respecto al total de </a:t>
            </a:r>
            <a:r>
              <a:rPr lang="es-MX" sz="1400" dirty="0" smtClean="0"/>
              <a:t>Pp.</a:t>
            </a:r>
            <a:r>
              <a:rPr lang="es-MX" sz="1400" dirty="0"/>
              <a:t>		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121024" y="5955987"/>
            <a:ext cx="7401238" cy="575131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Documentos:</a:t>
            </a:r>
            <a:endParaRPr lang="es-MX" sz="1400" b="1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i="1" dirty="0" smtClean="0"/>
              <a:t>El </a:t>
            </a:r>
            <a:r>
              <a:rPr lang="es-MX" sz="1400" i="1" dirty="0"/>
              <a:t>Modelo Sintético de Información del Desempeño (MSD) Nota Metodológica</a:t>
            </a:r>
            <a:r>
              <a:rPr lang="es-MX" sz="1400" i="1" dirty="0" smtClean="0"/>
              <a:t>.</a:t>
            </a:r>
            <a:endParaRPr lang="es-MX" sz="1400" b="1" i="1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7729324" y="4260588"/>
            <a:ext cx="1239863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Línea Base:</a:t>
            </a:r>
          </a:p>
          <a:p>
            <a:pPr algn="ctr"/>
            <a:r>
              <a:rPr lang="es-MX" sz="1600" dirty="0" smtClean="0"/>
              <a:t>Área Normativa</a:t>
            </a:r>
            <a:endParaRPr lang="es-MX" sz="1600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7729324" y="5665833"/>
            <a:ext cx="1239863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Meta:</a:t>
            </a:r>
          </a:p>
          <a:p>
            <a:pPr algn="ctr"/>
            <a:r>
              <a:rPr lang="es-MX" sz="1600" dirty="0"/>
              <a:t>Área </a:t>
            </a:r>
            <a:r>
              <a:rPr lang="es-MX" sz="1600" dirty="0" smtClean="0"/>
              <a:t>Normativa</a:t>
            </a:r>
            <a:endParaRPr lang="es-MX" sz="16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058" b="2941"/>
          <a:stretch/>
        </p:blipFill>
        <p:spPr>
          <a:xfrm>
            <a:off x="7936386" y="2616543"/>
            <a:ext cx="825738" cy="974642"/>
          </a:xfrm>
          <a:prstGeom prst="rect">
            <a:avLst/>
          </a:prstGeom>
        </p:spPr>
      </p:pic>
      <p:sp>
        <p:nvSpPr>
          <p:cNvPr id="23" name="Rectángulo redondeado 22"/>
          <p:cNvSpPr/>
          <p:nvPr/>
        </p:nvSpPr>
        <p:spPr>
          <a:xfrm>
            <a:off x="7729324" y="2554821"/>
            <a:ext cx="1239863" cy="1076705"/>
          </a:xfrm>
          <a:prstGeom prst="roundRect">
            <a:avLst>
              <a:gd name="adj" fmla="val 99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/>
          <p:cNvSpPr txBox="1"/>
          <p:nvPr/>
        </p:nvSpPr>
        <p:spPr>
          <a:xfrm rot="19400701">
            <a:off x="7857774" y="2893117"/>
            <a:ext cx="98296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Anual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121024" y="2873300"/>
            <a:ext cx="7401238" cy="2998112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Comentarios adicionales: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Para el cálculo </a:t>
            </a:r>
            <a:r>
              <a:rPr lang="es-MX" sz="1400" dirty="0" smtClean="0"/>
              <a:t>se </a:t>
            </a:r>
            <a:r>
              <a:rPr lang="es-MX" sz="1400" dirty="0"/>
              <a:t>utiliza el Modelo Sintético de Información del Desempeño (MSD). </a:t>
            </a:r>
            <a:endParaRPr lang="es-MX" sz="1400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Se </a:t>
            </a:r>
            <a:r>
              <a:rPr lang="es-MX" sz="1400" dirty="0"/>
              <a:t>refiere al porcentaje de programas presupuestarios con un nivel de logro satisfactorio con respecto al número de programas presupuestarios del gasto programable. </a:t>
            </a:r>
            <a:endParaRPr lang="es-MX" sz="1400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Los </a:t>
            </a:r>
            <a:r>
              <a:rPr lang="es-MX" sz="1400" dirty="0"/>
              <a:t>parámetros utilizados para el cálculo son: </a:t>
            </a:r>
            <a:endParaRPr lang="es-MX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Presupuesto </a:t>
            </a:r>
            <a:r>
              <a:rPr lang="es-MX" sz="1400" dirty="0"/>
              <a:t>de Egresos de la </a:t>
            </a:r>
            <a:r>
              <a:rPr lang="es-MX" sz="1400" dirty="0" smtClean="0"/>
              <a:t>Federación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Matriz </a:t>
            </a:r>
            <a:r>
              <a:rPr lang="es-MX" sz="1400" dirty="0"/>
              <a:t>de Indicadores para </a:t>
            </a:r>
            <a:r>
              <a:rPr lang="es-MX" sz="1400" dirty="0" smtClean="0"/>
              <a:t>Resultados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Evaluaciones </a:t>
            </a:r>
            <a:r>
              <a:rPr lang="es-MX" sz="1400" dirty="0"/>
              <a:t>externas </a:t>
            </a:r>
            <a:r>
              <a:rPr lang="es-MX" sz="1400" dirty="0" smtClean="0"/>
              <a:t>realizadas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Aspectos </a:t>
            </a:r>
            <a:r>
              <a:rPr lang="es-MX" sz="1400" dirty="0"/>
              <a:t>susceptibles de mejora </a:t>
            </a:r>
            <a:endParaRPr lang="es-MX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400" dirty="0"/>
              <a:t>I</a:t>
            </a:r>
            <a:r>
              <a:rPr lang="es-MX" sz="1400" dirty="0" smtClean="0"/>
              <a:t>nformación </a:t>
            </a:r>
            <a:r>
              <a:rPr lang="es-MX" sz="1400" dirty="0"/>
              <a:t>de los padrones de beneficiarios incorporados al Sistema Integral de Información de Padrones de Programas Gubernamentales (SIIPP-G).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dirty="0" smtClean="0"/>
              <a:t>El </a:t>
            </a:r>
            <a:r>
              <a:rPr lang="es-MX" sz="1400" dirty="0"/>
              <a:t>nivel de desempeño satisfactorio corresponde a valoraciones de 4 </a:t>
            </a:r>
            <a:r>
              <a:rPr lang="es-MX" sz="1400" dirty="0" err="1"/>
              <a:t>ó</a:t>
            </a:r>
            <a:r>
              <a:rPr lang="es-MX" sz="1400" dirty="0"/>
              <a:t> 5, calculado con el </a:t>
            </a:r>
            <a:r>
              <a:rPr lang="es-MX" sz="1400" dirty="0" smtClean="0"/>
              <a:t>MSD</a:t>
            </a:r>
            <a:r>
              <a:rPr lang="es-MX" sz="1400" dirty="0"/>
              <a:t>.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xmlns="" val="32839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4204" y="328999"/>
            <a:ext cx="9178204" cy="5257800"/>
          </a:xfr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4</a:t>
            </a:fld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330663" y="5777831"/>
            <a:ext cx="766748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s-MX" b="1" i="1" dirty="0" smtClean="0">
                <a:solidFill>
                  <a:schemeClr val="accent6">
                    <a:lumMod val="50000"/>
                  </a:schemeClr>
                </a:solidFill>
              </a:rPr>
              <a:t>“No </a:t>
            </a:r>
            <a:r>
              <a:rPr lang="es-MX" b="1" i="1" dirty="0">
                <a:solidFill>
                  <a:schemeClr val="accent6">
                    <a:lumMod val="50000"/>
                  </a:schemeClr>
                </a:solidFill>
              </a:rPr>
              <a:t>venimos sólo a administrar, sino realmente a </a:t>
            </a:r>
            <a:r>
              <a:rPr lang="es-MX" b="1" i="1" dirty="0" smtClean="0">
                <a:solidFill>
                  <a:schemeClr val="accent6">
                    <a:lumMod val="50000"/>
                  </a:schemeClr>
                </a:solidFill>
              </a:rPr>
              <a:t>transformar”</a:t>
            </a:r>
            <a:endParaRPr lang="es-MX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s-MX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Enrique Peña Nieto</a:t>
            </a:r>
            <a:endParaRPr lang="es-MX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9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Procesos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40</a:t>
            </a:fld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21024" y="1290917"/>
            <a:ext cx="2017058" cy="699247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Unidad Normativa</a:t>
            </a:r>
            <a:endParaRPr lang="es-MX" sz="16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2393576" y="1290917"/>
            <a:ext cx="6521823" cy="699247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306000"/>
                </a:solidFill>
              </a:rPr>
              <a:t>Unidad de Políticas de Mejora de la Gestión Pública </a:t>
            </a:r>
            <a:r>
              <a:rPr lang="es-MX" dirty="0" smtClean="0">
                <a:solidFill>
                  <a:srgbClr val="306000"/>
                </a:solidFill>
              </a:rPr>
              <a:t>(</a:t>
            </a:r>
            <a:r>
              <a:rPr lang="es-MX" dirty="0">
                <a:solidFill>
                  <a:srgbClr val="306000"/>
                </a:solidFill>
              </a:rPr>
              <a:t>SFP</a:t>
            </a:r>
            <a:r>
              <a:rPr lang="es-MX" dirty="0" smtClean="0">
                <a:solidFill>
                  <a:srgbClr val="306000"/>
                </a:solidFill>
              </a:rPr>
              <a:t>)</a:t>
            </a:r>
            <a:endParaRPr lang="es-MX" dirty="0">
              <a:solidFill>
                <a:srgbClr val="30600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21024" y="2143762"/>
            <a:ext cx="2017058" cy="699247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Compromisos en Bases de Colaboración</a:t>
            </a:r>
            <a:endParaRPr lang="es-MX" sz="16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2393576" y="2143762"/>
            <a:ext cx="6521823" cy="699247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306000"/>
                </a:solidFill>
              </a:rPr>
              <a:t>3 compromisos</a:t>
            </a:r>
            <a:endParaRPr lang="es-MX" dirty="0">
              <a:solidFill>
                <a:srgbClr val="306000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21024" y="2996607"/>
            <a:ext cx="2017058" cy="699247"/>
          </a:xfrm>
          <a:prstGeom prst="round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Indicador</a:t>
            </a:r>
            <a:endParaRPr lang="es-MX" sz="16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2393576" y="2996607"/>
            <a:ext cx="6521823" cy="699247"/>
          </a:xfrm>
          <a:prstGeom prst="roundRect">
            <a:avLst/>
          </a:prstGeom>
          <a:solidFill>
            <a:srgbClr val="D2E1B5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06000"/>
                </a:solidFill>
              </a:rPr>
              <a:t>Porcentaje de procesos prioritarios optimizados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1024" y="4076958"/>
            <a:ext cx="2087639" cy="1517018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2393576" y="3874259"/>
            <a:ext cx="6521823" cy="699247"/>
          </a:xfrm>
          <a:prstGeom prst="roundRect">
            <a:avLst/>
          </a:prstGeom>
          <a:solidFill>
            <a:srgbClr val="D2E1B5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306000"/>
                </a:solidFill>
              </a:rPr>
              <a:t>Porcentaje de procesos estandarizados</a:t>
            </a:r>
          </a:p>
        </p:txBody>
      </p:sp>
    </p:spTree>
    <p:extLst>
      <p:ext uri="{BB962C8B-B14F-4D97-AF65-F5344CB8AC3E}">
        <p14:creationId xmlns:p14="http://schemas.microsoft.com/office/powerpoint/2010/main" xmlns="" val="406302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ángulo redondeado 7"/>
              <p:cNvSpPr/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𝑃𝑟𝑜𝑐𝑒𝑠𝑜𝑠</m:t>
                              </m:r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𝑝𝑟𝑖𝑜𝑟𝑖𝑡𝑎𝑟𝑖𝑜𝑠</m:t>
                              </m:r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𝑜𝑝𝑡𝑖𝑚𝑖𝑧𝑎𝑑𝑜𝑠</m:t>
                              </m:r>
                            </m:num>
                            <m:den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𝑃𝑟𝑜𝑐𝑒𝑠𝑜𝑠</m:t>
                              </m:r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600" b="0" i="1" smtClean="0">
                                  <a:latin typeface="Cambria Math" panose="02040503050406030204" pitchFamily="18" charset="0"/>
                                </a:rPr>
                                <m:t>𝑝𝑟𝑖𝑜𝑟𝑖𝑡𝑎𝑟𝑖𝑜𝑠</m:t>
                              </m:r>
                            </m:den>
                          </m:f>
                        </m:e>
                      </m:d>
                      <m:r>
                        <a:rPr lang="es-MX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MX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>
          <p:sp>
            <p:nvSpPr>
              <p:cNvPr id="8" name="Rectángulo redondead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>
                <a:solidFill>
                  <a:srgbClr val="306000"/>
                </a:solidFill>
              </a:rPr>
              <a:t>Porcentaje de procesos prioritarios optimizados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41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285" y="1207763"/>
            <a:ext cx="482600" cy="48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redondeado 9"/>
          <p:cNvSpPr/>
          <p:nvPr/>
        </p:nvSpPr>
        <p:spPr>
          <a:xfrm>
            <a:off x="7729324" y="1102660"/>
            <a:ext cx="1239863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Porcentaje</a:t>
            </a:r>
            <a:endParaRPr lang="es-MX" sz="1600" b="1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121024" y="1956136"/>
            <a:ext cx="7401238" cy="772440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Descripción general: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Conocer la proporción de procesos prioritarios optimizados con respecto al total de procesos prioritarios de la dependencia o </a:t>
            </a:r>
            <a:r>
              <a:rPr lang="es-MX" sz="1400" dirty="0" smtClean="0"/>
              <a:t>entidad.</a:t>
            </a:r>
            <a:r>
              <a:rPr lang="es-MX" sz="1400" dirty="0"/>
              <a:t>	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121024" y="2802384"/>
            <a:ext cx="7401238" cy="2829177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es-MX" sz="1400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121024" y="5752214"/>
            <a:ext cx="7401238" cy="782298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Documentos:</a:t>
            </a:r>
            <a:endParaRPr lang="es-MX" sz="1400" b="1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i="1" dirty="0"/>
              <a:t>Guía para determinar el porcentaje de procesos prioritarios optimizados	</a:t>
            </a:r>
            <a:r>
              <a:rPr lang="es-MX" sz="1400" b="1" i="1" dirty="0"/>
              <a:t>	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7729324" y="4260588"/>
            <a:ext cx="1239863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Línea Base:</a:t>
            </a:r>
          </a:p>
          <a:p>
            <a:pPr algn="ctr"/>
            <a:r>
              <a:rPr lang="es-MX" sz="1600" dirty="0" smtClean="0"/>
              <a:t>Institución</a:t>
            </a:r>
            <a:endParaRPr lang="es-MX" sz="1600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7729324" y="5665833"/>
            <a:ext cx="1239863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Meta:</a:t>
            </a:r>
          </a:p>
          <a:p>
            <a:pPr algn="ctr"/>
            <a:r>
              <a:rPr lang="es-MX" sz="1600" dirty="0" smtClean="0"/>
              <a:t>Institución</a:t>
            </a:r>
            <a:endParaRPr lang="es-MX" sz="16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058" b="2941"/>
          <a:stretch/>
        </p:blipFill>
        <p:spPr>
          <a:xfrm>
            <a:off x="7936386" y="2616543"/>
            <a:ext cx="825738" cy="974642"/>
          </a:xfrm>
          <a:prstGeom prst="rect">
            <a:avLst/>
          </a:prstGeom>
        </p:spPr>
      </p:pic>
      <p:sp>
        <p:nvSpPr>
          <p:cNvPr id="23" name="Rectángulo redondeado 22"/>
          <p:cNvSpPr/>
          <p:nvPr/>
        </p:nvSpPr>
        <p:spPr>
          <a:xfrm>
            <a:off x="7729324" y="2554821"/>
            <a:ext cx="1239863" cy="1076705"/>
          </a:xfrm>
          <a:prstGeom prst="roundRect">
            <a:avLst>
              <a:gd name="adj" fmla="val 99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/>
          <p:cNvSpPr txBox="1"/>
          <p:nvPr/>
        </p:nvSpPr>
        <p:spPr>
          <a:xfrm rot="19400701">
            <a:off x="7857774" y="2893117"/>
            <a:ext cx="98296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Anual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121024" y="2777037"/>
            <a:ext cx="3437798" cy="2696474"/>
          </a:xfrm>
          <a:prstGeom prst="roundRect">
            <a:avLst>
              <a:gd name="adj" fmla="val 5997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100" b="1" dirty="0" smtClean="0"/>
              <a:t>Procesos prioritarios. </a:t>
            </a:r>
            <a:r>
              <a:rPr lang="es-MX" sz="1100" dirty="0" smtClean="0"/>
              <a:t>Son </a:t>
            </a:r>
            <a:r>
              <a:rPr lang="es-MX" sz="1100" dirty="0"/>
              <a:t>los que cumplen </a:t>
            </a:r>
            <a:r>
              <a:rPr lang="es-MX" sz="1100" dirty="0" smtClean="0"/>
              <a:t>por </a:t>
            </a:r>
            <a:r>
              <a:rPr lang="es-MX" sz="1100" dirty="0"/>
              <a:t>lo menos con una de las siguientes características</a:t>
            </a:r>
            <a:r>
              <a:rPr lang="es-MX" sz="1100" dirty="0" smtClean="0"/>
              <a:t>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MX" sz="1100" dirty="0" smtClean="0"/>
              <a:t>Mayor </a:t>
            </a:r>
            <a:r>
              <a:rPr lang="es-MX" sz="1100" dirty="0"/>
              <a:t>contribución al cumplimiento de los objetivos y metas de la dependencia o </a:t>
            </a:r>
            <a:r>
              <a:rPr lang="es-MX" sz="1100" dirty="0" smtClean="0"/>
              <a:t>entidad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MX" sz="1100" dirty="0" smtClean="0"/>
              <a:t>Contribuye </a:t>
            </a:r>
            <a:r>
              <a:rPr lang="es-MX" sz="1100" dirty="0"/>
              <a:t>a la satisfacción de los usuarios respecto a los servicios de la dependencia o </a:t>
            </a:r>
            <a:r>
              <a:rPr lang="es-MX" sz="1100" dirty="0" smtClean="0"/>
              <a:t>entidad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MX" sz="1100" dirty="0" smtClean="0"/>
              <a:t>Alta </a:t>
            </a:r>
            <a:r>
              <a:rPr lang="es-MX" sz="1100" dirty="0"/>
              <a:t>demanda de sus productos o </a:t>
            </a:r>
            <a:r>
              <a:rPr lang="es-MX" sz="1100" dirty="0" smtClean="0"/>
              <a:t>servicios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MX" sz="1100" dirty="0" smtClean="0"/>
              <a:t>Tiempos </a:t>
            </a:r>
            <a:r>
              <a:rPr lang="es-MX" sz="1100" dirty="0"/>
              <a:t>elevados en su </a:t>
            </a:r>
            <a:r>
              <a:rPr lang="es-MX" sz="1100" dirty="0" smtClean="0"/>
              <a:t>realización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MX" sz="1100" dirty="0" smtClean="0"/>
              <a:t>Elevado costo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MX" sz="1100" dirty="0" smtClean="0"/>
              <a:t>Elevado </a:t>
            </a:r>
            <a:r>
              <a:rPr lang="es-MX" sz="1100" dirty="0"/>
              <a:t>número de </a:t>
            </a:r>
            <a:r>
              <a:rPr lang="es-MX" sz="1100" dirty="0" smtClean="0"/>
              <a:t>quejas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3332747" y="2777037"/>
            <a:ext cx="4090737" cy="2780695"/>
          </a:xfrm>
          <a:prstGeom prst="roundRect">
            <a:avLst>
              <a:gd name="adj" fmla="val 5997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100" b="1" dirty="0" smtClean="0"/>
              <a:t>Proceso optimizado. </a:t>
            </a:r>
            <a:r>
              <a:rPr lang="es-MX" sz="1100" dirty="0" smtClean="0"/>
              <a:t>Se </a:t>
            </a:r>
            <a:r>
              <a:rPr lang="es-MX" sz="1100" dirty="0"/>
              <a:t>considera que un proceso ha sido optimizado cuando derivado de las mejoras implementadas, y previa eliminación de duplicidades y actividades que no generan valor, alguno de sus indicadores de desempeño está obteniendo mejores resultados con respecto a su línea base previa a la mejora</a:t>
            </a:r>
            <a:r>
              <a:rPr lang="es-MX" sz="1100" dirty="0" smtClean="0"/>
              <a:t>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100" dirty="0" smtClean="0"/>
              <a:t>Algunos </a:t>
            </a:r>
            <a:r>
              <a:rPr lang="es-MX" sz="1100" dirty="0"/>
              <a:t>ejemplos de indicadores de desempeño son</a:t>
            </a:r>
            <a:r>
              <a:rPr lang="es-MX" sz="1100" dirty="0" smtClean="0"/>
              <a:t>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100" dirty="0" smtClean="0"/>
              <a:t>Tiempo </a:t>
            </a:r>
            <a:r>
              <a:rPr lang="es-MX" sz="1100" dirty="0"/>
              <a:t>de realización del proceso (desde su inicio hasta la obtención del producto o servicio, o </a:t>
            </a:r>
            <a:r>
              <a:rPr lang="es-MX" sz="1100" dirty="0" smtClean="0"/>
              <a:t>resolución.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100" dirty="0" smtClean="0"/>
              <a:t>Satisfacción </a:t>
            </a:r>
            <a:r>
              <a:rPr lang="es-MX" sz="1100" dirty="0"/>
              <a:t>de usuarios o </a:t>
            </a:r>
            <a:r>
              <a:rPr lang="es-MX" sz="1100" dirty="0" smtClean="0"/>
              <a:t>clientes.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100" dirty="0" smtClean="0"/>
              <a:t>Costo </a:t>
            </a:r>
            <a:r>
              <a:rPr lang="es-MX" sz="1100" dirty="0"/>
              <a:t>de realización del </a:t>
            </a:r>
            <a:r>
              <a:rPr lang="es-MX" sz="1100" dirty="0" smtClean="0"/>
              <a:t>proceso.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100" dirty="0" smtClean="0"/>
              <a:t>Número </a:t>
            </a:r>
            <a:r>
              <a:rPr lang="es-MX" sz="1100" dirty="0"/>
              <a:t>de productos o servicios por unidad de tiempo</a:t>
            </a:r>
            <a:r>
              <a:rPr lang="es-MX" sz="1100" dirty="0" smtClean="0"/>
              <a:t>. </a:t>
            </a:r>
            <a:r>
              <a:rPr lang="es-MX" sz="11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xmlns="" val="12993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ángulo redondeado 7"/>
              <p:cNvSpPr/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ú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𝑚𝑒𝑟𝑜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𝑝𝑟𝑜𝑐𝑒𝑠𝑜𝑠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𝑒𝑠𝑡𝑎𝑛𝑑𝑎𝑟𝑖𝑧𝑎𝑑𝑜𝑠</m:t>
                              </m:r>
                            </m:num>
                            <m:den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𝑇𝑜𝑡𝑎𝑙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𝑝𝑟𝑜𝑐𝑒𝑠𝑜𝑠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𝑓𝑎𝑐𝑡𝑖𝑏𝑙𝑒𝑠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h𝑜𝑚𝑜𝑙𝑜𝑔𝑎𝑐𝑖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𝑙𝑎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𝑑𝑒𝑝𝑒𝑛𝑑𝑒𝑛𝑐𝑖𝑎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𝑒𝑛𝑡𝑖𝑑𝑎𝑑</m:t>
                              </m:r>
                            </m:den>
                          </m:f>
                        </m:e>
                      </m:d>
                      <m:r>
                        <a:rPr lang="es-MX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MX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>
          <p:sp>
            <p:nvSpPr>
              <p:cNvPr id="8" name="Rectángulo redondead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>
                <a:solidFill>
                  <a:srgbClr val="306000"/>
                </a:solidFill>
              </a:rPr>
              <a:t>Porcentaje de procesos estandarizados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42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285" y="1207763"/>
            <a:ext cx="482600" cy="48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ángulo redondeado 13"/>
          <p:cNvSpPr/>
          <p:nvPr/>
        </p:nvSpPr>
        <p:spPr>
          <a:xfrm>
            <a:off x="121024" y="1956135"/>
            <a:ext cx="7401238" cy="809885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Descripción general: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Conocer la proporción de procesos que han sido estandarizados con respecto al total de procesos factibles de homologación de la dependencia o </a:t>
            </a:r>
            <a:r>
              <a:rPr lang="es-MX" sz="1400" dirty="0" smtClean="0"/>
              <a:t>entidad.</a:t>
            </a:r>
            <a:r>
              <a:rPr lang="es-MX" sz="1400" dirty="0"/>
              <a:t>		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121024" y="5955987"/>
            <a:ext cx="7401238" cy="575131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Documentos:</a:t>
            </a:r>
            <a:endParaRPr lang="es-MX" sz="1400" b="1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i="1" dirty="0"/>
              <a:t>Guía para determinar el porcentaje de procesos </a:t>
            </a:r>
            <a:r>
              <a:rPr lang="es-MX" sz="1400" i="1" dirty="0" smtClean="0"/>
              <a:t>estandarizados.</a:t>
            </a:r>
            <a:r>
              <a:rPr lang="es-MX" sz="1400" b="1" i="1" dirty="0"/>
              <a:t>	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058" b="2941"/>
          <a:stretch/>
        </p:blipFill>
        <p:spPr>
          <a:xfrm>
            <a:off x="7936386" y="2616543"/>
            <a:ext cx="825738" cy="974642"/>
          </a:xfrm>
          <a:prstGeom prst="rect">
            <a:avLst/>
          </a:prstGeom>
        </p:spPr>
      </p:pic>
      <p:sp>
        <p:nvSpPr>
          <p:cNvPr id="23" name="Rectángulo redondeado 22"/>
          <p:cNvSpPr/>
          <p:nvPr/>
        </p:nvSpPr>
        <p:spPr>
          <a:xfrm>
            <a:off x="7729324" y="2554821"/>
            <a:ext cx="1239863" cy="1076705"/>
          </a:xfrm>
          <a:prstGeom prst="roundRect">
            <a:avLst>
              <a:gd name="adj" fmla="val 99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/>
          <p:cNvSpPr txBox="1"/>
          <p:nvPr/>
        </p:nvSpPr>
        <p:spPr>
          <a:xfrm rot="19400701">
            <a:off x="7857774" y="2893117"/>
            <a:ext cx="98296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Anual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121024" y="2873300"/>
            <a:ext cx="7401238" cy="2998112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Comentarios adicionales: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El </a:t>
            </a:r>
            <a:r>
              <a:rPr lang="es-MX" sz="1400" dirty="0"/>
              <a:t>número de procesos estandarizados es acumulado, es decir, en cada medición se sumarán los procesos estandarizados en periodos de medición anteriores</a:t>
            </a:r>
            <a:r>
              <a:rPr lang="es-MX" sz="1400" dirty="0" smtClean="0"/>
              <a:t>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b="1" dirty="0" smtClean="0"/>
              <a:t>Procesos </a:t>
            </a:r>
            <a:r>
              <a:rPr lang="es-MX" sz="1400" b="1" dirty="0"/>
              <a:t>factibles de homologación</a:t>
            </a:r>
            <a:r>
              <a:rPr lang="es-MX" sz="1400" dirty="0" smtClean="0"/>
              <a:t>. </a:t>
            </a:r>
            <a:r>
              <a:rPr lang="es-MX" sz="1400" dirty="0"/>
              <a:t>Son los procesos que tienen fines similares, es decir, los que tienen objetivos análogos o que proporcionan los mismos bienes o servicios. </a:t>
            </a:r>
            <a:endParaRPr lang="es-MX" sz="1400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Estos </a:t>
            </a:r>
            <a:r>
              <a:rPr lang="es-MX" sz="1400" dirty="0"/>
              <a:t>procesos se pueden encontrar en: consulados, embajadas, delegaciones, representaciones, aduanas, hospitales, escuelas, organismos de cuenca, centros SCT, planteles militares, Centros de Apoyo al Desarrollo Rural (CADER), oficinas regionales, etc</a:t>
            </a:r>
            <a:r>
              <a:rPr lang="es-MX" sz="1400" dirty="0" smtClean="0"/>
              <a:t>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b="1" dirty="0" smtClean="0"/>
              <a:t>Procesos </a:t>
            </a:r>
            <a:r>
              <a:rPr lang="es-MX" sz="1400" b="1" dirty="0"/>
              <a:t>estandarizados</a:t>
            </a:r>
            <a:r>
              <a:rPr lang="es-MX" sz="1400" dirty="0" smtClean="0"/>
              <a:t>. </a:t>
            </a:r>
            <a:r>
              <a:rPr lang="es-MX" sz="1400" dirty="0"/>
              <a:t>Se considera que los procesos homologables están estandarizados cuando son ejecutados de la misma manera, previa optimización, y sus estándares de desempeño son los mismos</a:t>
            </a:r>
            <a:r>
              <a:rPr lang="es-MX" sz="1400" dirty="0" smtClean="0"/>
              <a:t>.</a:t>
            </a:r>
            <a:r>
              <a:rPr lang="es-MX" sz="1400" dirty="0"/>
              <a:t>									</a:t>
            </a:r>
          </a:p>
        </p:txBody>
      </p:sp>
      <p:sp>
        <p:nvSpPr>
          <p:cNvPr id="16" name="Rectángulo redondeado 9"/>
          <p:cNvSpPr/>
          <p:nvPr/>
        </p:nvSpPr>
        <p:spPr>
          <a:xfrm>
            <a:off x="7609492" y="1102660"/>
            <a:ext cx="1460938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Porcentaje</a:t>
            </a:r>
            <a:endParaRPr lang="es-MX" sz="1600" b="1" dirty="0"/>
          </a:p>
        </p:txBody>
      </p:sp>
      <p:sp>
        <p:nvSpPr>
          <p:cNvPr id="20" name="Rectángulo redondeado 17"/>
          <p:cNvSpPr/>
          <p:nvPr/>
        </p:nvSpPr>
        <p:spPr>
          <a:xfrm>
            <a:off x="7672550" y="4056993"/>
            <a:ext cx="1359697" cy="9984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Línea Base:</a:t>
            </a:r>
          </a:p>
          <a:p>
            <a:pPr algn="ctr"/>
            <a:r>
              <a:rPr lang="es-MX" sz="1600" dirty="0" smtClean="0"/>
              <a:t>Área Normativa</a:t>
            </a:r>
            <a:endParaRPr lang="es-MX" sz="1600" dirty="0"/>
          </a:p>
        </p:txBody>
      </p:sp>
      <p:sp>
        <p:nvSpPr>
          <p:cNvPr id="21" name="Rectángulo redondeado 18"/>
          <p:cNvSpPr/>
          <p:nvPr/>
        </p:nvSpPr>
        <p:spPr>
          <a:xfrm>
            <a:off x="7725102" y="5623034"/>
            <a:ext cx="1286126" cy="83766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Meta:</a:t>
            </a:r>
          </a:p>
          <a:p>
            <a:pPr algn="ctr"/>
            <a:r>
              <a:rPr lang="es-MX" sz="1600" dirty="0"/>
              <a:t>Área </a:t>
            </a:r>
            <a:r>
              <a:rPr lang="es-MX" sz="1600" dirty="0" smtClean="0"/>
              <a:t>Normativa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xmlns="" val="16795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981434" y="5435578"/>
            <a:ext cx="4162566" cy="836712"/>
          </a:xfrm>
        </p:spPr>
        <p:txBody>
          <a:bodyPr/>
          <a:lstStyle/>
          <a:p>
            <a:pPr algn="r"/>
            <a:r>
              <a:rPr lang="es-MX" dirty="0" smtClean="0">
                <a:solidFill>
                  <a:schemeClr val="tx1"/>
                </a:solidFill>
              </a:rPr>
              <a:t>Bloque</a:t>
            </a:r>
            <a:r>
              <a:rPr lang="es-MX" dirty="0" smtClean="0"/>
              <a:t> 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43</a:t>
            </a:fld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3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Participación ciudadana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44</a:t>
            </a:fld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21024" y="1290917"/>
            <a:ext cx="2017058" cy="6992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Unidad Normativa</a:t>
            </a:r>
            <a:endParaRPr lang="es-MX" sz="16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2393576" y="1290917"/>
            <a:ext cx="6521823" cy="69924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Unidad de Políticas de Transparencia y Cooperación Internacional 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(SFP)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21024" y="2143762"/>
            <a:ext cx="2017058" cy="6992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Compromisos en Bases de Colaboración</a:t>
            </a:r>
            <a:endParaRPr lang="es-MX" sz="16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2393576" y="2143762"/>
            <a:ext cx="6521823" cy="69924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1 compromiso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21024" y="2996607"/>
            <a:ext cx="2017058" cy="6992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Indicador</a:t>
            </a:r>
            <a:endParaRPr lang="es-MX" sz="16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2393576" y="2996607"/>
            <a:ext cx="6521823" cy="6992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Porcentaje de propuestas de los sectores privado y social atendidas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4760544"/>
            <a:ext cx="9144000" cy="13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04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ángulo redondeado 7"/>
              <p:cNvSpPr/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𝑃𝑟𝑜𝑝𝑢𝑒𝑠𝑡𝑎𝑠</m:t>
                              </m:r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𝑎𝑡𝑒𝑛𝑑𝑖𝑑𝑎𝑠</m:t>
                              </m:r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𝑃𝑟𝑜𝑝𝑢𝑒𝑠𝑡𝑎𝑠</m:t>
                              </m:r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b="0" i="1" smtClean="0">
                                  <a:latin typeface="Cambria Math" panose="02040503050406030204" pitchFamily="18" charset="0"/>
                                </a:rPr>
                                <m:t>𝑇𝑜𝑡𝑎𝑙𝑒𝑠</m:t>
                              </m:r>
                            </m:den>
                          </m:f>
                        </m:e>
                      </m:d>
                      <m:r>
                        <a:rPr lang="es-MX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MX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>
          <p:sp>
            <p:nvSpPr>
              <p:cNvPr id="8" name="Rectángulo redondead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>
                <a:solidFill>
                  <a:schemeClr val="accent2">
                    <a:lumMod val="75000"/>
                  </a:schemeClr>
                </a:solidFill>
              </a:rPr>
              <a:t>Porcentaje de propuestas de los sectores privado y social </a:t>
            </a:r>
            <a:r>
              <a:rPr lang="es-MX" sz="2400" dirty="0" smtClean="0">
                <a:solidFill>
                  <a:schemeClr val="accent2">
                    <a:lumMod val="75000"/>
                  </a:schemeClr>
                </a:solidFill>
              </a:rPr>
              <a:t>atendidas</a:t>
            </a:r>
            <a:endParaRPr lang="es-MX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45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285" y="1207763"/>
            <a:ext cx="482600" cy="48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ángulo redondeado 13"/>
          <p:cNvSpPr/>
          <p:nvPr/>
        </p:nvSpPr>
        <p:spPr>
          <a:xfrm>
            <a:off x="121024" y="1956135"/>
            <a:ext cx="7401238" cy="809885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Descripción general: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Mide </a:t>
            </a:r>
            <a:r>
              <a:rPr lang="es-MX" sz="1400" dirty="0"/>
              <a:t>el grado de atención de la institución a las propuestas ciudadanas derivadas de los Ejercicios de Participación Ciudadana, y de sus órganos colegiados de consulta y </a:t>
            </a:r>
            <a:r>
              <a:rPr lang="es-MX" sz="1400" dirty="0" smtClean="0"/>
              <a:t>participación.</a:t>
            </a:r>
            <a:endParaRPr lang="es-MX" sz="1400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121024" y="5955987"/>
            <a:ext cx="7401238" cy="575131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Documentos:</a:t>
            </a:r>
            <a:endParaRPr lang="es-MX" sz="1400" b="1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Guía anual de acciones de participación </a:t>
            </a:r>
            <a:r>
              <a:rPr lang="es-MX" sz="1400" dirty="0" smtClean="0"/>
              <a:t>ciudadana</a:t>
            </a:r>
            <a:r>
              <a:rPr lang="es-MX" sz="1400" i="1" dirty="0" smtClean="0"/>
              <a:t>.</a:t>
            </a:r>
            <a:r>
              <a:rPr lang="es-MX" sz="1400" b="1" i="1" dirty="0"/>
              <a:t>	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058" b="2941"/>
          <a:stretch/>
        </p:blipFill>
        <p:spPr>
          <a:xfrm>
            <a:off x="7936386" y="2616543"/>
            <a:ext cx="825738" cy="974642"/>
          </a:xfrm>
          <a:prstGeom prst="rect">
            <a:avLst/>
          </a:prstGeom>
        </p:spPr>
      </p:pic>
      <p:sp>
        <p:nvSpPr>
          <p:cNvPr id="23" name="Rectángulo redondeado 22"/>
          <p:cNvSpPr/>
          <p:nvPr/>
        </p:nvSpPr>
        <p:spPr>
          <a:xfrm>
            <a:off x="7729324" y="2554821"/>
            <a:ext cx="1239863" cy="1076705"/>
          </a:xfrm>
          <a:prstGeom prst="roundRect">
            <a:avLst>
              <a:gd name="adj" fmla="val 99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/>
          <p:cNvSpPr txBox="1"/>
          <p:nvPr/>
        </p:nvSpPr>
        <p:spPr>
          <a:xfrm rot="19400701">
            <a:off x="7857774" y="2893117"/>
            <a:ext cx="98296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Anual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121024" y="2824624"/>
            <a:ext cx="7401238" cy="3046787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Comentarios adicionales: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200" dirty="0" smtClean="0"/>
              <a:t>La </a:t>
            </a:r>
            <a:r>
              <a:rPr lang="es-MX" sz="1200" dirty="0"/>
              <a:t>medida </a:t>
            </a:r>
            <a:r>
              <a:rPr lang="es-MX" sz="1200" dirty="0" smtClean="0"/>
              <a:t>tiene una </a:t>
            </a:r>
            <a:r>
              <a:rPr lang="es-MX" sz="1200" dirty="0"/>
              <a:t>cobertura selectiva hacia dependencias y entidades que</a:t>
            </a:r>
            <a:r>
              <a:rPr lang="es-MX" sz="12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200" dirty="0" smtClean="0"/>
              <a:t>Brindan </a:t>
            </a:r>
            <a:r>
              <a:rPr lang="es-MX" sz="1200" dirty="0"/>
              <a:t>apoyos económicos a </a:t>
            </a:r>
            <a:r>
              <a:rPr lang="es-MX" sz="1200" dirty="0" smtClean="0"/>
              <a:t>OSC.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200" dirty="0" smtClean="0"/>
              <a:t>Están </a:t>
            </a:r>
            <a:r>
              <a:rPr lang="es-MX" sz="1200" dirty="0"/>
              <a:t>orientadas a la atención de grupos poblacionales definidos</a:t>
            </a:r>
            <a:r>
              <a:rPr lang="es-MX" sz="12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200" dirty="0" smtClean="0"/>
              <a:t>Operan </a:t>
            </a:r>
            <a:r>
              <a:rPr lang="es-MX" sz="1200" dirty="0"/>
              <a:t>programas de desarrollo social</a:t>
            </a:r>
            <a:r>
              <a:rPr lang="es-MX" sz="1200" dirty="0" smtClean="0"/>
              <a:t>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200" dirty="0" smtClean="0"/>
              <a:t>La </a:t>
            </a:r>
            <a:r>
              <a:rPr lang="es-MX" sz="1200" dirty="0"/>
              <a:t>medida implica la realización de sesiones de rendición de cuentas y consulta (Ejercicios de Participación Ciudadana), de las cuales se derivarán las propuestas ciudadanas</a:t>
            </a:r>
            <a:r>
              <a:rPr lang="es-MX" sz="1200" dirty="0" smtClean="0"/>
              <a:t>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200" dirty="0" smtClean="0"/>
              <a:t>La </a:t>
            </a:r>
            <a:r>
              <a:rPr lang="es-MX" sz="1200" dirty="0"/>
              <a:t>atención brindada a cada propuesta deberá enmarcarse en alguno de los siguientes tipos: </a:t>
            </a:r>
            <a:endParaRPr lang="es-MX" sz="12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s-MX" sz="1200" dirty="0" smtClean="0"/>
              <a:t>Se </a:t>
            </a:r>
            <a:r>
              <a:rPr lang="es-MX" sz="1200" dirty="0"/>
              <a:t>suscribe la propuesta</a:t>
            </a:r>
            <a:r>
              <a:rPr lang="es-MX" sz="1200" dirty="0" smtClean="0"/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MX" sz="1200" dirty="0" smtClean="0"/>
              <a:t>Se </a:t>
            </a:r>
            <a:r>
              <a:rPr lang="es-MX" sz="1200" dirty="0"/>
              <a:t>suscribe la propuesta parcialmente</a:t>
            </a:r>
            <a:r>
              <a:rPr lang="es-MX" sz="1200" dirty="0" smtClean="0"/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MX" sz="1200" dirty="0" smtClean="0"/>
              <a:t>No </a:t>
            </a:r>
            <a:r>
              <a:rPr lang="es-MX" sz="1200" dirty="0"/>
              <a:t>se suscribe la propuesta</a:t>
            </a:r>
            <a:r>
              <a:rPr lang="es-MX" sz="1200" dirty="0" smtClean="0"/>
              <a:t>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200" dirty="0" smtClean="0"/>
              <a:t>Las </a:t>
            </a:r>
            <a:r>
              <a:rPr lang="es-MX" sz="1200" dirty="0"/>
              <a:t>instituciones también deberán reportar el indicador (propuestas totales vs. propuestas respondidas) respecto a sus órganos colegiados ya existentes (consejos consultivos o similares</a:t>
            </a:r>
            <a:r>
              <a:rPr lang="es-MX" sz="1200" dirty="0" smtClean="0"/>
              <a:t>).</a:t>
            </a:r>
            <a:r>
              <a:rPr lang="es-MX" sz="1400" dirty="0"/>
              <a:t>		</a:t>
            </a:r>
          </a:p>
        </p:txBody>
      </p:sp>
      <p:sp>
        <p:nvSpPr>
          <p:cNvPr id="25" name="Rectángulo redondeado 9"/>
          <p:cNvSpPr/>
          <p:nvPr/>
        </p:nvSpPr>
        <p:spPr>
          <a:xfrm>
            <a:off x="7609492" y="1102660"/>
            <a:ext cx="1460938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Porcentaje</a:t>
            </a:r>
            <a:endParaRPr lang="es-MX" sz="1600" b="1" dirty="0"/>
          </a:p>
        </p:txBody>
      </p:sp>
      <p:sp>
        <p:nvSpPr>
          <p:cNvPr id="26" name="Rectángulo redondeado 17"/>
          <p:cNvSpPr/>
          <p:nvPr/>
        </p:nvSpPr>
        <p:spPr>
          <a:xfrm>
            <a:off x="7672550" y="4056993"/>
            <a:ext cx="1359697" cy="9984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Línea Base:</a:t>
            </a:r>
          </a:p>
          <a:p>
            <a:pPr algn="ctr"/>
            <a:r>
              <a:rPr lang="es-MX" sz="1600" dirty="0" smtClean="0"/>
              <a:t>Área Normativa</a:t>
            </a:r>
            <a:endParaRPr lang="es-MX" sz="1600" dirty="0"/>
          </a:p>
        </p:txBody>
      </p:sp>
      <p:sp>
        <p:nvSpPr>
          <p:cNvPr id="27" name="Rectángulo redondeado 18"/>
          <p:cNvSpPr/>
          <p:nvPr/>
        </p:nvSpPr>
        <p:spPr>
          <a:xfrm>
            <a:off x="7725102" y="5623034"/>
            <a:ext cx="1286126" cy="83766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Meta:</a:t>
            </a:r>
          </a:p>
          <a:p>
            <a:pPr algn="ctr"/>
            <a:r>
              <a:rPr lang="es-MX" sz="1600" dirty="0"/>
              <a:t>Área </a:t>
            </a:r>
            <a:r>
              <a:rPr lang="es-MX" sz="1600" dirty="0" smtClean="0"/>
              <a:t>Normativa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xmlns="" val="12056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Archivos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46</a:t>
            </a:fld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21024" y="1290917"/>
            <a:ext cx="2017058" cy="6992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Unidad Normativa</a:t>
            </a:r>
            <a:endParaRPr lang="es-MX" sz="16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2393576" y="1290917"/>
            <a:ext cx="6521823" cy="69924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Archivo General de la Nación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21024" y="2143762"/>
            <a:ext cx="2017058" cy="6992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Compromisos en Bases de Colaboración</a:t>
            </a:r>
            <a:endParaRPr lang="es-MX" sz="16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2393576" y="2143762"/>
            <a:ext cx="6521823" cy="69924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2 compromisos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21024" y="2996607"/>
            <a:ext cx="2017058" cy="6992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Indicador</a:t>
            </a:r>
            <a:endParaRPr lang="es-MX" sz="16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2393576" y="2996607"/>
            <a:ext cx="6521823" cy="6992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Porcentaje de archivo de concentración 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liberado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1705" y="4370293"/>
            <a:ext cx="1936377" cy="1761565"/>
          </a:xfrm>
          <a:prstGeom prst="rect">
            <a:avLst/>
          </a:prstGeom>
        </p:spPr>
      </p:pic>
      <p:sp>
        <p:nvSpPr>
          <p:cNvPr id="15" name="Rectángulo redondeado 14"/>
          <p:cNvSpPr/>
          <p:nvPr/>
        </p:nvSpPr>
        <p:spPr>
          <a:xfrm>
            <a:off x="2393576" y="3900976"/>
            <a:ext cx="6521823" cy="6992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Porcentaje de expedientes actualizados del archivo de 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trámite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6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ángulo redondeado 7"/>
              <p:cNvSpPr/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𝑀𝑒𝑡𝑟𝑜𝑠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𝑙𝑖𝑛𝑒𝑎𝑙𝑒𝑠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𝑒𝑥𝑝𝑒𝑑𝑖𝑒𝑛𝑡𝑒𝑠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𝑠𝑒𝑚𝑖𝑎𝑐𝑡𝑖𝑣𝑜𝑠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𝑙𝑖𝑏𝑒𝑟𝑎𝑑𝑜𝑠</m:t>
                              </m:r>
                            </m:num>
                            <m:den>
                              <m:eqArr>
                                <m:eqArrPr>
                                  <m:ctrlP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𝑇𝑜𝑡𝑎𝑙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𝑑𝑒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𝑚𝑒𝑡𝑟𝑜𝑠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𝑙𝑖𝑛𝑒𝑎𝑙𝑒𝑠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𝑑𝑒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𝑒𝑥𝑝𝑒𝑑𝑖𝑒𝑛𝑡𝑒𝑠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𝑠𝑒𝑚𝑖𝑎𝑐𝑡𝑖𝑣𝑜𝑠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𝑐𝑜𝑛𝑠𝑒𝑟𝑣𝑎𝑑𝑜𝑠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𝑒𝑛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𝑒𝑙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𝐴𝑟𝑐h𝑖𝑣𝑜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𝑑𝑒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𝐶𝑜𝑛𝑐𝑒𝑛𝑡𝑟𝑎𝑐𝑖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ó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eqArr>
                            </m:den>
                          </m:f>
                        </m:e>
                      </m:d>
                      <m:r>
                        <a:rPr lang="es-MX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MX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>
          <p:sp>
            <p:nvSpPr>
              <p:cNvPr id="8" name="Rectángulo redondead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>
                <a:solidFill>
                  <a:schemeClr val="accent2">
                    <a:lumMod val="75000"/>
                  </a:schemeClr>
                </a:solidFill>
              </a:rPr>
              <a:t>Porcentaje de archivo de concentración liberado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47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285" y="1207763"/>
            <a:ext cx="482600" cy="48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redondeado 9"/>
          <p:cNvSpPr/>
          <p:nvPr/>
        </p:nvSpPr>
        <p:spPr>
          <a:xfrm>
            <a:off x="7729324" y="1102660"/>
            <a:ext cx="1239863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Porcentaje</a:t>
            </a:r>
            <a:endParaRPr lang="es-MX" sz="1600" b="1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121024" y="1956135"/>
            <a:ext cx="7401238" cy="809885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Descripción general: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Conocer la proporción de archivo de concentración liberado con base en el catálogo de disposición documental por medio de transferencias secundarias y bajas </a:t>
            </a:r>
            <a:r>
              <a:rPr lang="es-MX" sz="1400" dirty="0" smtClean="0"/>
              <a:t>documentales.</a:t>
            </a:r>
            <a:endParaRPr lang="es-MX" sz="1400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121024" y="4593349"/>
            <a:ext cx="7401238" cy="1937770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Documentos:</a:t>
            </a:r>
            <a:endParaRPr lang="es-MX" sz="1400" b="1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i="1" dirty="0" smtClean="0"/>
              <a:t>Lineamientos </a:t>
            </a:r>
            <a:r>
              <a:rPr lang="es-MX" sz="1400" i="1" dirty="0"/>
              <a:t>generales para la organización y conservación de los archivos de las dependencias y entidades de la Administración Pública Federal</a:t>
            </a:r>
            <a:r>
              <a:rPr lang="es-MX" sz="1400" i="1" dirty="0" smtClean="0"/>
              <a:t>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i="1" dirty="0" smtClean="0"/>
              <a:t>Manual </a:t>
            </a:r>
            <a:r>
              <a:rPr lang="es-MX" sz="1400" i="1" dirty="0"/>
              <a:t>Administrativo de Aplicación General en materia de transparencia y archivos.  </a:t>
            </a:r>
            <a:endParaRPr lang="es-MX" sz="1400" i="1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i="1" dirty="0" smtClean="0"/>
              <a:t>Instructivo </a:t>
            </a:r>
            <a:r>
              <a:rPr lang="es-MX" sz="1400" i="1" dirty="0"/>
              <a:t>para la transferencia secundaria de archivos  (soporte papel) dictaminados con valor histórico al  Archivo General de la Nación</a:t>
            </a:r>
            <a:r>
              <a:rPr lang="es-MX" sz="1400" i="1" dirty="0" smtClean="0"/>
              <a:t>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i="1" dirty="0" smtClean="0"/>
              <a:t>Catálogo </a:t>
            </a:r>
            <a:r>
              <a:rPr lang="es-MX" sz="1400" i="1" dirty="0"/>
              <a:t>de disposición documental</a:t>
            </a:r>
            <a:r>
              <a:rPr lang="es-MX" sz="1400" i="1" dirty="0" smtClean="0"/>
              <a:t>.</a:t>
            </a:r>
            <a:r>
              <a:rPr lang="es-MX" sz="1400" b="1" i="1" dirty="0"/>
              <a:t>	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7729324" y="4260588"/>
            <a:ext cx="1239863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Línea Base:</a:t>
            </a:r>
          </a:p>
          <a:p>
            <a:pPr algn="ctr"/>
            <a:r>
              <a:rPr lang="es-MX" sz="1600" dirty="0" smtClean="0"/>
              <a:t>Institución</a:t>
            </a:r>
            <a:endParaRPr lang="es-MX" sz="1600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7729324" y="5665833"/>
            <a:ext cx="1239863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Meta:</a:t>
            </a:r>
          </a:p>
          <a:p>
            <a:pPr algn="ctr"/>
            <a:r>
              <a:rPr lang="es-MX" sz="1600" dirty="0" smtClean="0"/>
              <a:t>Institución</a:t>
            </a:r>
            <a:endParaRPr lang="es-MX" sz="16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058" b="2941"/>
          <a:stretch/>
        </p:blipFill>
        <p:spPr>
          <a:xfrm>
            <a:off x="7936386" y="2616543"/>
            <a:ext cx="825738" cy="974642"/>
          </a:xfrm>
          <a:prstGeom prst="rect">
            <a:avLst/>
          </a:prstGeom>
        </p:spPr>
      </p:pic>
      <p:sp>
        <p:nvSpPr>
          <p:cNvPr id="23" name="Rectángulo redondeado 22"/>
          <p:cNvSpPr/>
          <p:nvPr/>
        </p:nvSpPr>
        <p:spPr>
          <a:xfrm>
            <a:off x="7729324" y="2554821"/>
            <a:ext cx="1239863" cy="1076705"/>
          </a:xfrm>
          <a:prstGeom prst="roundRect">
            <a:avLst>
              <a:gd name="adj" fmla="val 99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/>
          <p:cNvSpPr txBox="1"/>
          <p:nvPr/>
        </p:nvSpPr>
        <p:spPr>
          <a:xfrm rot="19400701">
            <a:off x="7857774" y="2893117"/>
            <a:ext cx="98296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Anual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121024" y="2873299"/>
            <a:ext cx="7401238" cy="1602447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Comentarios adicionales: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La meta anual establecida es del 5</a:t>
            </a:r>
            <a:r>
              <a:rPr lang="es-MX" sz="1400" dirty="0" smtClean="0"/>
              <a:t>%.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Línea base: </a:t>
            </a:r>
            <a:r>
              <a:rPr lang="es-MX" sz="1400" dirty="0" smtClean="0"/>
              <a:t>Catálogo </a:t>
            </a:r>
            <a:r>
              <a:rPr lang="es-MX" sz="1400" dirty="0"/>
              <a:t>de disposición documental validado por el AGN e Inventario de transferencias y/o Inventario de baja documental a enero de 2014</a:t>
            </a:r>
            <a:r>
              <a:rPr lang="es-MX" sz="1400" dirty="0" smtClean="0"/>
              <a:t>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Meta: Número </a:t>
            </a:r>
            <a:r>
              <a:rPr lang="es-MX" sz="1400" dirty="0"/>
              <a:t>de expedientes dados de baja y/o transferidos a noviembre de 2018 que se expresarán en metros lineales</a:t>
            </a:r>
            <a:r>
              <a:rPr lang="es-MX" sz="1400" dirty="0" smtClean="0"/>
              <a:t>.</a:t>
            </a:r>
            <a:r>
              <a:rPr lang="es-MX" sz="1400" dirty="0"/>
              <a:t>	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MX" sz="14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dirty="0"/>
              <a:t>									</a:t>
            </a:r>
          </a:p>
        </p:txBody>
      </p:sp>
    </p:spTree>
    <p:extLst>
      <p:ext uri="{BB962C8B-B14F-4D97-AF65-F5344CB8AC3E}">
        <p14:creationId xmlns:p14="http://schemas.microsoft.com/office/powerpoint/2010/main" xmlns="" val="213322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ángulo redondeado 7"/>
              <p:cNvSpPr/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ú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𝑚𝑒𝑟𝑜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𝑑𝑒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𝑒𝑥𝑝𝑒𝑑𝑖𝑒𝑛𝑡𝑒𝑠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𝑎𝑐𝑡𝑖𝑣𝑜𝑠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𝑟𝑒𝑔𝑖𝑠𝑡𝑟𝑎𝑑𝑜𝑠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𝑠𝑒𝑔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ú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𝑒𝑙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𝐶𝑢𝑎𝑑𝑟𝑜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𝑑𝑒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𝐶𝑙𝑎𝑠𝑖𝑓𝑖𝑐𝑎𝑐𝑖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ó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𝐴𝑟𝑐h𝑖𝑣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í</m:t>
                                  </m:r>
                                  <m:r>
                                    <a:rPr lang="es-MX" sz="1400" i="1">
                                      <a:latin typeface="Cambria Math" panose="02040503050406030204" pitchFamily="18" charset="0"/>
                                    </a:rPr>
                                    <m:t>𝑠𝑡𝑖𝑐𝑎</m:t>
                                  </m:r>
                                </m:e>
                              </m:eqArr>
                            </m:num>
                            <m:den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ú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𝑚𝑒𝑟𝑜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𝑒𝑥𝑝𝑒𝑑𝑖𝑒𝑛𝑡𝑒𝑠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𝑎𝑐𝑡𝑖𝑣𝑜𝑠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400" i="1">
                                  <a:latin typeface="Cambria Math" panose="02040503050406030204" pitchFamily="18" charset="0"/>
                                </a:rPr>
                                <m:t>𝑡𝑜𝑡𝑎𝑙𝑒𝑠</m:t>
                              </m:r>
                            </m:den>
                          </m:f>
                        </m:e>
                      </m:d>
                      <m:r>
                        <a:rPr lang="es-MX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MX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>
          <p:sp>
            <p:nvSpPr>
              <p:cNvPr id="8" name="Rectángulo redondead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>
                <a:solidFill>
                  <a:schemeClr val="accent2">
                    <a:lumMod val="75000"/>
                  </a:schemeClr>
                </a:solidFill>
              </a:rPr>
              <a:t>Porcentaje de expedientes actualizados del archivo de </a:t>
            </a:r>
            <a:r>
              <a:rPr lang="es-MX" sz="2400" dirty="0" smtClean="0">
                <a:solidFill>
                  <a:schemeClr val="accent2">
                    <a:lumMod val="75000"/>
                  </a:schemeClr>
                </a:solidFill>
              </a:rPr>
              <a:t>trámite</a:t>
            </a:r>
            <a:endParaRPr lang="es-MX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48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285" y="1207763"/>
            <a:ext cx="482600" cy="48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ángulo redondeado 13"/>
          <p:cNvSpPr/>
          <p:nvPr/>
        </p:nvSpPr>
        <p:spPr>
          <a:xfrm>
            <a:off x="121024" y="1956135"/>
            <a:ext cx="7401238" cy="809885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Descripción general: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Conocer la proporción de expedientes activos gestionados según el Cuadro de Clasificación Archivística institucional</a:t>
            </a:r>
            <a:r>
              <a:rPr lang="es-MX" sz="1400" dirty="0" smtClean="0"/>
              <a:t>.</a:t>
            </a:r>
            <a:endParaRPr lang="es-MX" sz="1400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121024" y="4593349"/>
            <a:ext cx="7401238" cy="1937770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Documentos:</a:t>
            </a:r>
            <a:endParaRPr lang="es-MX" sz="1400" b="1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i="1" dirty="0" smtClean="0"/>
              <a:t>Lineamientos </a:t>
            </a:r>
            <a:r>
              <a:rPr lang="es-MX" sz="1400" i="1" dirty="0"/>
              <a:t>generales para la organización y conservación de los archivos de las dependencias y entidades de la Administración Pública Federal</a:t>
            </a:r>
            <a:r>
              <a:rPr lang="es-MX" sz="1400" i="1" dirty="0" smtClean="0"/>
              <a:t>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i="1" dirty="0" smtClean="0"/>
              <a:t>Manual </a:t>
            </a:r>
            <a:r>
              <a:rPr lang="es-MX" sz="1400" i="1" dirty="0"/>
              <a:t>Administrativo de Aplicación General en materia de transparencia y archivos. </a:t>
            </a:r>
            <a:endParaRPr lang="es-MX" sz="1400" i="1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i="1" dirty="0" smtClean="0"/>
              <a:t>Instructivo </a:t>
            </a:r>
            <a:r>
              <a:rPr lang="es-MX" sz="1400" i="1" dirty="0"/>
              <a:t>para la Guía Simple de Archivos</a:t>
            </a:r>
            <a:r>
              <a:rPr lang="es-MX" sz="1400" i="1" dirty="0" smtClean="0"/>
              <a:t>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i="1" dirty="0" smtClean="0"/>
              <a:t>Cuadro </a:t>
            </a:r>
            <a:r>
              <a:rPr lang="es-MX" sz="1400" i="1" dirty="0"/>
              <a:t>General de Clasificación </a:t>
            </a:r>
            <a:r>
              <a:rPr lang="es-MX" sz="1400" i="1" dirty="0" smtClean="0"/>
              <a:t>Archivística</a:t>
            </a:r>
            <a:r>
              <a:rPr lang="es-MX" sz="1400" b="1" i="1" dirty="0"/>
              <a:t>	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058" b="2941"/>
          <a:stretch/>
        </p:blipFill>
        <p:spPr>
          <a:xfrm>
            <a:off x="7936386" y="2616543"/>
            <a:ext cx="825738" cy="974642"/>
          </a:xfrm>
          <a:prstGeom prst="rect">
            <a:avLst/>
          </a:prstGeom>
        </p:spPr>
      </p:pic>
      <p:sp>
        <p:nvSpPr>
          <p:cNvPr id="23" name="Rectángulo redondeado 22"/>
          <p:cNvSpPr/>
          <p:nvPr/>
        </p:nvSpPr>
        <p:spPr>
          <a:xfrm>
            <a:off x="7729324" y="2554821"/>
            <a:ext cx="1239863" cy="1076705"/>
          </a:xfrm>
          <a:prstGeom prst="roundRect">
            <a:avLst>
              <a:gd name="adj" fmla="val 99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/>
          <p:cNvSpPr txBox="1"/>
          <p:nvPr/>
        </p:nvSpPr>
        <p:spPr>
          <a:xfrm rot="19400701">
            <a:off x="7857774" y="2893117"/>
            <a:ext cx="98296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Anual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121024" y="2873299"/>
            <a:ext cx="7401238" cy="1602447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Comentarios adicionales: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Se </a:t>
            </a:r>
            <a:r>
              <a:rPr lang="es-MX" sz="1400" dirty="0"/>
              <a:t>realizará un primer censo para contabilizar la cantidad de expedientes totales activos y alineados al Cuadro de Clasificación Archivística institucional. </a:t>
            </a:r>
            <a:endParaRPr lang="es-MX" sz="1400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Las </a:t>
            </a:r>
            <a:r>
              <a:rPr lang="es-MX" sz="1400" dirty="0"/>
              <a:t>inspecciones se realizan de manera periódica y aleatoria, con base en un programa de trabajo establecido por el AGN y el OIC</a:t>
            </a:r>
            <a:r>
              <a:rPr lang="es-MX" sz="1400" dirty="0" smtClean="0"/>
              <a:t>.</a:t>
            </a:r>
            <a:r>
              <a:rPr lang="es-MX" sz="1400" dirty="0"/>
              <a:t>		</a:t>
            </a:r>
          </a:p>
        </p:txBody>
      </p:sp>
      <p:sp>
        <p:nvSpPr>
          <p:cNvPr id="16" name="Rectángulo redondeado 9"/>
          <p:cNvSpPr/>
          <p:nvPr/>
        </p:nvSpPr>
        <p:spPr>
          <a:xfrm>
            <a:off x="7609492" y="1102660"/>
            <a:ext cx="1460938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Porcentaje</a:t>
            </a:r>
            <a:endParaRPr lang="es-MX" sz="1600" b="1" dirty="0"/>
          </a:p>
        </p:txBody>
      </p:sp>
      <p:sp>
        <p:nvSpPr>
          <p:cNvPr id="20" name="Rectángulo redondeado 17"/>
          <p:cNvSpPr/>
          <p:nvPr/>
        </p:nvSpPr>
        <p:spPr>
          <a:xfrm>
            <a:off x="7672550" y="4056993"/>
            <a:ext cx="1359697" cy="9984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Línea Base:</a:t>
            </a:r>
          </a:p>
          <a:p>
            <a:pPr algn="ctr"/>
            <a:r>
              <a:rPr lang="es-MX" sz="1600" dirty="0" smtClean="0"/>
              <a:t>Área Normativa</a:t>
            </a:r>
            <a:endParaRPr lang="es-MX" sz="1600" dirty="0"/>
          </a:p>
        </p:txBody>
      </p:sp>
      <p:sp>
        <p:nvSpPr>
          <p:cNvPr id="21" name="Rectángulo redondeado 18"/>
          <p:cNvSpPr/>
          <p:nvPr/>
        </p:nvSpPr>
        <p:spPr>
          <a:xfrm>
            <a:off x="7725102" y="5623034"/>
            <a:ext cx="1286126" cy="83766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Meta:</a:t>
            </a:r>
          </a:p>
          <a:p>
            <a:pPr algn="ctr"/>
            <a:r>
              <a:rPr lang="es-MX" sz="1600" dirty="0"/>
              <a:t>Área </a:t>
            </a:r>
            <a:r>
              <a:rPr lang="es-MX" sz="1600" dirty="0" smtClean="0"/>
              <a:t>Normativa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xmlns="" val="39131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Acceso a la Información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49</a:t>
            </a:fld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21024" y="1290917"/>
            <a:ext cx="2017058" cy="6992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Unidad Normativa</a:t>
            </a:r>
            <a:endParaRPr lang="es-MX" sz="16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2393576" y="1290917"/>
            <a:ext cx="6521823" cy="69924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Instituto Federal de Acceso a la Información y Protección de Datos (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IFAI)</a:t>
            </a:r>
            <a:endParaRPr lang="es-MX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21024" y="2143762"/>
            <a:ext cx="2017058" cy="6992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Compromisos en Bases de Colaboración</a:t>
            </a:r>
            <a:endParaRPr lang="es-MX" sz="16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2393576" y="2143762"/>
            <a:ext cx="6521823" cy="69924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 compromisos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21024" y="2996607"/>
            <a:ext cx="2017058" cy="6992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Indicador</a:t>
            </a:r>
            <a:endParaRPr lang="es-MX" sz="16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2393576" y="2996607"/>
            <a:ext cx="6521823" cy="6992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Tiempo de respuesta a solicitudes de información y calidad de las mismas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1024" y="4401413"/>
            <a:ext cx="2367187" cy="1427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956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908720"/>
            <a:ext cx="8748464" cy="594928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MX" sz="2000" dirty="0" smtClean="0"/>
              <a:t>Establece en su estructura la estrategia transversal “Gobierno Cercano y Moderno”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>
                <a:solidFill>
                  <a:schemeClr val="tx1"/>
                </a:solidFill>
              </a:rPr>
              <a:t>Plan Nacional de Desarrollo </a:t>
            </a:r>
            <a:r>
              <a:rPr lang="es-MX" sz="3200" dirty="0" smtClean="0">
                <a:solidFill>
                  <a:schemeClr val="tx1"/>
                </a:solidFill>
              </a:rPr>
              <a:t>2013-2018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5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43031" y="1862862"/>
            <a:ext cx="8657938" cy="4521525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 rot="10800000">
            <a:off x="8276048" y="5169457"/>
            <a:ext cx="720389" cy="33688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990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ángulo redondeado 7"/>
              <p:cNvSpPr/>
              <p:nvPr/>
            </p:nvSpPr>
            <p:spPr>
              <a:xfrm>
                <a:off x="0" y="1102660"/>
                <a:ext cx="8762124" cy="86868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s-MX" sz="11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MX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MX" sz="11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MX" sz="1100" i="1">
                                          <a:latin typeface="Cambria Math" panose="02040503050406030204" pitchFamily="18" charset="0"/>
                                        </a:rPr>
                                        <m:t>𝑉𝑎𝑟𝑖𝑎𝑐𝑖</m:t>
                                      </m:r>
                                      <m:r>
                                        <a:rPr lang="es-MX" sz="1100" i="1">
                                          <a:latin typeface="Cambria Math" panose="02040503050406030204" pitchFamily="18" charset="0"/>
                                        </a:rPr>
                                        <m:t>ó</m:t>
                                      </m:r>
                                      <m:r>
                                        <a:rPr lang="es-MX" sz="11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s-MX" sz="11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s-MX" sz="1100" i="1">
                                          <a:latin typeface="Cambria Math" panose="02040503050406030204" pitchFamily="18" charset="0"/>
                                        </a:rPr>
                                        <m:t>𝑑𝑒</m:t>
                                      </m:r>
                                      <m:r>
                                        <a:rPr lang="es-MX" sz="11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s-MX" sz="1100" i="1">
                                          <a:latin typeface="Cambria Math" panose="02040503050406030204" pitchFamily="18" charset="0"/>
                                        </a:rPr>
                                        <m:t>𝑙𝑜𝑠</m:t>
                                      </m:r>
                                      <m:r>
                                        <a:rPr lang="es-MX" sz="11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s-MX" sz="1100" i="1">
                                          <a:latin typeface="Cambria Math" panose="02040503050406030204" pitchFamily="18" charset="0"/>
                                        </a:rPr>
                                        <m:t>𝑡𝑖𝑒𝑚𝑝𝑜𝑠</m:t>
                                      </m:r>
                                      <m:r>
                                        <a:rPr lang="es-MX" sz="11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s-MX" sz="1100" i="1">
                                          <a:latin typeface="Cambria Math" panose="02040503050406030204" pitchFamily="18" charset="0"/>
                                        </a:rPr>
                                        <m:t>𝑝𝑟𝑜𝑚𝑒𝑑𝑖𝑜𝑠</m:t>
                                      </m:r>
                                      <m:r>
                                        <a:rPr lang="es-MX" sz="11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s-MX" sz="1100" i="1">
                                          <a:latin typeface="Cambria Math" panose="02040503050406030204" pitchFamily="18" charset="0"/>
                                        </a:rPr>
                                        <m:t>𝑑𝑒</m:t>
                                      </m:r>
                                      <m:r>
                                        <a:rPr lang="es-MX" sz="11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s-MX" sz="1100" i="1">
                                          <a:latin typeface="Cambria Math" panose="02040503050406030204" pitchFamily="18" charset="0"/>
                                        </a:rPr>
                                        <m:t>𝑟𝑒𝑠𝑝𝑢𝑒𝑠𝑡𝑎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s-MX" sz="1100" i="1"/>
                                        <m:t>tiempo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s-MX" sz="1100" i="1"/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s-MX" sz="1100" i="1"/>
                                        <m:t>de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s-MX" sz="1100" i="1"/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s-MX" sz="1100" i="1"/>
                                        <m:t>respuesta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s-MX" sz="1100" i="1"/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s-MX" sz="1100" i="1"/>
                                        <m:t>en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s-MX" sz="1100" i="1"/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s-MX" sz="1100" i="1"/>
                                        <m:t>el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s-MX" sz="1100" i="1"/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s-MX" sz="1100" i="1"/>
                                        <m:t>periodo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s-MX" sz="1100" i="1"/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s-MX" sz="1100" i="1"/>
                                        <m:t>anterior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s-MX" sz="11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s-MX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MX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eqArr>
                                        <m:eqArrPr>
                                          <m:ctrlP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𝑉𝑎𝑟𝑖𝑎𝑐𝑖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ó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𝑑𝑒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𝑝𝑜𝑟𝑐𝑒𝑛𝑡𝑎𝑗𝑒𝑠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𝑑𝑒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𝑟𝑒𝑐𝑢𝑟𝑠𝑜𝑠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𝑑𝑒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𝑟𝑒𝑣𝑖𝑠𝑖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ó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  <m:e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𝑐𝑜𝑛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𝑟𝑒𝑠𝑝𝑒𝑐𝑡𝑜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𝑙𝑎𝑠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𝑠𝑜𝑙𝑖𝑐𝑖𝑡𝑢𝑑𝑒𝑠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𝑟𝑒𝑠𝑝𝑜𝑛𝑑𝑖𝑑𝑎𝑠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𝑒𝑛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𝑐𝑎𝑑𝑎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𝑝𝑒𝑟𝑖𝑜𝑑𝑜</m:t>
                                          </m:r>
                                        </m:e>
                                      </m:eqArr>
                                    </m:num>
                                    <m:den>
                                      <m:eqArr>
                                        <m:eqArrPr>
                                          <m:ctrlP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𝑝𝑜𝑟𝑐𝑒𝑛𝑡𝑎𝑗𝑒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𝑑𝑒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𝑟𝑒𝑐𝑢𝑟𝑠𝑜𝑠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𝑑𝑒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𝑟𝑒𝑣𝑖𝑠𝑖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ò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𝑐𝑜𝑛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𝑟𝑒𝑠𝑝𝑒𝑐𝑡𝑜</m:t>
                                          </m:r>
                                        </m:e>
                                        <m:e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𝑙𝑎𝑠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𝑠𝑜𝑙𝑖𝑐𝑖𝑡𝑢𝑑𝑒𝑠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𝑟𝑒𝑠𝑝𝑜𝑛𝑑𝑖𝑑𝑎𝑠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𝑒𝑛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𝑒𝑙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𝑝𝑒𝑟𝑖𝑜𝑑𝑜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s-MX" sz="1100" i="1">
                                              <a:latin typeface="Cambria Math" panose="02040503050406030204" pitchFamily="18" charset="0"/>
                                            </a:rPr>
                                            <m:t>𝑎𝑛𝑡𝑒𝑟𝑖𝑜𝑟</m:t>
                                          </m:r>
                                        </m:e>
                                      </m:eqArr>
                                    </m:den>
                                  </m:f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s-MX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MX" sz="1400" dirty="0"/>
              </a:p>
            </p:txBody>
          </p:sp>
        </mc:Choice>
        <mc:Fallback>
          <p:sp>
            <p:nvSpPr>
              <p:cNvPr id="8" name="Rectángulo redondead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02660"/>
                <a:ext cx="8762124" cy="868680"/>
              </a:xfrm>
              <a:prstGeom prst="round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>
                <a:solidFill>
                  <a:schemeClr val="accent2">
                    <a:lumMod val="75000"/>
                  </a:schemeClr>
                </a:solidFill>
              </a:rPr>
              <a:t>Tiempo de respuesta a solicitudes de información y calidad de las </a:t>
            </a:r>
            <a:r>
              <a:rPr lang="es-MX" sz="2400" dirty="0" smtClean="0">
                <a:solidFill>
                  <a:schemeClr val="accent2">
                    <a:lumMod val="75000"/>
                  </a:schemeClr>
                </a:solidFill>
              </a:rPr>
              <a:t>mismas</a:t>
            </a:r>
            <a:endParaRPr lang="es-MX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50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285" y="1207763"/>
            <a:ext cx="482600" cy="48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ángulo redondeado 13"/>
          <p:cNvSpPr/>
          <p:nvPr/>
        </p:nvSpPr>
        <p:spPr>
          <a:xfrm>
            <a:off x="121024" y="2179711"/>
            <a:ext cx="7401238" cy="809885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Descripción general: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Variación de los tiempos promedio de respuesta de las solicitudes mas la variación de los porcentajes de recursos con respecto a las solicitudes respondidas en cada periodo entre </a:t>
            </a:r>
            <a:r>
              <a:rPr lang="es-MX" sz="1400" dirty="0" smtClean="0"/>
              <a:t>dos.</a:t>
            </a:r>
            <a:endParaRPr lang="es-MX" sz="1400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121024" y="5759301"/>
            <a:ext cx="7401238" cy="771818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Documentos:</a:t>
            </a:r>
            <a:endParaRPr lang="es-MX" sz="1400" b="1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i="1" dirty="0"/>
              <a:t>Nota metodológica del Indicador de tiempo de respuesta a solicitudes de información y calidad de las  mismas (ITRC</a:t>
            </a:r>
            <a:r>
              <a:rPr lang="es-MX" sz="1400" i="1" dirty="0" smtClean="0"/>
              <a:t>).</a:t>
            </a:r>
            <a:r>
              <a:rPr lang="es-MX" sz="1400" b="1" i="1" dirty="0"/>
              <a:t>	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058" b="2941"/>
          <a:stretch/>
        </p:blipFill>
        <p:spPr>
          <a:xfrm>
            <a:off x="7936386" y="2616543"/>
            <a:ext cx="825738" cy="974642"/>
          </a:xfrm>
          <a:prstGeom prst="rect">
            <a:avLst/>
          </a:prstGeom>
        </p:spPr>
      </p:pic>
      <p:sp>
        <p:nvSpPr>
          <p:cNvPr id="23" name="Rectángulo redondeado 22"/>
          <p:cNvSpPr/>
          <p:nvPr/>
        </p:nvSpPr>
        <p:spPr>
          <a:xfrm>
            <a:off x="7729324" y="2554821"/>
            <a:ext cx="1239863" cy="1076705"/>
          </a:xfrm>
          <a:prstGeom prst="roundRect">
            <a:avLst>
              <a:gd name="adj" fmla="val 99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/>
          <p:cNvSpPr txBox="1"/>
          <p:nvPr/>
        </p:nvSpPr>
        <p:spPr>
          <a:xfrm rot="19400701">
            <a:off x="7857774" y="2893117"/>
            <a:ext cx="98296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Anual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72189" y="3083062"/>
            <a:ext cx="7401238" cy="2582772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300" b="1" dirty="0" smtClean="0"/>
              <a:t>Comentarios adicionales: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300" dirty="0" smtClean="0"/>
              <a:t>Es </a:t>
            </a:r>
            <a:r>
              <a:rPr lang="es-MX" sz="1300" dirty="0"/>
              <a:t>necesario que para conocer de forma precisa el método de cálculo del Indicador, se revise la Nota </a:t>
            </a:r>
            <a:r>
              <a:rPr lang="es-MX" sz="1300" dirty="0" smtClean="0"/>
              <a:t>Metodológica.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300" dirty="0" smtClean="0"/>
              <a:t>Los </a:t>
            </a:r>
            <a:r>
              <a:rPr lang="es-MX" sz="1300" dirty="0"/>
              <a:t>resultados del indicador con la Memoria de cálculo correspondiente, se  remitirán a las dependencias y entidades  al finalizar los primeros 20 días hábiles del periodo evaluado</a:t>
            </a:r>
            <a:r>
              <a:rPr lang="es-MX" sz="1300" dirty="0" smtClean="0"/>
              <a:t>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300" dirty="0" smtClean="0"/>
              <a:t>En </a:t>
            </a:r>
            <a:r>
              <a:rPr lang="es-MX" sz="1300" dirty="0"/>
              <a:t>cada periodo evaluado, el porcentaje se espera que sea creciente </a:t>
            </a:r>
            <a:r>
              <a:rPr lang="es-MX" sz="1300" dirty="0" err="1"/>
              <a:t>ó</a:t>
            </a:r>
            <a:r>
              <a:rPr lang="es-MX" sz="1300" dirty="0"/>
              <a:t> de haber llegado al 100%  se mantenga</a:t>
            </a:r>
            <a:r>
              <a:rPr lang="es-MX" sz="1300" dirty="0" smtClean="0"/>
              <a:t>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300" dirty="0" smtClean="0"/>
              <a:t>Durante </a:t>
            </a:r>
            <a:r>
              <a:rPr lang="es-MX" sz="1300" dirty="0"/>
              <a:t>el 2014, el IFAI  publicará trimestralmente en  su página de internet  los resultados de las  variables descritas en la Nota Metodológica como </a:t>
            </a:r>
            <a:r>
              <a:rPr lang="es-MX" sz="1300" dirty="0" smtClean="0"/>
              <a:t>" </a:t>
            </a:r>
            <a:r>
              <a:rPr lang="es-MX" sz="1300" dirty="0"/>
              <a:t>Promedio de días de </a:t>
            </a:r>
            <a:r>
              <a:rPr lang="es-MX" sz="1300" dirty="0" smtClean="0"/>
              <a:t>atención" </a:t>
            </a:r>
            <a:r>
              <a:rPr lang="es-MX" sz="1300" dirty="0"/>
              <a:t>en </a:t>
            </a:r>
            <a:r>
              <a:rPr lang="es-MX" sz="1300" dirty="0" err="1"/>
              <a:t>PDt</a:t>
            </a:r>
            <a:r>
              <a:rPr lang="es-MX" sz="1300" dirty="0"/>
              <a:t> y PDt-1  y las del </a:t>
            </a:r>
            <a:r>
              <a:rPr lang="es-MX" sz="1300" dirty="0" smtClean="0"/>
              <a:t>" </a:t>
            </a:r>
            <a:r>
              <a:rPr lang="es-MX" sz="1300" dirty="0"/>
              <a:t>Factor de </a:t>
            </a:r>
            <a:r>
              <a:rPr lang="es-MX" sz="1300" dirty="0" smtClean="0"/>
              <a:t>Calidad" </a:t>
            </a:r>
            <a:r>
              <a:rPr lang="es-MX" sz="1300" dirty="0"/>
              <a:t>en </a:t>
            </a:r>
            <a:r>
              <a:rPr lang="es-MX" sz="1300" dirty="0" err="1"/>
              <a:t>RIt</a:t>
            </a:r>
            <a:r>
              <a:rPr lang="es-MX" sz="1300" dirty="0"/>
              <a:t>/</a:t>
            </a:r>
            <a:r>
              <a:rPr lang="es-MX" sz="1300" dirty="0" err="1"/>
              <a:t>St</a:t>
            </a:r>
            <a:r>
              <a:rPr lang="es-MX" sz="1300" dirty="0"/>
              <a:t> y RIt-1/St-1, con el propósito de que  las  dependencias y entidades puedan dar seguimiento a su comportamiento a lo largo del periodo</a:t>
            </a:r>
            <a:r>
              <a:rPr lang="es-MX" sz="1300" dirty="0" smtClean="0"/>
              <a:t>.</a:t>
            </a:r>
            <a:endParaRPr lang="es-MX" sz="1300" dirty="0"/>
          </a:p>
        </p:txBody>
      </p:sp>
      <p:sp>
        <p:nvSpPr>
          <p:cNvPr id="20" name="Rectángulo redondeado 17"/>
          <p:cNvSpPr/>
          <p:nvPr/>
        </p:nvSpPr>
        <p:spPr>
          <a:xfrm>
            <a:off x="7672550" y="4056993"/>
            <a:ext cx="1359697" cy="9984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Línea Base:</a:t>
            </a:r>
          </a:p>
          <a:p>
            <a:pPr algn="ctr"/>
            <a:r>
              <a:rPr lang="es-MX" sz="1600" dirty="0" smtClean="0"/>
              <a:t>Área Normativa</a:t>
            </a:r>
            <a:endParaRPr lang="es-MX" sz="1600" dirty="0"/>
          </a:p>
        </p:txBody>
      </p:sp>
      <p:sp>
        <p:nvSpPr>
          <p:cNvPr id="21" name="Rectángulo redondeado 18"/>
          <p:cNvSpPr/>
          <p:nvPr/>
        </p:nvSpPr>
        <p:spPr>
          <a:xfrm>
            <a:off x="7725102" y="5623034"/>
            <a:ext cx="1286126" cy="83766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Meta:</a:t>
            </a:r>
          </a:p>
          <a:p>
            <a:pPr algn="ctr"/>
            <a:r>
              <a:rPr lang="es-MX" sz="1600" dirty="0"/>
              <a:t>Área </a:t>
            </a:r>
            <a:r>
              <a:rPr lang="es-MX" sz="1600" dirty="0" smtClean="0"/>
              <a:t>Normativa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xmlns="" val="10817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Política de Transparencia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51</a:t>
            </a:fld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21024" y="1290917"/>
            <a:ext cx="2017058" cy="6992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Unidad Normativa</a:t>
            </a:r>
            <a:endParaRPr lang="es-MX" sz="16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2393576" y="1290917"/>
            <a:ext cx="6521823" cy="69924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Unidad de Políticas de Transparencia y Cooperación Internacional (SFP)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121024" y="2143762"/>
            <a:ext cx="2017058" cy="6992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Compromisos en Bases de Colaboración</a:t>
            </a:r>
            <a:endParaRPr lang="es-MX" sz="16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2393576" y="2143762"/>
            <a:ext cx="6521823" cy="69924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3 compromisos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21024" y="2996607"/>
            <a:ext cx="2017058" cy="6992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Indicador</a:t>
            </a:r>
            <a:endParaRPr lang="es-MX" sz="16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2393576" y="2996607"/>
            <a:ext cx="6521823" cy="6992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Acciones de Transparencia Focalizada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4848" y="4483462"/>
            <a:ext cx="1769409" cy="1424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533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ángulo redondeado 7"/>
              <p:cNvSpPr/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s-MX" sz="1600" dirty="0"/>
                                <m:t>Actividades</m:t>
                              </m:r>
                              <m:r>
                                <m:rPr>
                                  <m:nor/>
                                </m:rPr>
                                <a:rPr lang="es-MX" sz="16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dirty="0"/>
                                <m:t>de</m:t>
                              </m:r>
                              <m:r>
                                <m:rPr>
                                  <m:nor/>
                                </m:rPr>
                                <a:rPr lang="es-MX" sz="16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dirty="0"/>
                                <m:t>Transparencia</m:t>
                              </m:r>
                              <m:r>
                                <m:rPr>
                                  <m:nor/>
                                </m:rPr>
                                <a:rPr lang="es-MX" sz="16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dirty="0"/>
                                <m:t>Focalizadas</m:t>
                              </m:r>
                              <m:r>
                                <m:rPr>
                                  <m:nor/>
                                </m:rPr>
                                <a:rPr lang="es-MX" sz="16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dirty="0"/>
                                <m:t>Realizadas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s-MX" sz="1600" dirty="0"/>
                                <m:t>Actividades</m:t>
                              </m:r>
                              <m:r>
                                <m:rPr>
                                  <m:nor/>
                                </m:rPr>
                                <a:rPr lang="es-MX" sz="16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dirty="0"/>
                                <m:t>de</m:t>
                              </m:r>
                              <m:r>
                                <m:rPr>
                                  <m:nor/>
                                </m:rPr>
                                <a:rPr lang="es-MX" sz="16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dirty="0"/>
                                <m:t>Transparencia</m:t>
                              </m:r>
                              <m:r>
                                <m:rPr>
                                  <m:nor/>
                                </m:rPr>
                                <a:rPr lang="es-MX" sz="16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dirty="0"/>
                                <m:t>Focalizada</m:t>
                              </m:r>
                              <m:r>
                                <m:rPr>
                                  <m:nor/>
                                </m:rPr>
                                <a:rPr lang="es-MX" sz="16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MX" sz="1600" dirty="0"/>
                                <m:t>comprometidas</m:t>
                              </m:r>
                            </m:den>
                          </m:f>
                        </m:e>
                      </m:d>
                      <m:r>
                        <a:rPr lang="es-MX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MX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>
          <p:sp>
            <p:nvSpPr>
              <p:cNvPr id="8" name="Rectángulo redondead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4" y="1102660"/>
                <a:ext cx="7401237" cy="794870"/>
              </a:xfrm>
              <a:prstGeom prst="round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Acciones de Transparencia 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Focalizada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52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285" y="1207763"/>
            <a:ext cx="482600" cy="48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058" b="2941"/>
          <a:stretch/>
        </p:blipFill>
        <p:spPr>
          <a:xfrm>
            <a:off x="7936386" y="2616543"/>
            <a:ext cx="825738" cy="974642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7729324" y="2554821"/>
            <a:ext cx="1239863" cy="1076705"/>
          </a:xfrm>
          <a:prstGeom prst="roundRect">
            <a:avLst>
              <a:gd name="adj" fmla="val 99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 rot="19400701">
            <a:off x="7857774" y="2893117"/>
            <a:ext cx="98296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Anual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21024" y="2009301"/>
            <a:ext cx="7401238" cy="2033952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/>
              <a:t>Actividades de transparencia focalizada comprometidas: 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Corresponden a un mínimo de SEIS actividades del catálogo de DIEZ acciones de transparencia focalizada, que la institución se compromete a realizar. 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Debe considerarse que las CUATRO primeras acciones del catálogo son obligatorias, por lo que deberán ser comprometidas y realizadas por todas las dependencias y entidades.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/>
              <a:t>Actividades de transparencia focalizada realizadas: 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Corresponde al número de acciones de transparencia focalizada que fueron comprometidas y efectivamente realizadas</a:t>
            </a:r>
            <a:r>
              <a:rPr lang="es-MX" sz="1400" dirty="0" smtClean="0"/>
              <a:t>.</a:t>
            </a:r>
            <a:endParaRPr lang="es-MX" sz="1400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121024" y="4128548"/>
            <a:ext cx="7401238" cy="1573005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/>
              <a:t>Comentarios adicionales: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El </a:t>
            </a:r>
            <a:r>
              <a:rPr lang="es-MX" sz="1400" dirty="0"/>
              <a:t>catálogo de acciones está contenido en la </a:t>
            </a:r>
            <a:r>
              <a:rPr lang="es-MX" sz="1400" b="1" i="1" dirty="0"/>
              <a:t>"Guía Anual de Acciones de Transparencia" </a:t>
            </a:r>
            <a:endParaRPr lang="es-MX" sz="1400" b="1" i="1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Dicha </a:t>
            </a:r>
            <a:r>
              <a:rPr lang="es-MX" sz="1400" dirty="0"/>
              <a:t>guía contendrá los elementos necesarios para el cumplimiento del PGCM, así como de las Disposiciones Generales para la Transparencia y los Archivos de la Administración Pública Federal y el Manual Administrativo de Aplicación General en las materias de Transparencia y de Archivos.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121024" y="5786848"/>
            <a:ext cx="7401238" cy="747664"/>
          </a:xfrm>
          <a:prstGeom prst="roundRect">
            <a:avLst>
              <a:gd name="adj" fmla="val 59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MX" sz="1400" b="1" dirty="0" smtClean="0"/>
              <a:t>Documentos:</a:t>
            </a:r>
            <a:endParaRPr lang="es-MX" sz="1400" b="1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i="1" dirty="0" smtClean="0"/>
              <a:t>Guía </a:t>
            </a:r>
            <a:r>
              <a:rPr lang="es-MX" sz="1400" i="1" dirty="0"/>
              <a:t>Anual de Acciones de </a:t>
            </a:r>
            <a:r>
              <a:rPr lang="es-MX" sz="1400" i="1" dirty="0" smtClean="0"/>
              <a:t>Transparencia</a:t>
            </a:r>
          </a:p>
        </p:txBody>
      </p:sp>
      <p:sp>
        <p:nvSpPr>
          <p:cNvPr id="16" name="Rectángulo redondeado 9"/>
          <p:cNvSpPr/>
          <p:nvPr/>
        </p:nvSpPr>
        <p:spPr>
          <a:xfrm>
            <a:off x="7609492" y="1102660"/>
            <a:ext cx="1460938" cy="7948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Porcentaje</a:t>
            </a:r>
            <a:endParaRPr lang="es-MX" sz="1600" b="1" dirty="0"/>
          </a:p>
        </p:txBody>
      </p:sp>
      <p:sp>
        <p:nvSpPr>
          <p:cNvPr id="20" name="Rectángulo redondeado 17"/>
          <p:cNvSpPr/>
          <p:nvPr/>
        </p:nvSpPr>
        <p:spPr>
          <a:xfrm>
            <a:off x="7672550" y="4056993"/>
            <a:ext cx="1359697" cy="9984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Línea Base:</a:t>
            </a:r>
          </a:p>
          <a:p>
            <a:pPr algn="ctr"/>
            <a:r>
              <a:rPr lang="es-MX" sz="1600" dirty="0" smtClean="0"/>
              <a:t>Área Normativa</a:t>
            </a:r>
            <a:endParaRPr lang="es-MX" sz="1600" dirty="0"/>
          </a:p>
        </p:txBody>
      </p:sp>
      <p:sp>
        <p:nvSpPr>
          <p:cNvPr id="21" name="Rectángulo redondeado 18"/>
          <p:cNvSpPr/>
          <p:nvPr/>
        </p:nvSpPr>
        <p:spPr>
          <a:xfrm>
            <a:off x="7725102" y="5623034"/>
            <a:ext cx="1286126" cy="83766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Meta:</a:t>
            </a:r>
          </a:p>
          <a:p>
            <a:pPr algn="ctr"/>
            <a:r>
              <a:rPr lang="es-MX" sz="1600" dirty="0"/>
              <a:t>Área </a:t>
            </a:r>
            <a:r>
              <a:rPr lang="es-MX" sz="1600" dirty="0" smtClean="0"/>
              <a:t>Normativa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xmlns="" val="22127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3366535"/>
            <a:ext cx="9144000" cy="3491465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9247" y="3824754"/>
            <a:ext cx="7772400" cy="1817510"/>
          </a:xfrm>
        </p:spPr>
        <p:txBody>
          <a:bodyPr>
            <a:noAutofit/>
          </a:bodyPr>
          <a:lstStyle/>
          <a:p>
            <a:r>
              <a:rPr lang="es-MX" sz="36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Programa para un </a:t>
            </a:r>
            <a:r>
              <a:rPr lang="es-MX" sz="36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/>
            </a:r>
            <a:br>
              <a:rPr lang="es-MX" sz="36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es-MX" sz="36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Gobierno </a:t>
            </a:r>
            <a:r>
              <a:rPr lang="es-MX" sz="36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Cercano y Moderno</a:t>
            </a:r>
            <a:r>
              <a:rPr lang="es-MX" sz="32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/>
            </a:r>
            <a:br>
              <a:rPr lang="es-MX" sz="32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</a:br>
            <a:endParaRPr lang="es-MX" sz="28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28549" y="6100483"/>
            <a:ext cx="7393474" cy="456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4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Mayo, </a:t>
            </a:r>
            <a:r>
              <a:rPr lang="es-MX" sz="24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2015</a:t>
            </a:r>
            <a:endParaRPr lang="es-MX" sz="24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Imagen 17" descr="Logo SFP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977054" y="242987"/>
            <a:ext cx="2035692" cy="73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16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25" y="260648"/>
            <a:ext cx="185736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634304" y="1639795"/>
            <a:ext cx="4036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000" dirty="0" smtClean="0">
                <a:solidFill>
                  <a:srgbClr val="006666"/>
                </a:solidFill>
                <a:latin typeface="Franklin Gothic Heavy" pitchFamily="34" charset="0"/>
              </a:rPr>
              <a:t>Órgano Interno de Control en el </a:t>
            </a:r>
          </a:p>
          <a:p>
            <a:pPr algn="r"/>
            <a:r>
              <a:rPr lang="es-MX" sz="2000" dirty="0" smtClean="0">
                <a:solidFill>
                  <a:srgbClr val="006666"/>
                </a:solidFill>
                <a:latin typeface="Franklin Gothic Heavy" pitchFamily="34" charset="0"/>
              </a:rPr>
              <a:t>Instituto Mexicano de la Radio</a:t>
            </a:r>
            <a:endParaRPr lang="es-MX" sz="2000" dirty="0">
              <a:solidFill>
                <a:srgbClr val="006666"/>
              </a:solidFill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5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Recortar rectángulo de esquina sencilla"/>
          <p:cNvSpPr/>
          <p:nvPr/>
        </p:nvSpPr>
        <p:spPr>
          <a:xfrm>
            <a:off x="4942360" y="1953654"/>
            <a:ext cx="4032448" cy="802958"/>
          </a:xfrm>
          <a:prstGeom prst="snip1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s-MX" sz="1400" dirty="0"/>
              <a:t>Transformar las instituciones. </a:t>
            </a:r>
            <a:r>
              <a:rPr lang="es-MX" sz="1400" b="1" dirty="0"/>
              <a:t>El inicio de la reforma administrativa de la APF</a:t>
            </a:r>
            <a:r>
              <a:rPr lang="es-MX" sz="1400" dirty="0"/>
              <a:t> en forma ordenada e integral</a:t>
            </a:r>
            <a:endParaRPr lang="es-MX" sz="1300" dirty="0"/>
          </a:p>
        </p:txBody>
      </p:sp>
      <p:sp>
        <p:nvSpPr>
          <p:cNvPr id="20" name="19 Recortar rectángulo de esquina sencilla"/>
          <p:cNvSpPr/>
          <p:nvPr/>
        </p:nvSpPr>
        <p:spPr>
          <a:xfrm>
            <a:off x="4942360" y="3413631"/>
            <a:ext cx="4032448" cy="1037153"/>
          </a:xfrm>
          <a:prstGeom prst="snip1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s-MX" sz="1400" b="1" dirty="0"/>
              <a:t>Lograr la alineación completa </a:t>
            </a:r>
            <a:r>
              <a:rPr lang="es-MX" sz="1400" dirty="0"/>
              <a:t>de los programas presupuestarios, procesos, normas, sistemas y estructuras con los objetivos </a:t>
            </a:r>
            <a:r>
              <a:rPr lang="es-MX" sz="1400" dirty="0" smtClean="0"/>
              <a:t>sectoriales</a:t>
            </a:r>
            <a:endParaRPr lang="es-MX" sz="1400" dirty="0"/>
          </a:p>
        </p:txBody>
      </p:sp>
      <p:sp>
        <p:nvSpPr>
          <p:cNvPr id="21" name="20 Recortar rectángulo de esquina sencilla"/>
          <p:cNvSpPr/>
          <p:nvPr/>
        </p:nvSpPr>
        <p:spPr>
          <a:xfrm>
            <a:off x="4942360" y="2926102"/>
            <a:ext cx="4032448" cy="334566"/>
          </a:xfrm>
          <a:prstGeom prst="snip1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s-MX" sz="1400" b="1" dirty="0"/>
              <a:t>Eficiencia  y eficacia en el gasto</a:t>
            </a:r>
          </a:p>
        </p:txBody>
      </p:sp>
      <p:sp>
        <p:nvSpPr>
          <p:cNvPr id="22" name="21 Recortar rectángulo de esquina sencilla"/>
          <p:cNvSpPr/>
          <p:nvPr/>
        </p:nvSpPr>
        <p:spPr>
          <a:xfrm>
            <a:off x="4942360" y="4621073"/>
            <a:ext cx="4032448" cy="802958"/>
          </a:xfrm>
          <a:prstGeom prst="snip1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s-MX" sz="1400" b="1" dirty="0"/>
              <a:t>Un paso adelante en transparencia, </a:t>
            </a:r>
            <a:r>
              <a:rPr lang="es-MX" sz="1400" dirty="0"/>
              <a:t>acceso a la información y participación ciudadana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53685" y="1953654"/>
            <a:ext cx="2232248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¿Qué busca la instrumentación del PGCM?</a:t>
            </a:r>
            <a:endParaRPr lang="es-MX" sz="1600" b="1" dirty="0"/>
          </a:p>
        </p:txBody>
      </p:sp>
      <p:sp>
        <p:nvSpPr>
          <p:cNvPr id="4" name="3 Flecha a la derecha con bandas"/>
          <p:cNvSpPr/>
          <p:nvPr/>
        </p:nvSpPr>
        <p:spPr>
          <a:xfrm>
            <a:off x="3419872" y="2857662"/>
            <a:ext cx="1152128" cy="1020509"/>
          </a:xfrm>
          <a:prstGeom prst="stripedRightArrow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288032" y="5446965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  <a:tabLst>
                <a:tab pos="180975" algn="l"/>
              </a:tabLst>
            </a:pPr>
            <a:r>
              <a:rPr lang="es-MX" dirty="0">
                <a:solidFill>
                  <a:prstClr val="black"/>
                </a:solidFill>
              </a:rPr>
              <a:t>Parte de un punto de vista operativo, donde </a:t>
            </a:r>
            <a:r>
              <a:rPr lang="es-MX" b="1" dirty="0">
                <a:solidFill>
                  <a:prstClr val="black"/>
                </a:solidFill>
              </a:rPr>
              <a:t>los administradores tienen un rol estratégico </a:t>
            </a:r>
            <a:r>
              <a:rPr lang="es-MX" dirty="0">
                <a:solidFill>
                  <a:prstClr val="black"/>
                </a:solidFill>
              </a:rPr>
              <a:t>al determinar sus prioridades y las metas que pueden alcanzar. 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05768" y="1135705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  <a:tabLst>
                <a:tab pos="180975" algn="l"/>
              </a:tabLst>
            </a:pPr>
            <a:r>
              <a:rPr lang="es-MX" dirty="0"/>
              <a:t>El PGCM es uno de los tres programas </a:t>
            </a:r>
            <a:r>
              <a:rPr lang="es-MX" dirty="0" smtClean="0"/>
              <a:t>transversales derivados </a:t>
            </a:r>
            <a:r>
              <a:rPr lang="es-MX" dirty="0"/>
              <a:t>del Plan Nacional de Desarrollo 2013-2018 (PND). 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0" y="19418"/>
            <a:ext cx="9144000" cy="836712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El PGCM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6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3685" y="2784651"/>
            <a:ext cx="2118973" cy="2718008"/>
          </a:xfrm>
          <a:prstGeom prst="roundRect">
            <a:avLst>
              <a:gd name="adj" fmla="val 23444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665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052513"/>
          <a:ext cx="8291513" cy="5545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Objetivos del PGCM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7</a:t>
            </a:fld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5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>
                <a:solidFill>
                  <a:schemeClr val="accent6">
                    <a:lumMod val="50000"/>
                  </a:schemeClr>
                </a:solidFill>
              </a:rPr>
              <a:t>El PGCM y las Bases de Colaboración</a:t>
            </a:r>
            <a:endParaRPr lang="es-MX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8</a:t>
            </a:fld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597840" y="3013832"/>
            <a:ext cx="1333988" cy="49367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PND </a:t>
            </a:r>
          </a:p>
          <a:p>
            <a:pPr algn="ctr"/>
            <a:r>
              <a:rPr lang="es-MX" sz="1600" b="1" dirty="0" smtClean="0"/>
              <a:t>2013-18</a:t>
            </a:r>
            <a:endParaRPr lang="es-MX" sz="1600" b="1" dirty="0"/>
          </a:p>
        </p:txBody>
      </p:sp>
      <p:sp>
        <p:nvSpPr>
          <p:cNvPr id="6" name="Rectángulo redondeado 5"/>
          <p:cNvSpPr/>
          <p:nvPr/>
        </p:nvSpPr>
        <p:spPr>
          <a:xfrm>
            <a:off x="5139606" y="2816776"/>
            <a:ext cx="1460897" cy="64869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Decreto Austeridad</a:t>
            </a:r>
            <a:endParaRPr lang="es-MX" sz="1600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3124874" y="2785243"/>
            <a:ext cx="1333988" cy="73277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PMP Art. 61</a:t>
            </a:r>
          </a:p>
          <a:p>
            <a:pPr algn="ctr"/>
            <a:r>
              <a:rPr lang="es-MX" sz="1600" b="1" dirty="0" smtClean="0"/>
              <a:t>LFPRH</a:t>
            </a:r>
            <a:endParaRPr lang="es-MX" sz="1600" b="1" dirty="0"/>
          </a:p>
        </p:txBody>
      </p:sp>
      <p:sp>
        <p:nvSpPr>
          <p:cNvPr id="8" name="Flecha izquierda y derecha 7"/>
          <p:cNvSpPr/>
          <p:nvPr/>
        </p:nvSpPr>
        <p:spPr>
          <a:xfrm>
            <a:off x="4563501" y="3069845"/>
            <a:ext cx="458409" cy="246838"/>
          </a:xfrm>
          <a:prstGeom prst="left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redondeado 8"/>
          <p:cNvSpPr/>
          <p:nvPr/>
        </p:nvSpPr>
        <p:spPr>
          <a:xfrm>
            <a:off x="3079538" y="4255311"/>
            <a:ext cx="1736664" cy="493676"/>
          </a:xfrm>
          <a:prstGeom prst="roundRect">
            <a:avLst/>
          </a:prstGeom>
          <a:gradFill>
            <a:gsLst>
              <a:gs pos="0">
                <a:srgbClr val="30600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PGCM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1545289" y="2081050"/>
            <a:ext cx="1429153" cy="6220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Ley de Planeación</a:t>
            </a:r>
            <a:endParaRPr lang="es-MX" sz="1600" b="1" dirty="0"/>
          </a:p>
        </p:txBody>
      </p:sp>
      <p:cxnSp>
        <p:nvCxnSpPr>
          <p:cNvPr id="11" name="Conector recto de flecha 10"/>
          <p:cNvCxnSpPr>
            <a:stCxn id="10" idx="2"/>
            <a:endCxn id="5" idx="0"/>
          </p:cNvCxnSpPr>
          <p:nvPr/>
        </p:nvCxnSpPr>
        <p:spPr>
          <a:xfrm>
            <a:off x="2259866" y="2703081"/>
            <a:ext cx="4968" cy="31075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redondeado 11"/>
          <p:cNvSpPr/>
          <p:nvPr/>
        </p:nvSpPr>
        <p:spPr>
          <a:xfrm>
            <a:off x="3111069" y="5042236"/>
            <a:ext cx="1705133" cy="6123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Bases de </a:t>
            </a:r>
            <a:r>
              <a:rPr lang="es-MX" sz="1500" b="1" dirty="0" smtClean="0"/>
              <a:t>Colaboración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5377804" y="4255311"/>
            <a:ext cx="1333988" cy="49367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Propuesta Integral</a:t>
            </a:r>
          </a:p>
        </p:txBody>
      </p:sp>
      <p:cxnSp>
        <p:nvCxnSpPr>
          <p:cNvPr id="14" name="Conector angular 13"/>
          <p:cNvCxnSpPr/>
          <p:nvPr/>
        </p:nvCxnSpPr>
        <p:spPr>
          <a:xfrm rot="5400000">
            <a:off x="5782874" y="3883033"/>
            <a:ext cx="637693" cy="1767"/>
          </a:xfrm>
          <a:prstGeom prst="bentConnector3">
            <a:avLst>
              <a:gd name="adj1" fmla="val 50000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echa izquierda y derecha 14"/>
          <p:cNvSpPr/>
          <p:nvPr/>
        </p:nvSpPr>
        <p:spPr>
          <a:xfrm>
            <a:off x="4857781" y="4374888"/>
            <a:ext cx="458409" cy="246838"/>
          </a:xfrm>
          <a:prstGeom prst="left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orma libre 15"/>
          <p:cNvSpPr/>
          <p:nvPr/>
        </p:nvSpPr>
        <p:spPr>
          <a:xfrm>
            <a:off x="2222794" y="3626078"/>
            <a:ext cx="1578348" cy="331519"/>
          </a:xfrm>
          <a:custGeom>
            <a:avLst/>
            <a:gdLst>
              <a:gd name="connsiteX0" fmla="*/ 0 w 1371600"/>
              <a:gd name="connsiteY0" fmla="*/ 0 h 363071"/>
              <a:gd name="connsiteX1" fmla="*/ 0 w 1371600"/>
              <a:gd name="connsiteY1" fmla="*/ 363071 h 363071"/>
              <a:gd name="connsiteX2" fmla="*/ 1371600 w 1371600"/>
              <a:gd name="connsiteY2" fmla="*/ 336177 h 363071"/>
              <a:gd name="connsiteX0" fmla="*/ 0 w 1155442"/>
              <a:gd name="connsiteY0" fmla="*/ 0 h 363071"/>
              <a:gd name="connsiteX1" fmla="*/ 0 w 1155442"/>
              <a:gd name="connsiteY1" fmla="*/ 363071 h 363071"/>
              <a:gd name="connsiteX2" fmla="*/ 1155442 w 1155442"/>
              <a:gd name="connsiteY2" fmla="*/ 336177 h 36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5442" h="363071">
                <a:moveTo>
                  <a:pt x="0" y="0"/>
                </a:moveTo>
                <a:lnTo>
                  <a:pt x="0" y="363071"/>
                </a:lnTo>
                <a:lnTo>
                  <a:pt x="1155442" y="336177"/>
                </a:lnTo>
              </a:path>
            </a:pathLst>
          </a:cu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Forma libre 16"/>
          <p:cNvSpPr/>
          <p:nvPr/>
        </p:nvSpPr>
        <p:spPr>
          <a:xfrm flipH="1">
            <a:off x="4110522" y="3563007"/>
            <a:ext cx="1571625" cy="375541"/>
          </a:xfrm>
          <a:custGeom>
            <a:avLst/>
            <a:gdLst>
              <a:gd name="connsiteX0" fmla="*/ 0 w 1371600"/>
              <a:gd name="connsiteY0" fmla="*/ 0 h 363071"/>
              <a:gd name="connsiteX1" fmla="*/ 0 w 1371600"/>
              <a:gd name="connsiteY1" fmla="*/ 363071 h 363071"/>
              <a:gd name="connsiteX2" fmla="*/ 1371600 w 1371600"/>
              <a:gd name="connsiteY2" fmla="*/ 336177 h 363071"/>
              <a:gd name="connsiteX0" fmla="*/ 0 w 1562100"/>
              <a:gd name="connsiteY0" fmla="*/ 0 h 363071"/>
              <a:gd name="connsiteX1" fmla="*/ 0 w 1562100"/>
              <a:gd name="connsiteY1" fmla="*/ 363071 h 363071"/>
              <a:gd name="connsiteX2" fmla="*/ 1562100 w 1562100"/>
              <a:gd name="connsiteY2" fmla="*/ 355227 h 363071"/>
              <a:gd name="connsiteX0" fmla="*/ 0 w 1571625"/>
              <a:gd name="connsiteY0" fmla="*/ 0 h 333545"/>
              <a:gd name="connsiteX1" fmla="*/ 9525 w 1571625"/>
              <a:gd name="connsiteY1" fmla="*/ 333545 h 333545"/>
              <a:gd name="connsiteX2" fmla="*/ 1571625 w 1571625"/>
              <a:gd name="connsiteY2" fmla="*/ 325701 h 3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5" h="333545">
                <a:moveTo>
                  <a:pt x="0" y="0"/>
                </a:moveTo>
                <a:lnTo>
                  <a:pt x="9525" y="333545"/>
                </a:lnTo>
                <a:cubicBezTo>
                  <a:pt x="466725" y="324580"/>
                  <a:pt x="1114425" y="334666"/>
                  <a:pt x="1571625" y="325701"/>
                </a:cubicBezTo>
              </a:path>
            </a:pathLst>
          </a:cu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3966081" y="3990365"/>
            <a:ext cx="0" cy="30542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4207811" y="4748987"/>
            <a:ext cx="0" cy="30542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/>
          <p:cNvSpPr/>
          <p:nvPr/>
        </p:nvSpPr>
        <p:spPr>
          <a:xfrm>
            <a:off x="3862847" y="3807177"/>
            <a:ext cx="184320" cy="1707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3966081" y="3534693"/>
            <a:ext cx="0" cy="30542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rma libre 24"/>
          <p:cNvSpPr/>
          <p:nvPr/>
        </p:nvSpPr>
        <p:spPr>
          <a:xfrm flipH="1">
            <a:off x="5036908" y="3174124"/>
            <a:ext cx="1836858" cy="2230212"/>
          </a:xfrm>
          <a:custGeom>
            <a:avLst/>
            <a:gdLst>
              <a:gd name="connsiteX0" fmla="*/ 0 w 1371600"/>
              <a:gd name="connsiteY0" fmla="*/ 0 h 363071"/>
              <a:gd name="connsiteX1" fmla="*/ 0 w 1371600"/>
              <a:gd name="connsiteY1" fmla="*/ 363071 h 363071"/>
              <a:gd name="connsiteX2" fmla="*/ 1371600 w 1371600"/>
              <a:gd name="connsiteY2" fmla="*/ 336177 h 363071"/>
              <a:gd name="connsiteX0" fmla="*/ 0 w 1371600"/>
              <a:gd name="connsiteY0" fmla="*/ 0 h 351039"/>
              <a:gd name="connsiteX1" fmla="*/ 433137 w 1371600"/>
              <a:gd name="connsiteY1" fmla="*/ 351039 h 351039"/>
              <a:gd name="connsiteX2" fmla="*/ 1371600 w 1371600"/>
              <a:gd name="connsiteY2" fmla="*/ 336177 h 351039"/>
              <a:gd name="connsiteX0" fmla="*/ 12032 w 938463"/>
              <a:gd name="connsiteY0" fmla="*/ 0 h 543544"/>
              <a:gd name="connsiteX1" fmla="*/ 0 w 938463"/>
              <a:gd name="connsiteY1" fmla="*/ 543544 h 543544"/>
              <a:gd name="connsiteX2" fmla="*/ 938463 w 938463"/>
              <a:gd name="connsiteY2" fmla="*/ 528682 h 543544"/>
              <a:gd name="connsiteX0" fmla="*/ 0 w 1116931"/>
              <a:gd name="connsiteY0" fmla="*/ 0 h 562594"/>
              <a:gd name="connsiteX1" fmla="*/ 178468 w 1116931"/>
              <a:gd name="connsiteY1" fmla="*/ 562594 h 562594"/>
              <a:gd name="connsiteX2" fmla="*/ 1116931 w 1116931"/>
              <a:gd name="connsiteY2" fmla="*/ 547732 h 562594"/>
              <a:gd name="connsiteX0" fmla="*/ 0 w 1116931"/>
              <a:gd name="connsiteY0" fmla="*/ 0 h 562594"/>
              <a:gd name="connsiteX1" fmla="*/ 16543 w 1116931"/>
              <a:gd name="connsiteY1" fmla="*/ 562594 h 562594"/>
              <a:gd name="connsiteX2" fmla="*/ 1116931 w 1116931"/>
              <a:gd name="connsiteY2" fmla="*/ 547732 h 562594"/>
              <a:gd name="connsiteX0" fmla="*/ 0 w 1102869"/>
              <a:gd name="connsiteY0" fmla="*/ 0 h 2952265"/>
              <a:gd name="connsiteX1" fmla="*/ 2481 w 1102869"/>
              <a:gd name="connsiteY1" fmla="*/ 2952265 h 2952265"/>
              <a:gd name="connsiteX2" fmla="*/ 1102869 w 1102869"/>
              <a:gd name="connsiteY2" fmla="*/ 2937403 h 2952265"/>
              <a:gd name="connsiteX0" fmla="*/ 0 w 1102869"/>
              <a:gd name="connsiteY0" fmla="*/ 0 h 2952265"/>
              <a:gd name="connsiteX1" fmla="*/ 8271 w 1102869"/>
              <a:gd name="connsiteY1" fmla="*/ 286839 h 2952265"/>
              <a:gd name="connsiteX2" fmla="*/ 2481 w 1102869"/>
              <a:gd name="connsiteY2" fmla="*/ 2952265 h 2952265"/>
              <a:gd name="connsiteX3" fmla="*/ 1102869 w 1102869"/>
              <a:gd name="connsiteY3" fmla="*/ 2937403 h 2952265"/>
              <a:gd name="connsiteX0" fmla="*/ 110019 w 1100388"/>
              <a:gd name="connsiteY0" fmla="*/ 1846 h 2665426"/>
              <a:gd name="connsiteX1" fmla="*/ 5790 w 1100388"/>
              <a:gd name="connsiteY1" fmla="*/ 0 h 2665426"/>
              <a:gd name="connsiteX2" fmla="*/ 0 w 1100388"/>
              <a:gd name="connsiteY2" fmla="*/ 2665426 h 2665426"/>
              <a:gd name="connsiteX3" fmla="*/ 1100388 w 1100388"/>
              <a:gd name="connsiteY3" fmla="*/ 2650564 h 266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0388" h="2665426">
                <a:moveTo>
                  <a:pt x="110019" y="1846"/>
                </a:moveTo>
                <a:lnTo>
                  <a:pt x="5790" y="0"/>
                </a:lnTo>
                <a:lnTo>
                  <a:pt x="0" y="2665426"/>
                </a:lnTo>
                <a:lnTo>
                  <a:pt x="1100388" y="2650564"/>
                </a:lnTo>
              </a:path>
            </a:pathLst>
          </a:cu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1524000" y="1455684"/>
            <a:ext cx="5326547" cy="49367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CPEUM</a:t>
            </a:r>
          </a:p>
          <a:p>
            <a:pPr algn="ctr"/>
            <a:r>
              <a:rPr lang="es-MX" sz="1600" b="1" dirty="0" smtClean="0"/>
              <a:t>Arts. 26 y 134</a:t>
            </a:r>
            <a:endParaRPr lang="es-MX" sz="16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57303" y="5871114"/>
            <a:ext cx="6700873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tabLst>
                <a:tab pos="723900" algn="l"/>
              </a:tabLst>
            </a:pPr>
            <a:r>
              <a:rPr lang="es-MX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CPEUM: </a:t>
            </a:r>
            <a:r>
              <a:rPr lang="es-MX" sz="16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Constitución Política de los Estados Unidos Mexicanos</a:t>
            </a:r>
          </a:p>
          <a:p>
            <a:pPr>
              <a:tabLst>
                <a:tab pos="723900" algn="l"/>
              </a:tabLst>
            </a:pPr>
            <a:r>
              <a:rPr lang="es-MX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LFPRH: 	</a:t>
            </a:r>
            <a:r>
              <a:rPr lang="es-MX" sz="16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Ley Federal de Presupuesto y Responsabilidad Hacendaria</a:t>
            </a:r>
          </a:p>
          <a:p>
            <a:pPr>
              <a:tabLst>
                <a:tab pos="723900" algn="l"/>
              </a:tabLst>
            </a:pPr>
            <a:r>
              <a:rPr lang="es-MX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PMP:</a:t>
            </a:r>
            <a:r>
              <a:rPr lang="es-MX" sz="16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	Programa de Mediano Plazo</a:t>
            </a:r>
          </a:p>
        </p:txBody>
      </p:sp>
      <p:sp>
        <p:nvSpPr>
          <p:cNvPr id="28" name="Rectángulo redondeado 27"/>
          <p:cNvSpPr/>
          <p:nvPr/>
        </p:nvSpPr>
        <p:spPr>
          <a:xfrm>
            <a:off x="5398823" y="5075433"/>
            <a:ext cx="1333988" cy="49367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Diagnóstico</a:t>
            </a:r>
          </a:p>
        </p:txBody>
      </p:sp>
    </p:spTree>
    <p:extLst>
      <p:ext uri="{BB962C8B-B14F-4D97-AF65-F5344CB8AC3E}">
        <p14:creationId xmlns:p14="http://schemas.microsoft.com/office/powerpoint/2010/main" xmlns="" val="103824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21 Rectángulo"/>
          <p:cNvSpPr/>
          <p:nvPr/>
        </p:nvSpPr>
        <p:spPr>
          <a:xfrm>
            <a:off x="2770245" y="3712338"/>
            <a:ext cx="6269436" cy="76995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93" tIns="40546" rIns="81093" bIns="40546" rtlCol="0" anchor="ctr"/>
          <a:lstStyle/>
          <a:p>
            <a:pPr algn="ctr"/>
            <a:endParaRPr lang="es-MX" sz="3200"/>
          </a:p>
        </p:txBody>
      </p:sp>
      <p:sp>
        <p:nvSpPr>
          <p:cNvPr id="101" name="45 Rectángulo redondeado"/>
          <p:cNvSpPr/>
          <p:nvPr/>
        </p:nvSpPr>
        <p:spPr>
          <a:xfrm>
            <a:off x="3942541" y="3763978"/>
            <a:ext cx="4533469" cy="2186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</a:rPr>
              <a:t>Procesos</a:t>
            </a:r>
          </a:p>
        </p:txBody>
      </p:sp>
      <p:sp>
        <p:nvSpPr>
          <p:cNvPr id="102" name="46 Rectángulo redondeado"/>
          <p:cNvSpPr/>
          <p:nvPr/>
        </p:nvSpPr>
        <p:spPr>
          <a:xfrm>
            <a:off x="964235" y="3719972"/>
            <a:ext cx="2072214" cy="4373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/>
                </a:solidFill>
              </a:rPr>
              <a:t>Programas presupuestarios PBR</a:t>
            </a:r>
          </a:p>
        </p:txBody>
      </p:sp>
      <p:sp>
        <p:nvSpPr>
          <p:cNvPr id="103" name="47 Rectángulo redondeado"/>
          <p:cNvSpPr/>
          <p:nvPr/>
        </p:nvSpPr>
        <p:spPr>
          <a:xfrm>
            <a:off x="5503739" y="4163364"/>
            <a:ext cx="1288598" cy="2290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/>
                </a:solidFill>
              </a:rPr>
              <a:t>Sistemas</a:t>
            </a:r>
          </a:p>
        </p:txBody>
      </p:sp>
      <p:sp>
        <p:nvSpPr>
          <p:cNvPr id="104" name="48 Rectángulo redondeado"/>
          <p:cNvSpPr/>
          <p:nvPr/>
        </p:nvSpPr>
        <p:spPr>
          <a:xfrm>
            <a:off x="6996833" y="4163364"/>
            <a:ext cx="1479178" cy="2290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/>
                </a:solidFill>
              </a:rPr>
              <a:t>Estructura</a:t>
            </a:r>
          </a:p>
        </p:txBody>
      </p:sp>
      <p:sp>
        <p:nvSpPr>
          <p:cNvPr id="105" name="49 Rectángulo redondeado"/>
          <p:cNvSpPr/>
          <p:nvPr/>
        </p:nvSpPr>
        <p:spPr>
          <a:xfrm>
            <a:off x="3363135" y="4163364"/>
            <a:ext cx="1837213" cy="2420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solidFill>
                  <a:schemeClr val="tx1"/>
                </a:solidFill>
              </a:rPr>
              <a:t>Normatividad interna</a:t>
            </a:r>
          </a:p>
        </p:txBody>
      </p:sp>
      <p:cxnSp>
        <p:nvCxnSpPr>
          <p:cNvPr id="106" name="50 Conector recto de flecha"/>
          <p:cNvCxnSpPr/>
          <p:nvPr/>
        </p:nvCxnSpPr>
        <p:spPr>
          <a:xfrm>
            <a:off x="4202069" y="3982637"/>
            <a:ext cx="0" cy="180727"/>
          </a:xfrm>
          <a:prstGeom prst="straightConnector1">
            <a:avLst/>
          </a:prstGeom>
          <a:ln w="158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51 Conector recto de flecha"/>
          <p:cNvCxnSpPr/>
          <p:nvPr/>
        </p:nvCxnSpPr>
        <p:spPr>
          <a:xfrm>
            <a:off x="6015255" y="4006258"/>
            <a:ext cx="0" cy="157106"/>
          </a:xfrm>
          <a:prstGeom prst="straightConnector1">
            <a:avLst/>
          </a:prstGeom>
          <a:ln w="158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52 Conector recto de flecha"/>
          <p:cNvCxnSpPr/>
          <p:nvPr/>
        </p:nvCxnSpPr>
        <p:spPr>
          <a:xfrm>
            <a:off x="7698929" y="3972008"/>
            <a:ext cx="0" cy="175746"/>
          </a:xfrm>
          <a:prstGeom prst="straightConnector1">
            <a:avLst/>
          </a:prstGeom>
          <a:ln w="158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53 Conector recto de flecha"/>
          <p:cNvCxnSpPr/>
          <p:nvPr/>
        </p:nvCxnSpPr>
        <p:spPr>
          <a:xfrm>
            <a:off x="3036451" y="3949000"/>
            <a:ext cx="906092" cy="0"/>
          </a:xfrm>
          <a:prstGeom prst="straightConnector1">
            <a:avLst/>
          </a:prstGeom>
          <a:ln w="22225">
            <a:solidFill>
              <a:schemeClr val="bg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54 Conector recto de flecha"/>
          <p:cNvCxnSpPr/>
          <p:nvPr/>
        </p:nvCxnSpPr>
        <p:spPr>
          <a:xfrm>
            <a:off x="2001006" y="4163364"/>
            <a:ext cx="0" cy="368046"/>
          </a:xfrm>
          <a:prstGeom prst="straightConnector1">
            <a:avLst/>
          </a:prstGeom>
          <a:ln w="22225">
            <a:solidFill>
              <a:schemeClr val="bg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55 Flecha a la derecha con bandas"/>
          <p:cNvSpPr/>
          <p:nvPr/>
        </p:nvSpPr>
        <p:spPr>
          <a:xfrm>
            <a:off x="1484934" y="5669560"/>
            <a:ext cx="7109603" cy="448614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889"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</a:rPr>
              <a:t>Transparencia, acceso a la información y participación ciudadana</a:t>
            </a:r>
          </a:p>
        </p:txBody>
      </p:sp>
      <p:sp>
        <p:nvSpPr>
          <p:cNvPr id="112" name="56 Flecha a la derecha con bandas"/>
          <p:cNvSpPr/>
          <p:nvPr/>
        </p:nvSpPr>
        <p:spPr>
          <a:xfrm>
            <a:off x="1484934" y="5268760"/>
            <a:ext cx="7109603" cy="448614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</a:rPr>
              <a:t>Archivos</a:t>
            </a:r>
          </a:p>
        </p:txBody>
      </p:sp>
      <p:sp>
        <p:nvSpPr>
          <p:cNvPr id="113" name="57 Flecha a la derecha con bandas"/>
          <p:cNvSpPr/>
          <p:nvPr/>
        </p:nvSpPr>
        <p:spPr>
          <a:xfrm>
            <a:off x="1484934" y="4925219"/>
            <a:ext cx="7109603" cy="438199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</a:rPr>
              <a:t>Programa de inversión</a:t>
            </a:r>
          </a:p>
        </p:txBody>
      </p:sp>
      <p:sp>
        <p:nvSpPr>
          <p:cNvPr id="114" name="58 Flecha a la derecha con bandas"/>
          <p:cNvSpPr/>
          <p:nvPr/>
        </p:nvSpPr>
        <p:spPr>
          <a:xfrm>
            <a:off x="1484934" y="4546075"/>
            <a:ext cx="7109603" cy="451365"/>
          </a:xfrm>
          <a:prstGeom prst="striped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</a:rPr>
              <a:t>Optimización de recursos y contrataciones públicas</a:t>
            </a:r>
          </a:p>
        </p:txBody>
      </p:sp>
      <p:cxnSp>
        <p:nvCxnSpPr>
          <p:cNvPr id="115" name="59 Conector recto de flecha"/>
          <p:cNvCxnSpPr/>
          <p:nvPr/>
        </p:nvCxnSpPr>
        <p:spPr>
          <a:xfrm flipV="1">
            <a:off x="6274282" y="4006258"/>
            <a:ext cx="0" cy="141496"/>
          </a:xfrm>
          <a:prstGeom prst="straightConnector1">
            <a:avLst/>
          </a:prstGeom>
          <a:ln w="158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60 Conector recto de flecha"/>
          <p:cNvCxnSpPr/>
          <p:nvPr/>
        </p:nvCxnSpPr>
        <p:spPr>
          <a:xfrm flipV="1">
            <a:off x="7957958" y="3972009"/>
            <a:ext cx="0" cy="191355"/>
          </a:xfrm>
          <a:prstGeom prst="straightConnector1">
            <a:avLst/>
          </a:prstGeom>
          <a:ln w="158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61 Conector recto de flecha"/>
          <p:cNvCxnSpPr/>
          <p:nvPr/>
        </p:nvCxnSpPr>
        <p:spPr>
          <a:xfrm flipV="1">
            <a:off x="4461094" y="3982637"/>
            <a:ext cx="0" cy="151427"/>
          </a:xfrm>
          <a:prstGeom prst="straightConnector1">
            <a:avLst/>
          </a:prstGeom>
          <a:ln w="158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36 Rectángulo"/>
          <p:cNvSpPr/>
          <p:nvPr/>
        </p:nvSpPr>
        <p:spPr>
          <a:xfrm>
            <a:off x="1258971" y="4534085"/>
            <a:ext cx="7768640" cy="160662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93" tIns="40546" rIns="81093" bIns="40546" rtlCol="0" anchor="ctr"/>
          <a:lstStyle/>
          <a:p>
            <a:pPr algn="ctr"/>
            <a:endParaRPr lang="es-MX" sz="3200"/>
          </a:p>
        </p:txBody>
      </p:sp>
      <p:sp>
        <p:nvSpPr>
          <p:cNvPr id="120" name="41 Rectángulo"/>
          <p:cNvSpPr/>
          <p:nvPr/>
        </p:nvSpPr>
        <p:spPr>
          <a:xfrm>
            <a:off x="3328511" y="6395841"/>
            <a:ext cx="3271009" cy="288738"/>
          </a:xfrm>
          <a:prstGeom prst="rect">
            <a:avLst/>
          </a:prstGeom>
          <a:solidFill>
            <a:srgbClr val="DCF67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36" tIns="37968" rIns="75936" bIns="37968"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</a:rPr>
              <a:t>Sistema de control</a:t>
            </a:r>
          </a:p>
        </p:txBody>
      </p:sp>
      <p:cxnSp>
        <p:nvCxnSpPr>
          <p:cNvPr id="121" name="42 Conector recto de flecha"/>
          <p:cNvCxnSpPr/>
          <p:nvPr/>
        </p:nvCxnSpPr>
        <p:spPr>
          <a:xfrm>
            <a:off x="4980388" y="6214200"/>
            <a:ext cx="4666" cy="181641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747799"/>
          </a:xfrm>
        </p:spPr>
        <p:txBody>
          <a:bodyPr/>
          <a:lstStyle/>
          <a:p>
            <a:r>
              <a:rPr lang="es-MX" sz="3200" dirty="0">
                <a:solidFill>
                  <a:schemeClr val="accent6">
                    <a:lumMod val="50000"/>
                  </a:schemeClr>
                </a:solidFill>
              </a:rPr>
              <a:t>El PGCM y las Bases de Colaboración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A74A8-4905-4CE6-A33F-21473558AE8F}" type="slidenum">
              <a:rPr lang="es-MX" smtClean="0">
                <a:solidFill>
                  <a:schemeClr val="tx1"/>
                </a:solidFill>
              </a:rPr>
              <a:pPr/>
              <a:t>9</a:t>
            </a:fld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5" name="22 Rectángulo"/>
          <p:cNvSpPr/>
          <p:nvPr/>
        </p:nvSpPr>
        <p:spPr>
          <a:xfrm>
            <a:off x="18882" y="974105"/>
            <a:ext cx="2764906" cy="4969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93" tIns="40546" rIns="81093" bIns="40546"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Plan Nacional de </a:t>
            </a:r>
            <a:r>
              <a:rPr lang="es-MX" b="1" dirty="0" smtClean="0">
                <a:solidFill>
                  <a:schemeClr val="tx1"/>
                </a:solidFill>
              </a:rPr>
              <a:t>Desarrollo 2013-2018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86" name="23 Documento"/>
          <p:cNvSpPr/>
          <p:nvPr/>
        </p:nvSpPr>
        <p:spPr>
          <a:xfrm>
            <a:off x="221837" y="1892445"/>
            <a:ext cx="2357042" cy="410646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93" tIns="40546" rIns="81093" bIns="40546"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Programas transversales</a:t>
            </a:r>
          </a:p>
        </p:txBody>
      </p:sp>
      <p:cxnSp>
        <p:nvCxnSpPr>
          <p:cNvPr id="87" name="25 Conector recto de flecha"/>
          <p:cNvCxnSpPr/>
          <p:nvPr/>
        </p:nvCxnSpPr>
        <p:spPr>
          <a:xfrm flipV="1">
            <a:off x="1405185" y="1739526"/>
            <a:ext cx="2772298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62 Rectángulo"/>
          <p:cNvSpPr/>
          <p:nvPr/>
        </p:nvSpPr>
        <p:spPr>
          <a:xfrm>
            <a:off x="332685" y="2440468"/>
            <a:ext cx="2123530" cy="314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Igualdad</a:t>
            </a:r>
          </a:p>
        </p:txBody>
      </p:sp>
      <p:sp>
        <p:nvSpPr>
          <p:cNvPr id="89" name="63 Rectángulo"/>
          <p:cNvSpPr/>
          <p:nvPr/>
        </p:nvSpPr>
        <p:spPr>
          <a:xfrm>
            <a:off x="332685" y="2799997"/>
            <a:ext cx="2123530" cy="314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Productividad</a:t>
            </a:r>
          </a:p>
        </p:txBody>
      </p:sp>
      <p:sp>
        <p:nvSpPr>
          <p:cNvPr id="90" name="64 Rectángulo"/>
          <p:cNvSpPr/>
          <p:nvPr/>
        </p:nvSpPr>
        <p:spPr>
          <a:xfrm>
            <a:off x="332685" y="3142579"/>
            <a:ext cx="2123530" cy="449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</a:rPr>
              <a:t>Gobierno Cercano y Moderno </a:t>
            </a:r>
          </a:p>
        </p:txBody>
      </p:sp>
      <p:cxnSp>
        <p:nvCxnSpPr>
          <p:cNvPr id="92" name="33 Conector recto de flecha"/>
          <p:cNvCxnSpPr>
            <a:stCxn id="85" idx="2"/>
            <a:endCxn id="86" idx="0"/>
          </p:cNvCxnSpPr>
          <p:nvPr/>
        </p:nvCxnSpPr>
        <p:spPr>
          <a:xfrm flipH="1">
            <a:off x="1400358" y="1471007"/>
            <a:ext cx="977" cy="421438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20 Rectángulo"/>
          <p:cNvSpPr/>
          <p:nvPr/>
        </p:nvSpPr>
        <p:spPr>
          <a:xfrm>
            <a:off x="3794770" y="2491571"/>
            <a:ext cx="3125475" cy="6512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1093" tIns="40546" rIns="81093" bIns="40546" rtlCol="0" anchor="ctr"/>
          <a:lstStyle/>
          <a:p>
            <a:pPr algn="ctr"/>
            <a:endParaRPr lang="es-MX" sz="2000"/>
          </a:p>
        </p:txBody>
      </p:sp>
      <p:sp>
        <p:nvSpPr>
          <p:cNvPr id="94" name="34 Rectángulo"/>
          <p:cNvSpPr/>
          <p:nvPr/>
        </p:nvSpPr>
        <p:spPr>
          <a:xfrm>
            <a:off x="3794770" y="2504949"/>
            <a:ext cx="3125475" cy="574326"/>
          </a:xfrm>
          <a:prstGeom prst="rect">
            <a:avLst/>
          </a:prstGeom>
        </p:spPr>
        <p:txBody>
          <a:bodyPr wrap="square" lIns="81093" tIns="40546" rIns="81093" bIns="40546">
            <a:spAutoFit/>
          </a:bodyPr>
          <a:lstStyle/>
          <a:p>
            <a:pPr marL="78836" algn="ctr"/>
            <a:r>
              <a:rPr lang="es-MX" sz="1600" b="1" dirty="0"/>
              <a:t>Programas </a:t>
            </a:r>
            <a:r>
              <a:rPr lang="es-MX" sz="1600" b="1" dirty="0" smtClean="0"/>
              <a:t>Sectoriales</a:t>
            </a:r>
            <a:endParaRPr lang="es-MX" sz="600" b="1" dirty="0"/>
          </a:p>
          <a:p>
            <a:pPr marL="157492" indent="-78746" algn="ctr">
              <a:buFont typeface="Arial" panose="020B0604020202020204" pitchFamily="34" charset="0"/>
              <a:buChar char="•"/>
            </a:pPr>
            <a:r>
              <a:rPr lang="es-MX" sz="1600" b="1" dirty="0"/>
              <a:t>Objetivos </a:t>
            </a:r>
            <a:endParaRPr lang="es-MX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95" name="37 Conector recto de flecha"/>
          <p:cNvCxnSpPr>
            <a:stCxn id="86" idx="2"/>
            <a:endCxn id="88" idx="0"/>
          </p:cNvCxnSpPr>
          <p:nvPr/>
        </p:nvCxnSpPr>
        <p:spPr>
          <a:xfrm flipH="1">
            <a:off x="1394450" y="2275943"/>
            <a:ext cx="5908" cy="164525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38 Conector recto de flecha"/>
          <p:cNvCxnSpPr/>
          <p:nvPr/>
        </p:nvCxnSpPr>
        <p:spPr>
          <a:xfrm flipV="1">
            <a:off x="5389400" y="3142801"/>
            <a:ext cx="0" cy="510283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39 Conector recto de flecha"/>
          <p:cNvCxnSpPr>
            <a:stCxn id="88" idx="3"/>
          </p:cNvCxnSpPr>
          <p:nvPr/>
        </p:nvCxnSpPr>
        <p:spPr>
          <a:xfrm flipV="1">
            <a:off x="2456215" y="2597878"/>
            <a:ext cx="1338556" cy="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40 Conector recto de flecha"/>
          <p:cNvCxnSpPr>
            <a:stCxn id="89" idx="3"/>
          </p:cNvCxnSpPr>
          <p:nvPr/>
        </p:nvCxnSpPr>
        <p:spPr>
          <a:xfrm flipV="1">
            <a:off x="2456215" y="2957407"/>
            <a:ext cx="1338555" cy="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66 Conector recto de flecha"/>
          <p:cNvCxnSpPr/>
          <p:nvPr/>
        </p:nvCxnSpPr>
        <p:spPr>
          <a:xfrm>
            <a:off x="4177482" y="1739525"/>
            <a:ext cx="0" cy="752046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angular 133"/>
          <p:cNvCxnSpPr>
            <a:stCxn id="90" idx="1"/>
            <a:endCxn id="135" idx="0"/>
          </p:cNvCxnSpPr>
          <p:nvPr/>
        </p:nvCxnSpPr>
        <p:spPr>
          <a:xfrm rot="10800000" flipH="1" flipV="1">
            <a:off x="332685" y="3367453"/>
            <a:ext cx="3648" cy="1939803"/>
          </a:xfrm>
          <a:prstGeom prst="bentConnector3">
            <a:avLst>
              <a:gd name="adj1" fmla="val -574704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ángulo 134"/>
          <p:cNvSpPr/>
          <p:nvPr/>
        </p:nvSpPr>
        <p:spPr>
          <a:xfrm rot="16200000">
            <a:off x="-215926" y="4944649"/>
            <a:ext cx="1829733" cy="725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Bases de Colaboración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xmlns="" val="3440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Personalizado 3">
      <a:dk1>
        <a:sysClr val="windowText" lastClr="000000"/>
      </a:dk1>
      <a:lt1>
        <a:sysClr val="window" lastClr="FFFFFF"/>
      </a:lt1>
      <a:dk2>
        <a:srgbClr val="575F6D"/>
      </a:dk2>
      <a:lt2>
        <a:srgbClr val="71C585"/>
      </a:lt2>
      <a:accent1>
        <a:srgbClr val="3E9853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22450</TotalTime>
  <Words>4322</Words>
  <Application>Microsoft Office PowerPoint</Application>
  <PresentationFormat>Presentación en pantalla (4:3)</PresentationFormat>
  <Paragraphs>723</Paragraphs>
  <Slides>53</Slides>
  <Notes>1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4" baseType="lpstr">
      <vt:lpstr>Mirador</vt:lpstr>
      <vt:lpstr>Programa para un Gobierno  Cercano y Moderno </vt:lpstr>
      <vt:lpstr>Diapositiva 2</vt:lpstr>
      <vt:lpstr>Diapositiva 3</vt:lpstr>
      <vt:lpstr>Diapositiva 4</vt:lpstr>
      <vt:lpstr>Plan Nacional de Desarrollo 2013-2018</vt:lpstr>
      <vt:lpstr>El PGCM</vt:lpstr>
      <vt:lpstr>Objetivos del PGCM</vt:lpstr>
      <vt:lpstr>El PGCM y las Bases de Colaboración</vt:lpstr>
      <vt:lpstr>El PGCM y las Bases de Colaboración</vt:lpstr>
      <vt:lpstr>¿Qué hemos hecho y qué sigue?</vt:lpstr>
      <vt:lpstr>Estrategia</vt:lpstr>
      <vt:lpstr>12 temas en Bases de Colaboración</vt:lpstr>
      <vt:lpstr>Elementos a definir para cada indicador</vt:lpstr>
      <vt:lpstr>Indicadores</vt:lpstr>
      <vt:lpstr>Grupo de indicadores</vt:lpstr>
      <vt:lpstr>Bloque A</vt:lpstr>
      <vt:lpstr>Recursos Humanos</vt:lpstr>
      <vt:lpstr>Recursos humanos profesionalizados </vt:lpstr>
      <vt:lpstr>Inversión e infraestructura</vt:lpstr>
      <vt:lpstr>Porcentaje de cumplimiento de las dependencias y entidades  respecto a las evaluaciones ex-post de programas y proyectos de inversión </vt:lpstr>
      <vt:lpstr>Porcentaje de cumplimiento de las dependencias y entidades  respecto al seguimiento del ejercicio de programas y proyectos de inversión</vt:lpstr>
      <vt:lpstr>Contrataciones públicas</vt:lpstr>
      <vt:lpstr>Porcentaje de procedimientos  de contratación competidos  con posibilidad de recibir proposiciones de manera electrónica</vt:lpstr>
      <vt:lpstr>Índice de Estrategias de Contratación instrumentadas </vt:lpstr>
      <vt:lpstr>Optimización del uso de los recursos de la APF</vt:lpstr>
      <vt:lpstr>Unidades administrativas  orientadas a objetivos estratégicos</vt:lpstr>
      <vt:lpstr>Proporción del gasto en servicios personales respecto al gasto programable</vt:lpstr>
      <vt:lpstr>Cociente del gasto de operación administrativo </vt:lpstr>
      <vt:lpstr>Bloque B</vt:lpstr>
      <vt:lpstr>Mejora Regulatoria</vt:lpstr>
      <vt:lpstr>Simplificación normativa en trámites prioritarios</vt:lpstr>
      <vt:lpstr>Reducción de la carga administrativa al ciudadano</vt:lpstr>
      <vt:lpstr>Porcentaje de normas simplificadas</vt:lpstr>
      <vt:lpstr>Tecnologías de la Información</vt:lpstr>
      <vt:lpstr>Trámites y servicios digitalizados </vt:lpstr>
      <vt:lpstr>Procesos administrativos optimizados digitalizados</vt:lpstr>
      <vt:lpstr>Índice de Datos Abiertos</vt:lpstr>
      <vt:lpstr>Presupuesto basado en Resultados</vt:lpstr>
      <vt:lpstr>Porcentaje de Pp con información de desempeño  con un nivel de logro satisfactorio</vt:lpstr>
      <vt:lpstr>Procesos</vt:lpstr>
      <vt:lpstr>Porcentaje de procesos prioritarios optimizados</vt:lpstr>
      <vt:lpstr>Porcentaje de procesos estandarizados</vt:lpstr>
      <vt:lpstr>Bloque C</vt:lpstr>
      <vt:lpstr>Participación ciudadana</vt:lpstr>
      <vt:lpstr>Porcentaje de propuestas de los sectores privado y social atendidas</vt:lpstr>
      <vt:lpstr>Archivos</vt:lpstr>
      <vt:lpstr>Porcentaje de archivo de concentración liberado</vt:lpstr>
      <vt:lpstr>Porcentaje de expedientes actualizados del archivo de trámite</vt:lpstr>
      <vt:lpstr>Acceso a la Información</vt:lpstr>
      <vt:lpstr>Tiempo de respuesta a solicitudes de información y calidad de las mismas</vt:lpstr>
      <vt:lpstr>Política de Transparencia</vt:lpstr>
      <vt:lpstr>Acciones de Transparencia Focalizada</vt:lpstr>
      <vt:lpstr>Programa para un  Gobierno Cercano y Moderno </vt:lpstr>
    </vt:vector>
  </TitlesOfParts>
  <Company>Secretaria de Hacienda y Credito Publico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para seguimiento de PGCM</dc:title>
  <dc:creator>gulloa@funcionpublica.gob.mx</dc:creator>
  <cp:lastModifiedBy>Usuario</cp:lastModifiedBy>
  <cp:revision>547</cp:revision>
  <dcterms:created xsi:type="dcterms:W3CDTF">2013-04-04T17:29:40Z</dcterms:created>
  <dcterms:modified xsi:type="dcterms:W3CDTF">2015-05-13T17:50:13Z</dcterms:modified>
</cp:coreProperties>
</file>