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2" r:id="rId3"/>
    <p:sldId id="256" r:id="rId4"/>
    <p:sldId id="260" r:id="rId5"/>
    <p:sldId id="277" r:id="rId6"/>
    <p:sldId id="259" r:id="rId7"/>
    <p:sldId id="269" r:id="rId8"/>
    <p:sldId id="270" r:id="rId9"/>
    <p:sldId id="275" r:id="rId10"/>
    <p:sldId id="257" r:id="rId11"/>
    <p:sldId id="267" r:id="rId12"/>
    <p:sldId id="272" r:id="rId13"/>
    <p:sldId id="273" r:id="rId14"/>
    <p:sldId id="274" r:id="rId15"/>
    <p:sldId id="266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xctKChCJs9dRsBxBcEZepQ==" hashData="d9IEmzsXb82HoW5KqkLZTf6MM/4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20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2DF66AD8-BC4A-4004-9882-414398D930CA}" type="datetimeFigureOut">
              <a:rPr lang="en-US" smtClean="0"/>
              <a:t>14/07/14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14/07/14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14/07/14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14/07/14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14/07/14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14/07/14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14/07/14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14/07/14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14/07/14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14/07/14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14/07/14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14/07/14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14/07/14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s-ES_tradnl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14/07/14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14/07/14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14/07/14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14/07/14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14/07/14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14/07/14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14/07/14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14/07/14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8085" y="587931"/>
            <a:ext cx="6276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600" dirty="0" smtClean="0"/>
              <a:t>Prevención de la violencia laboral </a:t>
            </a:r>
            <a:endParaRPr lang="es-ES_tradnl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978085" y="1532921"/>
            <a:ext cx="433965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200" dirty="0" smtClean="0"/>
              <a:t>Enrique Cerón</a:t>
            </a:r>
          </a:p>
          <a:p>
            <a:endParaRPr lang="es-ES_tradnl" sz="3200" dirty="0"/>
          </a:p>
          <a:p>
            <a:r>
              <a:rPr lang="es-ES_tradnl" sz="3200" dirty="0" smtClean="0"/>
              <a:t>Sexólogo y psicoterapeuta  </a:t>
            </a:r>
            <a:endParaRPr lang="es-ES_tradnl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085" y="3328628"/>
            <a:ext cx="7328339" cy="2494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235386" y="6346325"/>
            <a:ext cx="32496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000" b="1" dirty="0" err="1" smtClean="0"/>
              <a:t>www.sexologohumanista.com</a:t>
            </a:r>
            <a:endParaRPr lang="es-ES_tradnl" sz="2000" b="1" dirty="0"/>
          </a:p>
        </p:txBody>
      </p:sp>
    </p:spTree>
    <p:extLst>
      <p:ext uri="{BB962C8B-B14F-4D97-AF65-F5344CB8AC3E}">
        <p14:creationId xmlns:p14="http://schemas.microsoft.com/office/powerpoint/2010/main" val="3579441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5453" y="467176"/>
            <a:ext cx="6276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600" dirty="0" smtClean="0"/>
              <a:t>Prevención de la violencia laboral</a:t>
            </a:r>
            <a:endParaRPr lang="es-ES_tradnl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27596" y="1357731"/>
            <a:ext cx="544464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000" b="1" dirty="0" smtClean="0"/>
              <a:t>Capacitación para:</a:t>
            </a:r>
          </a:p>
          <a:p>
            <a:endParaRPr lang="es-ES_tradnl" sz="2000" b="1" dirty="0"/>
          </a:p>
          <a:p>
            <a:r>
              <a:rPr lang="es-ES_tradnl" sz="2000" b="1" dirty="0" smtClean="0"/>
              <a:t>Un clima laboral con equidad entre los géneros.</a:t>
            </a:r>
          </a:p>
          <a:p>
            <a:endParaRPr lang="es-ES_tradnl" sz="2000" b="1" dirty="0"/>
          </a:p>
          <a:p>
            <a:r>
              <a:rPr lang="es-ES_tradnl" sz="2000" b="1" dirty="0" smtClean="0"/>
              <a:t>Reconocimiento de los </a:t>
            </a:r>
            <a:r>
              <a:rPr lang="es-ES_tradnl" sz="2000" b="1" dirty="0"/>
              <a:t>d</a:t>
            </a:r>
            <a:r>
              <a:rPr lang="es-ES_tradnl" sz="2000" b="1" dirty="0" smtClean="0"/>
              <a:t>erechos humanos.</a:t>
            </a:r>
          </a:p>
          <a:p>
            <a:endParaRPr lang="es-ES_tradnl" sz="2000" b="1" dirty="0"/>
          </a:p>
          <a:p>
            <a:r>
              <a:rPr lang="es-ES_tradnl" sz="2000" b="1" dirty="0" smtClean="0"/>
              <a:t>Establecimiento de una cultura de la colaboración.</a:t>
            </a:r>
          </a:p>
          <a:p>
            <a:endParaRPr lang="es-ES_tradnl" sz="2000" b="1" dirty="0"/>
          </a:p>
          <a:p>
            <a:r>
              <a:rPr lang="es-ES_tradnl" sz="2000" b="1" dirty="0" smtClean="0"/>
              <a:t>Habilidades socio afectivas. </a:t>
            </a:r>
            <a:endParaRPr lang="es-ES_tradnl" sz="2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1273" y="2944551"/>
            <a:ext cx="3512727" cy="3465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235386" y="6346325"/>
            <a:ext cx="32496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000" b="1" dirty="0" err="1" smtClean="0"/>
              <a:t>www.sexologohumanista.com</a:t>
            </a:r>
            <a:endParaRPr lang="es-ES_tradnl" sz="2000" b="1" dirty="0"/>
          </a:p>
        </p:txBody>
      </p:sp>
    </p:spTree>
    <p:extLst>
      <p:ext uri="{BB962C8B-B14F-4D97-AF65-F5344CB8AC3E}">
        <p14:creationId xmlns:p14="http://schemas.microsoft.com/office/powerpoint/2010/main" val="2857732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519883" y="374477"/>
            <a:ext cx="26722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/>
              <a:t>Colaboración</a:t>
            </a:r>
            <a:endParaRPr lang="es-ES" sz="3600" dirty="0"/>
          </a:p>
        </p:txBody>
      </p:sp>
      <p:sp>
        <p:nvSpPr>
          <p:cNvPr id="7" name="6 CuadroTexto"/>
          <p:cNvSpPr txBox="1"/>
          <p:nvPr/>
        </p:nvSpPr>
        <p:spPr>
          <a:xfrm>
            <a:off x="347807" y="1772816"/>
            <a:ext cx="75243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/>
              <a:t>La colaboración no se limita al hecho de que un </a:t>
            </a:r>
          </a:p>
          <a:p>
            <a:r>
              <a:rPr lang="es-MX" sz="2000" b="1" dirty="0"/>
              <a:t>grupo de personas trabajen en un mismo proyecto</a:t>
            </a:r>
          </a:p>
          <a:p>
            <a:r>
              <a:rPr lang="es-MX" sz="2000" b="1" dirty="0"/>
              <a:t>o por una misma causa.  Co-</a:t>
            </a:r>
            <a:r>
              <a:rPr lang="es-MX" sz="2000" b="1" dirty="0" err="1"/>
              <a:t>laboración</a:t>
            </a:r>
            <a:r>
              <a:rPr lang="es-MX" sz="2000" b="1" dirty="0"/>
              <a:t> significa trabajo, responsabilidades y beneficios compartidos.     </a:t>
            </a:r>
            <a:endParaRPr lang="es-ES" sz="2000" b="1" dirty="0"/>
          </a:p>
        </p:txBody>
      </p:sp>
      <p:pic>
        <p:nvPicPr>
          <p:cNvPr id="8" name="Picture 2" descr="C:\Documents and Settings\Ceron\Mis documentos\presentaciones pp\imagenes\actitudes\cosech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9" y="2914749"/>
            <a:ext cx="3720316" cy="270727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235386" y="6346325"/>
            <a:ext cx="32496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000" b="1" dirty="0" err="1" smtClean="0"/>
              <a:t>www.sexologohumanista.com</a:t>
            </a:r>
            <a:endParaRPr lang="es-ES_tradnl" sz="2000" b="1" dirty="0"/>
          </a:p>
        </p:txBody>
      </p:sp>
    </p:spTree>
    <p:extLst>
      <p:ext uri="{BB962C8B-B14F-4D97-AF65-F5344CB8AC3E}">
        <p14:creationId xmlns:p14="http://schemas.microsoft.com/office/powerpoint/2010/main" val="700487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5453" y="144010"/>
            <a:ext cx="4892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600" dirty="0" smtClean="0"/>
              <a:t>Equidad </a:t>
            </a:r>
            <a:r>
              <a:rPr lang="es-ES_tradnl" sz="3600" dirty="0"/>
              <a:t>entre los géneros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9555" y="1158466"/>
            <a:ext cx="7430239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000" b="1" dirty="0" smtClean="0"/>
              <a:t>La perspectiva de género implica: </a:t>
            </a:r>
          </a:p>
          <a:p>
            <a:endParaRPr lang="es-ES_tradnl" sz="2000" b="1" dirty="0"/>
          </a:p>
          <a:p>
            <a:pPr marL="285750" indent="-285750">
              <a:buFont typeface="Arial"/>
              <a:buChar char="•"/>
            </a:pPr>
            <a:r>
              <a:rPr lang="es-ES_tradnl" sz="2000" b="1" dirty="0"/>
              <a:t>E</a:t>
            </a:r>
            <a:r>
              <a:rPr lang="es-ES_tradnl" sz="2000" b="1" dirty="0" smtClean="0"/>
              <a:t>l reconocimiento de relaciones de poder en las dinámicas</a:t>
            </a:r>
          </a:p>
          <a:p>
            <a:r>
              <a:rPr lang="es-ES_tradnl" sz="2000" b="1" dirty="0"/>
              <a:t>s</a:t>
            </a:r>
            <a:r>
              <a:rPr lang="es-ES_tradnl" sz="2000" b="1" dirty="0" smtClean="0"/>
              <a:t>ociales que colocan a las mujeres en situaciones de desventaja. </a:t>
            </a:r>
          </a:p>
          <a:p>
            <a:endParaRPr lang="es-ES_tradnl" sz="2000" b="1" dirty="0" smtClean="0"/>
          </a:p>
          <a:p>
            <a:pPr marL="285750" indent="-285750">
              <a:buFont typeface="Arial"/>
              <a:buChar char="•"/>
            </a:pPr>
            <a:r>
              <a:rPr lang="es-ES_tradnl" sz="2000" b="1" dirty="0" smtClean="0"/>
              <a:t>La comprensión de que no se trata de situaciones de orden natural</a:t>
            </a:r>
          </a:p>
          <a:p>
            <a:r>
              <a:rPr lang="es-ES_tradnl" sz="2000" b="1" dirty="0" smtClean="0"/>
              <a:t> sino de construcciones sociales, históricas, discutibles y modificables.</a:t>
            </a:r>
          </a:p>
          <a:p>
            <a:endParaRPr lang="es-ES_tradnl" sz="2000" b="1" dirty="0"/>
          </a:p>
          <a:p>
            <a:pPr marL="285750" indent="-285750">
              <a:buFont typeface="Arial"/>
              <a:buChar char="•"/>
            </a:pPr>
            <a:r>
              <a:rPr lang="es-ES_tradnl" sz="2000" b="1" dirty="0" smtClean="0"/>
              <a:t>La ejecución de acciones tendientes a empoderar a las mujeres para</a:t>
            </a:r>
          </a:p>
          <a:p>
            <a:r>
              <a:rPr lang="es-ES_tradnl" sz="2000" b="1" dirty="0"/>
              <a:t>d</a:t>
            </a:r>
            <a:r>
              <a:rPr lang="es-ES_tradnl" sz="2000" b="1" dirty="0" smtClean="0"/>
              <a:t>isminuir esa brecha en pro de una convivencia pacífica, democrática </a:t>
            </a:r>
          </a:p>
          <a:p>
            <a:r>
              <a:rPr lang="es-ES_tradnl" sz="2000" b="1" dirty="0"/>
              <a:t>e</a:t>
            </a:r>
            <a:r>
              <a:rPr lang="es-ES_tradnl" sz="2000" b="1" dirty="0" smtClean="0"/>
              <a:t> incluyente que mejore la calidad de vida de mujeres y de hombres.</a:t>
            </a:r>
            <a:endParaRPr lang="es-ES_tradnl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8063" y="4516776"/>
            <a:ext cx="3032391" cy="1967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235386" y="6346325"/>
            <a:ext cx="2943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 err="1" smtClean="0"/>
              <a:t>www.sexologohumanista.com</a:t>
            </a:r>
            <a:endParaRPr lang="es-ES_tradnl" b="1" dirty="0"/>
          </a:p>
        </p:txBody>
      </p:sp>
    </p:spTree>
    <p:extLst>
      <p:ext uri="{BB962C8B-B14F-4D97-AF65-F5344CB8AC3E}">
        <p14:creationId xmlns:p14="http://schemas.microsoft.com/office/powerpoint/2010/main" val="3482994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9385" y="1536609"/>
            <a:ext cx="64583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000" b="1" dirty="0" smtClean="0"/>
              <a:t>Los derechos humanos son la </a:t>
            </a:r>
            <a:r>
              <a:rPr lang="es-ES_tradnl" sz="2000" b="1" dirty="0"/>
              <a:t>visualización y las garantías </a:t>
            </a:r>
            <a:r>
              <a:rPr lang="es-ES_tradnl" sz="2000" b="1" dirty="0" smtClean="0"/>
              <a:t>de </a:t>
            </a:r>
            <a:r>
              <a:rPr lang="es-ES_tradnl" sz="2000" b="1" dirty="0"/>
              <a:t>las condiciones básicas para la existencia digna de las personas, </a:t>
            </a:r>
            <a:r>
              <a:rPr lang="es-ES_tradnl" sz="2000" b="1" dirty="0" smtClean="0"/>
              <a:t>e implican reconocimiento de la igualdad formal de todo ser humano.</a:t>
            </a:r>
            <a:endParaRPr lang="es-ES_tradnl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09385" y="348400"/>
            <a:ext cx="37979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600" dirty="0" smtClean="0"/>
              <a:t>Derechos Humanos</a:t>
            </a:r>
            <a:endParaRPr lang="es-ES_tradnl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235386" y="6346325"/>
            <a:ext cx="2943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 err="1" smtClean="0"/>
              <a:t>www.sexologohumanista.com</a:t>
            </a:r>
            <a:endParaRPr lang="es-ES_tradnl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1861" y="2860048"/>
            <a:ext cx="5810116" cy="3136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20732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33579" y="244066"/>
            <a:ext cx="37803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600" dirty="0" smtClean="0"/>
              <a:t>5 áreas de las HSA  </a:t>
            </a:r>
            <a:endParaRPr lang="es-ES_tradnl" sz="3600" dirty="0"/>
          </a:p>
        </p:txBody>
      </p:sp>
      <p:sp>
        <p:nvSpPr>
          <p:cNvPr id="5" name="Rectangle 4"/>
          <p:cNvSpPr/>
          <p:nvPr/>
        </p:nvSpPr>
        <p:spPr>
          <a:xfrm>
            <a:off x="221572" y="1133379"/>
            <a:ext cx="3000217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/>
              <a:t>C</a:t>
            </a:r>
            <a:r>
              <a:rPr lang="es-ES_tradnl" b="1" dirty="0" smtClean="0"/>
              <a:t>onciencia </a:t>
            </a:r>
            <a:r>
              <a:rPr lang="es-ES_tradnl" b="1" dirty="0"/>
              <a:t>de sí </a:t>
            </a:r>
            <a:r>
              <a:rPr lang="es-ES_tradnl" b="1" dirty="0" smtClean="0"/>
              <a:t>mismo</a:t>
            </a:r>
          </a:p>
          <a:p>
            <a:endParaRPr lang="es-ES_tradnl" dirty="0"/>
          </a:p>
          <a:p>
            <a:pPr marL="285750" indent="-285750">
              <a:buFont typeface="Arial"/>
              <a:buChar char="•"/>
            </a:pPr>
            <a:r>
              <a:rPr lang="es-ES_tradnl" sz="1600" dirty="0" smtClean="0"/>
              <a:t>Conocimiento de de las propias emociones.</a:t>
            </a:r>
          </a:p>
          <a:p>
            <a:endParaRPr lang="es-ES_tradnl" sz="1600" dirty="0"/>
          </a:p>
          <a:p>
            <a:pPr marL="285750" indent="-285750">
              <a:buFont typeface="Arial"/>
              <a:buChar char="•"/>
            </a:pPr>
            <a:r>
              <a:rPr lang="es-ES_tradnl" sz="1600" dirty="0" smtClean="0"/>
              <a:t>Actitud crítica.</a:t>
            </a:r>
          </a:p>
          <a:p>
            <a:endParaRPr lang="es-ES_tradnl" sz="1600" dirty="0" smtClean="0"/>
          </a:p>
          <a:p>
            <a:pPr marL="285750" indent="-285750">
              <a:buFont typeface="Arial"/>
              <a:buChar char="•"/>
            </a:pPr>
            <a:r>
              <a:rPr lang="es-ES_tradnl" sz="1600" dirty="0" smtClean="0"/>
              <a:t>Generación de valores y principios éticos propios.  </a:t>
            </a:r>
            <a:endParaRPr lang="es-ES_tradnl" sz="1600" dirty="0"/>
          </a:p>
        </p:txBody>
      </p:sp>
      <p:sp>
        <p:nvSpPr>
          <p:cNvPr id="6" name="Rectangle 5"/>
          <p:cNvSpPr/>
          <p:nvPr/>
        </p:nvSpPr>
        <p:spPr>
          <a:xfrm>
            <a:off x="3453226" y="1279491"/>
            <a:ext cx="2326278" cy="21852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="1" dirty="0"/>
              <a:t>C</a:t>
            </a:r>
            <a:r>
              <a:rPr lang="es-ES_tradnl" b="1" dirty="0" smtClean="0"/>
              <a:t>onciencia social</a:t>
            </a:r>
          </a:p>
          <a:p>
            <a:endParaRPr lang="es-ES_tradnl" dirty="0"/>
          </a:p>
          <a:p>
            <a:pPr marL="285750" indent="-285750">
              <a:buFont typeface="Arial"/>
              <a:buChar char="•"/>
            </a:pPr>
            <a:r>
              <a:rPr lang="es-ES_tradnl" sz="1600" dirty="0" smtClean="0"/>
              <a:t>Empatía.</a:t>
            </a:r>
          </a:p>
          <a:p>
            <a:pPr marL="285750" indent="-285750">
              <a:buFont typeface="Arial"/>
              <a:buChar char="•"/>
            </a:pPr>
            <a:endParaRPr lang="es-ES_tradnl" sz="1600" dirty="0"/>
          </a:p>
          <a:p>
            <a:pPr marL="285750" indent="-285750">
              <a:buFont typeface="Arial"/>
              <a:buChar char="•"/>
            </a:pPr>
            <a:r>
              <a:rPr lang="es-ES_tradnl" sz="1600" dirty="0" smtClean="0"/>
              <a:t>Sentido de justicia</a:t>
            </a:r>
            <a:r>
              <a:rPr lang="es-ES_tradnl" dirty="0" smtClean="0"/>
              <a:t>.</a:t>
            </a:r>
          </a:p>
          <a:p>
            <a:pPr marL="285750" indent="-285750">
              <a:buFont typeface="Arial"/>
              <a:buChar char="•"/>
            </a:pPr>
            <a:endParaRPr lang="es-ES_tradnl" dirty="0"/>
          </a:p>
          <a:p>
            <a:pPr marL="285750" indent="-285750">
              <a:buFont typeface="Arial"/>
              <a:buChar char="•"/>
            </a:pPr>
            <a:r>
              <a:rPr lang="es-ES_tradnl" sz="1600" dirty="0" smtClean="0"/>
              <a:t>Perspectiva de género.</a:t>
            </a:r>
          </a:p>
          <a:p>
            <a:r>
              <a:rPr lang="es-ES_tradnl" sz="1600" dirty="0" smtClean="0"/>
              <a:t> </a:t>
            </a:r>
            <a:endParaRPr lang="es-ES_tradnl" sz="1600" dirty="0"/>
          </a:p>
        </p:txBody>
      </p:sp>
      <p:sp>
        <p:nvSpPr>
          <p:cNvPr id="7" name="Rectangle 6"/>
          <p:cNvSpPr/>
          <p:nvPr/>
        </p:nvSpPr>
        <p:spPr>
          <a:xfrm>
            <a:off x="242058" y="4318219"/>
            <a:ext cx="4195379" cy="2369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="1" dirty="0"/>
              <a:t>M</a:t>
            </a:r>
            <a:r>
              <a:rPr lang="es-ES_tradnl" b="1" dirty="0" smtClean="0"/>
              <a:t>anejo </a:t>
            </a:r>
            <a:r>
              <a:rPr lang="es-ES_tradnl" b="1" dirty="0"/>
              <a:t>de emociones y </a:t>
            </a:r>
            <a:r>
              <a:rPr lang="es-ES_tradnl" b="1" dirty="0" smtClean="0"/>
              <a:t>comportamientos</a:t>
            </a:r>
          </a:p>
          <a:p>
            <a:endParaRPr lang="es-ES_tradnl" b="1" dirty="0"/>
          </a:p>
          <a:p>
            <a:pPr marL="285750" indent="-285750">
              <a:buFont typeface="Arial"/>
              <a:buChar char="•"/>
            </a:pPr>
            <a:r>
              <a:rPr lang="es-ES_tradnl" sz="1600" dirty="0" smtClean="0"/>
              <a:t>Resolución no violenta de conflictos. </a:t>
            </a:r>
          </a:p>
          <a:p>
            <a:pPr marL="285750" indent="-285750">
              <a:buFont typeface="Arial"/>
              <a:buChar char="•"/>
            </a:pPr>
            <a:endParaRPr lang="es-ES_tradnl" sz="1600" dirty="0"/>
          </a:p>
          <a:p>
            <a:pPr marL="285750" indent="-285750">
              <a:buFont typeface="Arial"/>
              <a:buChar char="•"/>
            </a:pPr>
            <a:r>
              <a:rPr lang="es-ES_tradnl" sz="1600" dirty="0" smtClean="0"/>
              <a:t>Reacciones emocionales dimensionadas y </a:t>
            </a:r>
          </a:p>
          <a:p>
            <a:r>
              <a:rPr lang="es-ES_tradnl" sz="1600" dirty="0"/>
              <a:t> </a:t>
            </a:r>
            <a:r>
              <a:rPr lang="es-ES_tradnl" sz="1600" dirty="0" smtClean="0"/>
              <a:t>    contextualizadas.</a:t>
            </a:r>
          </a:p>
          <a:p>
            <a:endParaRPr lang="es-ES_tradnl" sz="1600" dirty="0" smtClean="0"/>
          </a:p>
          <a:p>
            <a:pPr marL="285750" indent="-285750">
              <a:buFont typeface="Arial"/>
              <a:buChar char="•"/>
            </a:pPr>
            <a:r>
              <a:rPr lang="es-ES_tradnl" sz="1600" dirty="0" smtClean="0"/>
              <a:t>Perseverancia.</a:t>
            </a:r>
          </a:p>
          <a:p>
            <a:endParaRPr lang="es-ES_tradnl" sz="1600" dirty="0"/>
          </a:p>
        </p:txBody>
      </p:sp>
      <p:sp>
        <p:nvSpPr>
          <p:cNvPr id="8" name="Rectangle 7"/>
          <p:cNvSpPr/>
          <p:nvPr/>
        </p:nvSpPr>
        <p:spPr>
          <a:xfrm>
            <a:off x="6186693" y="1331646"/>
            <a:ext cx="2826415" cy="31700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_tradnl" b="1" dirty="0"/>
              <a:t>H</a:t>
            </a:r>
            <a:r>
              <a:rPr lang="es-ES_tradnl" b="1" dirty="0" smtClean="0"/>
              <a:t>abilidades relacionales</a:t>
            </a:r>
          </a:p>
          <a:p>
            <a:pPr marL="285750" indent="-285750">
              <a:buFont typeface="Arial"/>
              <a:buChar char="•"/>
            </a:pPr>
            <a:endParaRPr lang="es-ES_tradnl" b="1" dirty="0"/>
          </a:p>
          <a:p>
            <a:pPr marL="285750" indent="-285750">
              <a:buFont typeface="Arial"/>
              <a:buChar char="•"/>
            </a:pPr>
            <a:r>
              <a:rPr lang="es-ES_tradnl" sz="1600" dirty="0"/>
              <a:t>A</a:t>
            </a:r>
            <a:r>
              <a:rPr lang="es-ES_tradnl" sz="1600" dirty="0" smtClean="0"/>
              <a:t>sertividad</a:t>
            </a:r>
            <a:r>
              <a:rPr lang="es-ES_tradnl" b="1" dirty="0" smtClean="0"/>
              <a:t> </a:t>
            </a:r>
          </a:p>
          <a:p>
            <a:pPr marL="285750" indent="-285750">
              <a:buFont typeface="Arial"/>
              <a:buChar char="•"/>
            </a:pPr>
            <a:endParaRPr lang="es-ES_tradnl" b="1" dirty="0"/>
          </a:p>
          <a:p>
            <a:pPr marL="285750" indent="-285750">
              <a:buFont typeface="Arial"/>
              <a:buChar char="•"/>
            </a:pPr>
            <a:r>
              <a:rPr lang="es-ES_tradnl" sz="1600" dirty="0" smtClean="0"/>
              <a:t>Saber escuchar </a:t>
            </a:r>
          </a:p>
          <a:p>
            <a:pPr marL="285750" indent="-285750">
              <a:buFont typeface="Arial"/>
              <a:buChar char="•"/>
            </a:pPr>
            <a:endParaRPr lang="es-ES_tradnl" sz="1600" dirty="0"/>
          </a:p>
          <a:p>
            <a:pPr marL="285750" indent="-285750">
              <a:buFont typeface="Arial"/>
              <a:buChar char="•"/>
            </a:pPr>
            <a:r>
              <a:rPr lang="es-ES_tradnl" sz="1600" dirty="0" smtClean="0"/>
              <a:t>Identificar y establecer </a:t>
            </a:r>
          </a:p>
          <a:p>
            <a:r>
              <a:rPr lang="es-ES_tradnl" sz="1600" dirty="0" smtClean="0"/>
              <a:t>     relaciones constructivas.</a:t>
            </a:r>
          </a:p>
          <a:p>
            <a:endParaRPr lang="es-ES_tradnl" sz="1600" dirty="0" smtClean="0"/>
          </a:p>
          <a:p>
            <a:pPr marL="285750" indent="-285750">
              <a:buFont typeface="Arial"/>
              <a:buChar char="•"/>
            </a:pPr>
            <a:r>
              <a:rPr lang="es-ES_tradnl" sz="1600" dirty="0" smtClean="0"/>
              <a:t>Establecer límites.</a:t>
            </a:r>
          </a:p>
          <a:p>
            <a:pPr marL="285750" indent="-285750">
              <a:buFont typeface="Arial"/>
              <a:buChar char="•"/>
            </a:pPr>
            <a:endParaRPr lang="es-ES_tradnl" sz="1600" dirty="0"/>
          </a:p>
          <a:p>
            <a:pPr marL="285750" indent="-285750">
              <a:buFont typeface="Arial"/>
              <a:buChar char="•"/>
            </a:pPr>
            <a:endParaRPr lang="es-ES_tradnl" sz="1600" dirty="0"/>
          </a:p>
        </p:txBody>
      </p:sp>
      <p:sp>
        <p:nvSpPr>
          <p:cNvPr id="9" name="Rectangle 8"/>
          <p:cNvSpPr/>
          <p:nvPr/>
        </p:nvSpPr>
        <p:spPr>
          <a:xfrm>
            <a:off x="5071003" y="4352591"/>
            <a:ext cx="3942105" cy="18774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="1" dirty="0"/>
              <a:t>T</a:t>
            </a:r>
            <a:r>
              <a:rPr lang="es-ES_tradnl" b="1" dirty="0" smtClean="0"/>
              <a:t>oma </a:t>
            </a:r>
            <a:r>
              <a:rPr lang="es-ES_tradnl" b="1" dirty="0"/>
              <a:t>de decisiones </a:t>
            </a:r>
            <a:r>
              <a:rPr lang="es-ES_tradnl" b="1" dirty="0" smtClean="0"/>
              <a:t>responsables</a:t>
            </a:r>
          </a:p>
          <a:p>
            <a:endParaRPr lang="es-ES_tradnl" b="1" dirty="0"/>
          </a:p>
          <a:p>
            <a:pPr marL="285750" indent="-285750">
              <a:buFont typeface="Arial"/>
              <a:buChar char="•"/>
            </a:pPr>
            <a:r>
              <a:rPr lang="es-ES_tradnl" sz="1600" dirty="0" smtClean="0"/>
              <a:t>Ser responsable.</a:t>
            </a:r>
          </a:p>
          <a:p>
            <a:pPr marL="285750" indent="-285750">
              <a:buFont typeface="Arial"/>
              <a:buChar char="•"/>
            </a:pPr>
            <a:endParaRPr lang="es-ES_tradnl" sz="1600" dirty="0"/>
          </a:p>
          <a:p>
            <a:pPr marL="285750" indent="-285750">
              <a:buFont typeface="Arial"/>
              <a:buChar char="•"/>
            </a:pPr>
            <a:r>
              <a:rPr lang="es-ES_tradnl" sz="1600" dirty="0" smtClean="0"/>
              <a:t>Accionar.</a:t>
            </a:r>
          </a:p>
          <a:p>
            <a:pPr marL="285750" indent="-285750">
              <a:buFont typeface="Arial"/>
              <a:buChar char="•"/>
            </a:pPr>
            <a:endParaRPr lang="es-ES_tradnl" sz="1600" dirty="0"/>
          </a:p>
          <a:p>
            <a:pPr marL="285750" indent="-285750">
              <a:buFont typeface="Arial"/>
              <a:buChar char="•"/>
            </a:pPr>
            <a:r>
              <a:rPr lang="es-ES_tradnl" sz="1600" dirty="0" smtClean="0"/>
              <a:t>Asumir los costos de las propias decisiones.</a:t>
            </a:r>
            <a:endParaRPr lang="es-ES_tradnl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3235386" y="6346325"/>
            <a:ext cx="2943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 err="1" smtClean="0"/>
              <a:t>www.sexologohumanista.com</a:t>
            </a:r>
            <a:endParaRPr lang="es-ES_tradnl" b="1" dirty="0"/>
          </a:p>
        </p:txBody>
      </p:sp>
    </p:spTree>
    <p:extLst>
      <p:ext uri="{BB962C8B-B14F-4D97-AF65-F5344CB8AC3E}">
        <p14:creationId xmlns:p14="http://schemas.microsoft.com/office/powerpoint/2010/main" val="551973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548680"/>
            <a:ext cx="883807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¿</a:t>
            </a:r>
            <a:r>
              <a:rPr lang="en-US" sz="3200" dirty="0" smtClean="0"/>
              <a:t>A </a:t>
            </a:r>
            <a:r>
              <a:rPr lang="en-US" sz="3200" dirty="0" err="1" smtClean="0"/>
              <a:t>qué</a:t>
            </a:r>
            <a:r>
              <a:rPr lang="en-US" sz="3200" dirty="0" smtClean="0"/>
              <a:t> </a:t>
            </a:r>
            <a:r>
              <a:rPr lang="en-US" sz="3200" dirty="0" err="1" smtClean="0"/>
              <a:t>estoy</a:t>
            </a:r>
            <a:r>
              <a:rPr lang="en-US" sz="3200" dirty="0" smtClean="0"/>
              <a:t> </a:t>
            </a:r>
            <a:r>
              <a:rPr lang="en-US" sz="3200" dirty="0" err="1" smtClean="0"/>
              <a:t>dispuesto</a:t>
            </a:r>
            <a:r>
              <a:rPr lang="en-US" sz="3200" dirty="0" smtClean="0"/>
              <a:t>(a) </a:t>
            </a:r>
            <a:r>
              <a:rPr lang="en-US" sz="3200" dirty="0" err="1" smtClean="0"/>
              <a:t>para</a:t>
            </a:r>
            <a:r>
              <a:rPr lang="en-US" sz="3200" dirty="0" smtClean="0"/>
              <a:t> </a:t>
            </a:r>
            <a:r>
              <a:rPr lang="en-US" sz="3200" dirty="0" err="1" smtClean="0"/>
              <a:t>generar</a:t>
            </a:r>
            <a:r>
              <a:rPr lang="en-US" sz="3200" dirty="0" smtClean="0"/>
              <a:t> un </a:t>
            </a:r>
            <a:r>
              <a:rPr lang="en-US" sz="3200" dirty="0" err="1" smtClean="0"/>
              <a:t>ambiente</a:t>
            </a:r>
            <a:r>
              <a:rPr lang="en-US" sz="3200" dirty="0" smtClean="0"/>
              <a:t> </a:t>
            </a:r>
          </a:p>
          <a:p>
            <a:r>
              <a:rPr lang="en-US" sz="3200" dirty="0" err="1" smtClean="0"/>
              <a:t>colaborativo</a:t>
            </a:r>
            <a:r>
              <a:rPr lang="en-US" sz="3200" dirty="0" smtClean="0"/>
              <a:t>, </a:t>
            </a:r>
            <a:r>
              <a:rPr lang="en-US" sz="3200" dirty="0" err="1" smtClean="0"/>
              <a:t>pacífico</a:t>
            </a:r>
            <a:r>
              <a:rPr lang="en-US" sz="3200" dirty="0" smtClean="0"/>
              <a:t> con</a:t>
            </a:r>
            <a:r>
              <a:rPr lang="en-US" sz="3200" dirty="0"/>
              <a:t> </a:t>
            </a:r>
            <a:r>
              <a:rPr lang="en-US" sz="3200" dirty="0" err="1"/>
              <a:t>r</a:t>
            </a:r>
            <a:r>
              <a:rPr lang="en-US" sz="3200" dirty="0" err="1" smtClean="0"/>
              <a:t>elaciones</a:t>
            </a:r>
            <a:r>
              <a:rPr lang="en-US" sz="3200" dirty="0" smtClean="0"/>
              <a:t> </a:t>
            </a:r>
            <a:r>
              <a:rPr lang="en-US" sz="3200" dirty="0" err="1" smtClean="0"/>
              <a:t>constructivas</a:t>
            </a:r>
            <a:r>
              <a:rPr lang="en-US" sz="3200" dirty="0" smtClean="0"/>
              <a:t>?  </a:t>
            </a:r>
            <a:endParaRPr lang="en-US" sz="3200" dirty="0"/>
          </a:p>
        </p:txBody>
      </p:sp>
      <p:pic>
        <p:nvPicPr>
          <p:cNvPr id="5" name="Picture 4" descr="idea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132856"/>
            <a:ext cx="8001000" cy="37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910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466996" y="409670"/>
            <a:ext cx="84597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MX" sz="5400" dirty="0">
                <a:latin typeface="Constantia" charset="0"/>
                <a:cs typeface="Arial" charset="0"/>
              </a:rPr>
              <a:t>¡Gracias por escucharme! </a:t>
            </a:r>
            <a:endParaRPr lang="es-ES" sz="5400" dirty="0">
              <a:latin typeface="Constantia" charset="0"/>
              <a:cs typeface="Arial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219757" y="2461307"/>
            <a:ext cx="7590063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MX" sz="4000" dirty="0">
                <a:latin typeface="Constantia" charset="0"/>
                <a:cs typeface="Arial" charset="0"/>
              </a:rPr>
              <a:t>          Enrique Cerón</a:t>
            </a:r>
          </a:p>
          <a:p>
            <a:pPr eaLnBrk="1" hangingPunct="1"/>
            <a:r>
              <a:rPr lang="es-MX" sz="4000" dirty="0">
                <a:latin typeface="Constantia" charset="0"/>
                <a:cs typeface="Arial" charset="0"/>
              </a:rPr>
              <a:t>Sexólogo y psicoterapeuta. </a:t>
            </a:r>
            <a:r>
              <a:rPr lang="es-MX" sz="4000" dirty="0" smtClean="0">
                <a:latin typeface="Constantia" charset="0"/>
                <a:cs typeface="Arial" charset="0"/>
              </a:rPr>
              <a:t>www.sexólogohumanista.com</a:t>
            </a:r>
          </a:p>
          <a:p>
            <a:pPr eaLnBrk="1" hangingPunct="1"/>
            <a:r>
              <a:rPr lang="es-MX" sz="4000" dirty="0" smtClean="0">
                <a:latin typeface="Constantia" charset="0"/>
                <a:cs typeface="Arial" charset="0"/>
              </a:rPr>
              <a:t>         044</a:t>
            </a:r>
            <a:r>
              <a:rPr lang="es-MX" sz="4000" dirty="0">
                <a:latin typeface="Constantia" charset="0"/>
                <a:cs typeface="Arial" charset="0"/>
              </a:rPr>
              <a:t>-55-11-25-69 -12 </a:t>
            </a:r>
            <a:endParaRPr lang="es-MX" sz="4000" dirty="0" smtClean="0">
              <a:latin typeface="Constantia" charset="0"/>
              <a:cs typeface="Arial" charset="0"/>
            </a:endParaRPr>
          </a:p>
          <a:p>
            <a:pPr eaLnBrk="1" hangingPunct="1"/>
            <a:r>
              <a:rPr lang="es-MX" sz="4000" dirty="0" smtClean="0">
                <a:latin typeface="Constantia" charset="0"/>
                <a:cs typeface="Arial" charset="0"/>
              </a:rPr>
              <a:t>ceron@sexologohumanista.com              </a:t>
            </a:r>
            <a:endParaRPr lang="es-MX" sz="4000" dirty="0">
              <a:latin typeface="Constantia" charset="0"/>
              <a:cs typeface="Arial" charset="0"/>
            </a:endParaRPr>
          </a:p>
          <a:p>
            <a:pPr eaLnBrk="1" hangingPunct="1"/>
            <a:r>
              <a:rPr lang="es-MX" sz="4000" dirty="0">
                <a:latin typeface="Constantia" charset="0"/>
                <a:cs typeface="Arial" charset="0"/>
              </a:rPr>
              <a:t>    ceroncontacto@gmail.com</a:t>
            </a:r>
            <a:endParaRPr lang="es-ES" sz="4000" dirty="0">
              <a:latin typeface="Constanti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293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06494" y="326308"/>
            <a:ext cx="37267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600" dirty="0" smtClean="0"/>
              <a:t>La violencia laboral </a:t>
            </a:r>
            <a:endParaRPr lang="es-ES_tradnl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189707" y="1220715"/>
            <a:ext cx="43230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 smtClean="0"/>
              <a:t>Acciones u omisiones deliberadas en el ámbito laboral, </a:t>
            </a:r>
            <a:r>
              <a:rPr lang="es-ES_tradnl" sz="2000" b="1" dirty="0"/>
              <a:t>ya sea en grado de amenaza </a:t>
            </a:r>
            <a:r>
              <a:rPr lang="es-ES_tradnl" sz="2000" b="1" dirty="0" smtClean="0"/>
              <a:t>o efectivas que </a:t>
            </a:r>
            <a:r>
              <a:rPr lang="es-ES_tradnl" sz="2000" b="1" dirty="0"/>
              <a:t>cause o tenga muchas probabilidades de causar </a:t>
            </a:r>
            <a:r>
              <a:rPr lang="es-ES_tradnl" sz="2000" b="1" dirty="0" smtClean="0"/>
              <a:t>daños, daño </a:t>
            </a:r>
            <a:r>
              <a:rPr lang="es-ES_tradnl" sz="2000" b="1" dirty="0" err="1" smtClean="0"/>
              <a:t>patrimonia</a:t>
            </a:r>
            <a:r>
              <a:rPr lang="es-ES_tradnl" sz="2000" b="1" dirty="0" smtClean="0"/>
              <a:t>, </a:t>
            </a:r>
            <a:r>
              <a:rPr lang="es-ES_tradnl" sz="2000" b="1" dirty="0"/>
              <a:t>psicológicos, trastornos del desarrollo o </a:t>
            </a:r>
            <a:r>
              <a:rPr lang="es-ES_tradnl" sz="2000" b="1" dirty="0" smtClean="0"/>
              <a:t>privaciones.</a:t>
            </a:r>
            <a:endParaRPr lang="es-ES_tradnl" sz="2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958" y="3159707"/>
            <a:ext cx="4637852" cy="2996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483557" y="6346325"/>
            <a:ext cx="2943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 err="1" smtClean="0"/>
              <a:t>www.sexologohumanista.com</a:t>
            </a:r>
            <a:endParaRPr lang="es-ES_tradnl" b="1" dirty="0"/>
          </a:p>
        </p:txBody>
      </p:sp>
    </p:spTree>
    <p:extLst>
      <p:ext uri="{BB962C8B-B14F-4D97-AF65-F5344CB8AC3E}">
        <p14:creationId xmlns:p14="http://schemas.microsoft.com/office/powerpoint/2010/main" val="2048073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23030" y="178490"/>
            <a:ext cx="212850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3200" b="1" dirty="0"/>
              <a:t>E</a:t>
            </a:r>
            <a:r>
              <a:rPr lang="es-ES_tradnl" sz="3200" b="1" dirty="0" smtClean="0"/>
              <a:t>l </a:t>
            </a:r>
            <a:r>
              <a:rPr lang="es-ES_tradnl" sz="3200" b="1" dirty="0" err="1"/>
              <a:t>mobbing</a:t>
            </a:r>
            <a:endParaRPr lang="es-ES_tradnl" sz="32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585" y="2648992"/>
            <a:ext cx="2846666" cy="3570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4187251" y="1062248"/>
            <a:ext cx="4645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/>
              <a:t>No se trata de una conflicto interpersonal sino </a:t>
            </a:r>
          </a:p>
          <a:p>
            <a:r>
              <a:rPr lang="es-ES_tradnl" b="1" dirty="0" smtClean="0"/>
              <a:t>de un acoso sistemáticos liderado por una o más</a:t>
            </a:r>
          </a:p>
          <a:p>
            <a:r>
              <a:rPr lang="es-ES_tradnl" b="1" dirty="0" smtClean="0"/>
              <a:t>personas en la que están involucrados/as </a:t>
            </a:r>
          </a:p>
          <a:p>
            <a:r>
              <a:rPr lang="es-ES_tradnl" b="1" dirty="0" err="1" smtClean="0"/>
              <a:t>solapadores</a:t>
            </a:r>
            <a:r>
              <a:rPr lang="es-ES_tradnl" b="1" dirty="0" smtClean="0"/>
              <a:t>/as  o agresores/as incidentales.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98820" y="24648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_tradnl" b="1" dirty="0" smtClean="0"/>
              <a:t>Acciones destructivas más comunes del </a:t>
            </a:r>
            <a:r>
              <a:rPr lang="es-ES_tradnl" b="1" dirty="0" err="1" smtClean="0"/>
              <a:t>mobbing</a:t>
            </a:r>
            <a:r>
              <a:rPr lang="es-ES_tradnl" b="1" dirty="0" smtClean="0"/>
              <a:t>:</a:t>
            </a:r>
            <a:endParaRPr lang="es-ES_tradnl" b="1" dirty="0"/>
          </a:p>
        </p:txBody>
      </p:sp>
      <p:sp>
        <p:nvSpPr>
          <p:cNvPr id="11" name="Rectangle 10"/>
          <p:cNvSpPr/>
          <p:nvPr/>
        </p:nvSpPr>
        <p:spPr>
          <a:xfrm>
            <a:off x="4498820" y="510143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_tradnl" b="1" dirty="0" smtClean="0"/>
              <a:t>Asignar </a:t>
            </a:r>
            <a:r>
              <a:rPr lang="es-ES_tradnl" b="1" dirty="0"/>
              <a:t>tareas </a:t>
            </a:r>
            <a:r>
              <a:rPr lang="es-ES_tradnl" b="1" dirty="0" smtClean="0"/>
              <a:t>abusivas, inútiles</a:t>
            </a:r>
            <a:r>
              <a:rPr lang="es-ES_tradnl" b="1" dirty="0"/>
              <a:t>, absurdas, peligrosas y </a:t>
            </a:r>
            <a:r>
              <a:rPr lang="es-ES_tradnl" b="1" dirty="0" smtClean="0"/>
              <a:t>humillantes.</a:t>
            </a:r>
            <a:endParaRPr lang="es-ES_tradnl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498820" y="5976219"/>
            <a:ext cx="4621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_tradnl" b="1" dirty="0" smtClean="0"/>
              <a:t>No se </a:t>
            </a:r>
            <a:r>
              <a:rPr lang="es-ES_tradnl" b="1" dirty="0"/>
              <a:t>le permite </a:t>
            </a:r>
            <a:r>
              <a:rPr lang="es-ES_tradnl" b="1" dirty="0" smtClean="0"/>
              <a:t>comunicarse y /o se le aísla. </a:t>
            </a:r>
            <a:endParaRPr lang="es-ES_tradnl" b="1" dirty="0"/>
          </a:p>
        </p:txBody>
      </p:sp>
      <p:sp>
        <p:nvSpPr>
          <p:cNvPr id="13" name="Rectangle 12"/>
          <p:cNvSpPr/>
          <p:nvPr/>
        </p:nvSpPr>
        <p:spPr>
          <a:xfrm>
            <a:off x="4498820" y="4434165"/>
            <a:ext cx="47243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_tradnl" b="1" dirty="0" smtClean="0"/>
              <a:t>Se difunden aspectos de su vida privada como </a:t>
            </a:r>
          </a:p>
          <a:p>
            <a:r>
              <a:rPr lang="es-ES_tradnl" b="1" dirty="0" smtClean="0"/>
              <a:t>     vía para </a:t>
            </a:r>
            <a:r>
              <a:rPr lang="es-ES_tradnl" b="1" dirty="0" err="1" smtClean="0"/>
              <a:t>vulenrarlo</a:t>
            </a:r>
            <a:r>
              <a:rPr lang="es-ES_tradnl" b="1" dirty="0" smtClean="0"/>
              <a:t>/a.</a:t>
            </a:r>
            <a:endParaRPr lang="es-ES_tradnl" b="1" dirty="0"/>
          </a:p>
        </p:txBody>
      </p:sp>
      <p:sp>
        <p:nvSpPr>
          <p:cNvPr id="14" name="Rectangle 13"/>
          <p:cNvSpPr/>
          <p:nvPr/>
        </p:nvSpPr>
        <p:spPr>
          <a:xfrm>
            <a:off x="4587001" y="3910775"/>
            <a:ext cx="3826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_tradnl" b="1" dirty="0" smtClean="0"/>
              <a:t>Se </a:t>
            </a:r>
            <a:r>
              <a:rPr lang="es-ES_tradnl" b="1" dirty="0"/>
              <a:t>ignora </a:t>
            </a:r>
            <a:r>
              <a:rPr lang="es-ES_tradnl" b="1" dirty="0" smtClean="0"/>
              <a:t>la presencia de la persona.</a:t>
            </a:r>
            <a:endParaRPr lang="es-ES_tradnl" b="1" dirty="0"/>
          </a:p>
        </p:txBody>
      </p:sp>
      <p:sp>
        <p:nvSpPr>
          <p:cNvPr id="15" name="Rectangle 14"/>
          <p:cNvSpPr/>
          <p:nvPr/>
        </p:nvSpPr>
        <p:spPr>
          <a:xfrm>
            <a:off x="4587001" y="3298030"/>
            <a:ext cx="2941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_tradnl" b="1" dirty="0" smtClean="0"/>
              <a:t>Gritos, amenazas, injurias.</a:t>
            </a:r>
            <a:endParaRPr lang="es-ES_tradnl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235386" y="6346325"/>
            <a:ext cx="32496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000" b="1" dirty="0" err="1" smtClean="0"/>
              <a:t>www.sexologohumanista.com</a:t>
            </a:r>
            <a:endParaRPr lang="es-ES_tradnl" sz="2000" b="1" dirty="0"/>
          </a:p>
        </p:txBody>
      </p:sp>
    </p:spTree>
    <p:extLst>
      <p:ext uri="{BB962C8B-B14F-4D97-AF65-F5344CB8AC3E}">
        <p14:creationId xmlns:p14="http://schemas.microsoft.com/office/powerpoint/2010/main" val="3287934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23030" y="178490"/>
            <a:ext cx="212850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3200" b="1" dirty="0"/>
              <a:t>E</a:t>
            </a:r>
            <a:r>
              <a:rPr lang="es-ES_tradnl" sz="3200" b="1" dirty="0" smtClean="0"/>
              <a:t>l </a:t>
            </a:r>
            <a:r>
              <a:rPr lang="es-ES_tradnl" sz="3200" b="1" dirty="0" err="1"/>
              <a:t>mobbing</a:t>
            </a:r>
            <a:endParaRPr lang="es-ES_tradnl" sz="3200" b="1" dirty="0"/>
          </a:p>
        </p:txBody>
      </p:sp>
      <p:sp>
        <p:nvSpPr>
          <p:cNvPr id="10" name="Rectangle 9"/>
          <p:cNvSpPr/>
          <p:nvPr/>
        </p:nvSpPr>
        <p:spPr>
          <a:xfrm>
            <a:off x="4148461" y="104872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_tradnl" b="1" dirty="0" smtClean="0"/>
              <a:t>Acciones destructivas más comunes del </a:t>
            </a:r>
            <a:r>
              <a:rPr lang="es-ES_tradnl" b="1" dirty="0" err="1" smtClean="0"/>
              <a:t>mobbing</a:t>
            </a:r>
            <a:r>
              <a:rPr lang="es-ES_tradnl" b="1" dirty="0" smtClean="0"/>
              <a:t>:</a:t>
            </a:r>
            <a:endParaRPr lang="es-ES_tradnl" b="1" dirty="0"/>
          </a:p>
        </p:txBody>
      </p:sp>
      <p:sp>
        <p:nvSpPr>
          <p:cNvPr id="11" name="Rectangle 10"/>
          <p:cNvSpPr/>
          <p:nvPr/>
        </p:nvSpPr>
        <p:spPr>
          <a:xfrm>
            <a:off x="4186230" y="559779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_tradnl" b="1" dirty="0" smtClean="0"/>
              <a:t>Neutralización de sus mecanismos de defensa tachándolo/a de conflictivo/a.</a:t>
            </a:r>
            <a:endParaRPr lang="es-ES_tradnl" b="1" dirty="0"/>
          </a:p>
        </p:txBody>
      </p:sp>
      <p:sp>
        <p:nvSpPr>
          <p:cNvPr id="13" name="Rectangle 12"/>
          <p:cNvSpPr/>
          <p:nvPr/>
        </p:nvSpPr>
        <p:spPr>
          <a:xfrm>
            <a:off x="4186230" y="4590890"/>
            <a:ext cx="1992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_tradnl" b="1" dirty="0" smtClean="0"/>
              <a:t>Estigmatización.</a:t>
            </a:r>
            <a:endParaRPr lang="es-ES_tradnl" b="1" dirty="0"/>
          </a:p>
        </p:txBody>
      </p:sp>
      <p:sp>
        <p:nvSpPr>
          <p:cNvPr id="14" name="Rectangle 13"/>
          <p:cNvSpPr/>
          <p:nvPr/>
        </p:nvSpPr>
        <p:spPr>
          <a:xfrm>
            <a:off x="4148461" y="3739657"/>
            <a:ext cx="46346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_tradnl" b="1" dirty="0" smtClean="0"/>
              <a:t>Ocultamiento, destrucción o robo de objetos </a:t>
            </a:r>
          </a:p>
          <a:p>
            <a:r>
              <a:rPr lang="es-ES_tradnl" b="1" dirty="0"/>
              <a:t> </a:t>
            </a:r>
            <a:r>
              <a:rPr lang="es-ES_tradnl" b="1" dirty="0" smtClean="0"/>
              <a:t>    personales .</a:t>
            </a:r>
            <a:endParaRPr lang="es-ES_tradnl" b="1" dirty="0"/>
          </a:p>
        </p:txBody>
      </p:sp>
      <p:sp>
        <p:nvSpPr>
          <p:cNvPr id="15" name="Rectangle 14"/>
          <p:cNvSpPr/>
          <p:nvPr/>
        </p:nvSpPr>
        <p:spPr>
          <a:xfrm>
            <a:off x="4148461" y="3298030"/>
            <a:ext cx="2710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_tradnl" b="1" dirty="0" smtClean="0"/>
              <a:t>Destrucción del trabajo.</a:t>
            </a:r>
            <a:endParaRPr lang="es-ES_tradnl" b="1" dirty="0"/>
          </a:p>
        </p:txBody>
      </p:sp>
      <p:sp>
        <p:nvSpPr>
          <p:cNvPr id="16" name="Rectangle 15"/>
          <p:cNvSpPr/>
          <p:nvPr/>
        </p:nvSpPr>
        <p:spPr>
          <a:xfrm>
            <a:off x="4148460" y="2536465"/>
            <a:ext cx="48053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_tradnl" b="1" dirty="0" smtClean="0"/>
              <a:t>Negar </a:t>
            </a:r>
            <a:r>
              <a:rPr lang="es-ES_tradnl" b="1" dirty="0"/>
              <a:t>el contacto mediante gestos de rechazo o </a:t>
            </a:r>
            <a:r>
              <a:rPr lang="es-ES_tradnl" b="1" dirty="0" smtClean="0"/>
              <a:t>menosprecio.</a:t>
            </a:r>
            <a:endParaRPr lang="es-ES_tradnl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186230" y="5051274"/>
            <a:ext cx="3172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_tradnl" b="1" dirty="0" smtClean="0"/>
              <a:t>Bromas no deseadas, apodos.</a:t>
            </a:r>
            <a:endParaRPr lang="es-ES_tradnl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148460" y="1977342"/>
            <a:ext cx="4160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_tradnl" b="1" dirty="0" smtClean="0"/>
              <a:t>Sobredimensionar y exhibir sus errores.</a:t>
            </a:r>
            <a:endParaRPr lang="es-ES_tradnl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235386" y="6346325"/>
            <a:ext cx="32496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000" b="1" dirty="0" err="1" smtClean="0"/>
              <a:t>www.sexologohumanista.com</a:t>
            </a:r>
            <a:endParaRPr lang="es-ES_tradnl" sz="2000" b="1" dirty="0"/>
          </a:p>
        </p:txBody>
      </p:sp>
    </p:spTree>
    <p:extLst>
      <p:ext uri="{BB962C8B-B14F-4D97-AF65-F5344CB8AC3E}">
        <p14:creationId xmlns:p14="http://schemas.microsoft.com/office/powerpoint/2010/main" val="4094609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6" grpId="0"/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85315" y="840354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_tradnl" sz="2000" b="1" u="sng" dirty="0" smtClean="0"/>
              <a:t>Hostigamiento </a:t>
            </a:r>
            <a:r>
              <a:rPr lang="es-ES_tradnl" sz="2000" b="1" u="sng" dirty="0"/>
              <a:t>sexual </a:t>
            </a:r>
            <a:endParaRPr lang="es-ES_tradnl" sz="2000" b="1" u="sng" dirty="0" smtClean="0"/>
          </a:p>
          <a:p>
            <a:r>
              <a:rPr lang="es-ES_tradnl" sz="2000" b="1" dirty="0" smtClean="0"/>
              <a:t>el </a:t>
            </a:r>
            <a:r>
              <a:rPr lang="es-ES_tradnl" sz="2000" b="1" dirty="0"/>
              <a:t>ejercicio del poder, en una </a:t>
            </a:r>
            <a:r>
              <a:rPr lang="es-ES_tradnl" sz="2000" b="1" dirty="0" err="1"/>
              <a:t>relación</a:t>
            </a:r>
            <a:r>
              <a:rPr lang="es-ES_tradnl" sz="2000" b="1" dirty="0"/>
              <a:t> de </a:t>
            </a:r>
            <a:r>
              <a:rPr lang="es-ES_tradnl" sz="2000" b="1" dirty="0" err="1"/>
              <a:t>subordinación</a:t>
            </a:r>
            <a:r>
              <a:rPr lang="es-ES_tradnl" sz="2000" b="1" dirty="0"/>
              <a:t> real de la </a:t>
            </a:r>
            <a:r>
              <a:rPr lang="es-ES_tradnl" sz="2000" b="1" dirty="0" err="1"/>
              <a:t>víctima</a:t>
            </a:r>
            <a:r>
              <a:rPr lang="es-ES_tradnl" sz="2000" b="1" dirty="0"/>
              <a:t> frente al agresor en los </a:t>
            </a:r>
            <a:r>
              <a:rPr lang="es-ES_tradnl" sz="2000" b="1" dirty="0" err="1"/>
              <a:t>ámbitos</a:t>
            </a:r>
            <a:r>
              <a:rPr lang="es-ES_tradnl" sz="2000" b="1" dirty="0"/>
              <a:t> laboral y/o escolar, el cual se expresa en conductas </a:t>
            </a:r>
            <a:r>
              <a:rPr lang="es-ES_tradnl" sz="2000" b="1" dirty="0" smtClean="0"/>
              <a:t>reiteradas verbales</a:t>
            </a:r>
            <a:r>
              <a:rPr lang="es-ES_tradnl" sz="2000" b="1" dirty="0"/>
              <a:t>, </a:t>
            </a:r>
            <a:r>
              <a:rPr lang="es-ES_tradnl" sz="2000" b="1" dirty="0" err="1"/>
              <a:t>físicas</a:t>
            </a:r>
            <a:r>
              <a:rPr lang="es-ES_tradnl" sz="2000" b="1" dirty="0"/>
              <a:t> o ambas, relacionadas con la sexualidad de </a:t>
            </a:r>
            <a:r>
              <a:rPr lang="es-ES_tradnl" sz="2000" b="1" dirty="0" smtClean="0"/>
              <a:t>la persona y contra su voluntad. </a:t>
            </a:r>
          </a:p>
          <a:p>
            <a:endParaRPr lang="es-ES_tradnl" sz="2000" b="1" dirty="0"/>
          </a:p>
          <a:p>
            <a:r>
              <a:rPr lang="es-ES_tradnl" sz="2000" b="1" dirty="0"/>
              <a:t>A</a:t>
            </a:r>
            <a:r>
              <a:rPr lang="es-ES_tradnl" sz="2000" b="1" u="sng" dirty="0" smtClean="0"/>
              <a:t>coso </a:t>
            </a:r>
            <a:r>
              <a:rPr lang="es-ES_tradnl" sz="2000" b="1" u="sng" dirty="0"/>
              <a:t>sexual </a:t>
            </a:r>
            <a:endParaRPr lang="es-ES_tradnl" sz="2000" b="1" u="sng" dirty="0" smtClean="0"/>
          </a:p>
          <a:p>
            <a:r>
              <a:rPr lang="es-ES_tradnl" sz="2000" b="1" dirty="0" smtClean="0"/>
              <a:t>una </a:t>
            </a:r>
            <a:r>
              <a:rPr lang="es-ES_tradnl" sz="2000" b="1" dirty="0"/>
              <a:t>forma de violencia en la que, si bien no existe la </a:t>
            </a:r>
            <a:r>
              <a:rPr lang="es-ES_tradnl" sz="2000" b="1" dirty="0" smtClean="0"/>
              <a:t>subordinación, </a:t>
            </a:r>
            <a:r>
              <a:rPr lang="es-ES_tradnl" sz="2000" b="1" dirty="0"/>
              <a:t>hay un ejercicio abusivo de poder que conlleva a un estado de </a:t>
            </a:r>
            <a:r>
              <a:rPr lang="es-ES_tradnl" sz="2000" b="1" dirty="0" smtClean="0"/>
              <a:t>indefensión </a:t>
            </a:r>
            <a:r>
              <a:rPr lang="es-ES_tradnl" sz="2000" b="1" dirty="0"/>
              <a:t>y de riesgo para la </a:t>
            </a:r>
            <a:r>
              <a:rPr lang="es-ES_tradnl" sz="2000" b="1" dirty="0" smtClean="0"/>
              <a:t>víctima, </a:t>
            </a:r>
            <a:r>
              <a:rPr lang="es-ES_tradnl" sz="2000" b="1" dirty="0"/>
              <a:t>independientemente de que se realice en uno o varios eventos.</a:t>
            </a:r>
          </a:p>
        </p:txBody>
      </p:sp>
      <p:sp>
        <p:nvSpPr>
          <p:cNvPr id="5" name="Rectangle 4"/>
          <p:cNvSpPr/>
          <p:nvPr/>
        </p:nvSpPr>
        <p:spPr>
          <a:xfrm>
            <a:off x="1844676" y="175561"/>
            <a:ext cx="529824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3200" b="1" dirty="0" smtClean="0"/>
              <a:t>Hostigamiento y acoso sexuales </a:t>
            </a:r>
            <a:endParaRPr lang="es-ES_tradnl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583152" y="6215018"/>
            <a:ext cx="32496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000" b="1" dirty="0" err="1" smtClean="0"/>
              <a:t>www.sexologohumanista.com</a:t>
            </a:r>
            <a:endParaRPr lang="es-ES_tradnl" sz="20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27" y="1256917"/>
            <a:ext cx="3718885" cy="2621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02127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59875" y="5149887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_tradnl" sz="2000" b="1" dirty="0" smtClean="0"/>
              <a:t>Hay personas </a:t>
            </a:r>
            <a:r>
              <a:rPr lang="es-ES_tradnl" sz="2000" b="1" dirty="0"/>
              <a:t>que se ven tan afectadas que terminan renunciando y les resulta muy difícil reintegrarse al mercado laboral. </a:t>
            </a:r>
          </a:p>
        </p:txBody>
      </p:sp>
      <p:sp>
        <p:nvSpPr>
          <p:cNvPr id="5" name="TextBox 4"/>
          <p:cNvSpPr txBox="1"/>
          <p:nvPr/>
        </p:nvSpPr>
        <p:spPr>
          <a:xfrm flipH="1">
            <a:off x="2374405" y="145993"/>
            <a:ext cx="623858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/>
              <a:t>Consecuencias de la violencia laboral </a:t>
            </a:r>
            <a:endParaRPr lang="es-ES_tradnl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780954" y="1007349"/>
            <a:ext cx="2364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 smtClean="0"/>
              <a:t>Ansiedad </a:t>
            </a:r>
            <a:endParaRPr lang="es-ES_tradnl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087519" y="1669439"/>
            <a:ext cx="12618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000" b="1" dirty="0" smtClean="0"/>
              <a:t>Depresión</a:t>
            </a:r>
            <a:endParaRPr lang="es-ES_tradnl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467075" y="2569469"/>
            <a:ext cx="21672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000" b="1" dirty="0" smtClean="0"/>
              <a:t>Baja productividad</a:t>
            </a:r>
            <a:endParaRPr lang="es-ES_tradnl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627656" y="3445424"/>
            <a:ext cx="1442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000" b="1" dirty="0" smtClean="0"/>
              <a:t>Aislamiento</a:t>
            </a:r>
            <a:endParaRPr lang="es-ES_tradnl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731687" y="4257858"/>
            <a:ext cx="40992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000" b="1" dirty="0" smtClean="0"/>
              <a:t>Sentimientos de culpa e inadecuación</a:t>
            </a:r>
            <a:endParaRPr lang="es-ES_tradnl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235386" y="6346325"/>
            <a:ext cx="32496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000" b="1" dirty="0" err="1" smtClean="0"/>
              <a:t>www.sexologohumanista.com</a:t>
            </a:r>
            <a:endParaRPr lang="es-ES_tradnl" sz="2000" b="1" dirty="0"/>
          </a:p>
        </p:txBody>
      </p:sp>
    </p:spTree>
    <p:extLst>
      <p:ext uri="{BB962C8B-B14F-4D97-AF65-F5344CB8AC3E}">
        <p14:creationId xmlns:p14="http://schemas.microsoft.com/office/powerpoint/2010/main" val="1454361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/>
          <p:cNvSpPr txBox="1">
            <a:spLocks noChangeArrowheads="1"/>
          </p:cNvSpPr>
          <p:nvPr/>
        </p:nvSpPr>
        <p:spPr bwMode="auto">
          <a:xfrm>
            <a:off x="0" y="76458"/>
            <a:ext cx="9156072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MX" sz="3200" dirty="0">
                <a:latin typeface="+mn-lt"/>
                <a:ea typeface="+mn-ea"/>
              </a:rPr>
              <a:t>La </a:t>
            </a:r>
            <a:r>
              <a:rPr lang="es-MX" sz="3200" dirty="0" smtClean="0">
                <a:latin typeface="+mn-lt"/>
                <a:ea typeface="+mn-ea"/>
              </a:rPr>
              <a:t>violencia visible se fomenta a través de otra invisible</a:t>
            </a:r>
            <a:endParaRPr lang="es-ES" sz="3200" dirty="0">
              <a:latin typeface="+mn-lt"/>
              <a:ea typeface="+mn-ea"/>
            </a:endParaRPr>
          </a:p>
        </p:txBody>
      </p:sp>
      <p:sp>
        <p:nvSpPr>
          <p:cNvPr id="5" name="3 CuadroTexto"/>
          <p:cNvSpPr txBox="1">
            <a:spLocks noChangeArrowheads="1"/>
          </p:cNvSpPr>
          <p:nvPr/>
        </p:nvSpPr>
        <p:spPr bwMode="auto">
          <a:xfrm>
            <a:off x="3810152" y="817973"/>
            <a:ext cx="5065604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MX" sz="2000" b="1" dirty="0">
                <a:latin typeface="+mn-lt"/>
                <a:ea typeface="+mn-ea"/>
              </a:rPr>
              <a:t>violencia simbólica:</a:t>
            </a:r>
          </a:p>
          <a:p>
            <a:pPr eaLnBrk="1" hangingPunct="1"/>
            <a:endParaRPr lang="es-MX" sz="2000" b="1" dirty="0">
              <a:latin typeface="+mn-lt"/>
              <a:ea typeface="+mn-ea"/>
            </a:endParaRPr>
          </a:p>
          <a:p>
            <a:pPr eaLnBrk="1" hangingPunct="1"/>
            <a:r>
              <a:rPr lang="es-MX" sz="2000" b="1" dirty="0">
                <a:latin typeface="+mn-lt"/>
                <a:ea typeface="+mn-ea"/>
              </a:rPr>
              <a:t>Las prácticas, sistemas de valores, narrativas, actitudes, formas de  </a:t>
            </a:r>
            <a:r>
              <a:rPr lang="es-MX" sz="2000" b="1" dirty="0" smtClean="0">
                <a:latin typeface="+mn-lt"/>
                <a:ea typeface="+mn-ea"/>
              </a:rPr>
              <a:t>organización </a:t>
            </a:r>
            <a:r>
              <a:rPr lang="es-MX" sz="2000" b="1" dirty="0">
                <a:latin typeface="+mn-lt"/>
                <a:ea typeface="+mn-ea"/>
              </a:rPr>
              <a:t>social y usos del lenguaje a través de las cuales se legitima y naturaliza  la dominación e invasión de unos seres humanos por parte de otros.  </a:t>
            </a:r>
            <a:endParaRPr lang="es-MX" sz="2000" b="1" dirty="0" smtClean="0">
              <a:latin typeface="+mn-lt"/>
              <a:ea typeface="+mn-ea"/>
            </a:endParaRPr>
          </a:p>
          <a:p>
            <a:pPr eaLnBrk="1" hangingPunct="1"/>
            <a:endParaRPr lang="es-MX" sz="2000" b="1" dirty="0">
              <a:latin typeface="+mn-lt"/>
              <a:ea typeface="+mn-ea"/>
            </a:endParaRPr>
          </a:p>
          <a:p>
            <a:pPr eaLnBrk="1" hangingPunct="1"/>
            <a:r>
              <a:rPr lang="es-MX" sz="2000" b="1" dirty="0" smtClean="0">
                <a:latin typeface="+mn-lt"/>
                <a:ea typeface="+mn-ea"/>
              </a:rPr>
              <a:t>Autoritarismo, clasismo, sexismo, racismo.</a:t>
            </a:r>
            <a:endParaRPr lang="es-MX" sz="2000" b="1" dirty="0">
              <a:latin typeface="+mn-lt"/>
              <a:ea typeface="+mn-ea"/>
            </a:endParaRPr>
          </a:p>
          <a:p>
            <a:pPr eaLnBrk="1" hangingPunct="1"/>
            <a:endParaRPr lang="es-MX" sz="2000" b="1" dirty="0">
              <a:latin typeface="+mn-lt"/>
              <a:ea typeface="+mn-ea"/>
            </a:endParaRPr>
          </a:p>
        </p:txBody>
      </p:sp>
      <p:pic>
        <p:nvPicPr>
          <p:cNvPr id="6" name="Picture 2" descr="C:\Documents and Settings\Enrique Ceron\Mis documentos\presentaciones pp\imagenes\violencia\roles de gene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507" y="4362340"/>
            <a:ext cx="1871663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http://blog.agenciabanana.com/images/stories/notas/cumbia-ramb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170" y="4325827"/>
            <a:ext cx="1943100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:\Documents and Settings\Enrique Ceron\Mis documentos\presentaciones pp\imagenes\actitudes\lame huevo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270" y="4362340"/>
            <a:ext cx="2016125" cy="19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:\Documents and Settings\Enrique Ceron\Mis documentos\presentaciones pp\imagenes\violencia\racism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394" y="4325826"/>
            <a:ext cx="1418713" cy="1962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235386" y="6346325"/>
            <a:ext cx="32496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000" b="1" dirty="0" err="1" smtClean="0"/>
              <a:t>www.sexologohumanista.com</a:t>
            </a:r>
            <a:endParaRPr lang="es-ES_tradnl" sz="2000" b="1" dirty="0"/>
          </a:p>
        </p:txBody>
      </p:sp>
    </p:spTree>
    <p:extLst>
      <p:ext uri="{BB962C8B-B14F-4D97-AF65-F5344CB8AC3E}">
        <p14:creationId xmlns:p14="http://schemas.microsoft.com/office/powerpoint/2010/main" val="2277038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4 Grupo"/>
          <p:cNvGrpSpPr>
            <a:grpSpLocks/>
          </p:cNvGrpSpPr>
          <p:nvPr/>
        </p:nvGrpSpPr>
        <p:grpSpPr bwMode="auto">
          <a:xfrm>
            <a:off x="468313" y="3068638"/>
            <a:ext cx="2293937" cy="1522412"/>
            <a:chOff x="0" y="1296141"/>
            <a:chExt cx="1934865" cy="1521533"/>
          </a:xfrm>
        </p:grpSpPr>
        <p:sp>
          <p:nvSpPr>
            <p:cNvPr id="6" name="5 Elipse"/>
            <p:cNvSpPr/>
            <p:nvPr/>
          </p:nvSpPr>
          <p:spPr>
            <a:xfrm>
              <a:off x="0" y="1296141"/>
              <a:ext cx="1934865" cy="152153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Elipse 4"/>
            <p:cNvSpPr/>
            <p:nvPr/>
          </p:nvSpPr>
          <p:spPr>
            <a:xfrm>
              <a:off x="283870" y="1518263"/>
              <a:ext cx="1367126" cy="10772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860" tIns="22860" rIns="22860" bIns="2286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MX" dirty="0"/>
                <a:t>Dependencia</a:t>
              </a:r>
              <a:endParaRPr lang="es-ES" dirty="0"/>
            </a:p>
          </p:txBody>
        </p:sp>
      </p:grpSp>
      <p:grpSp>
        <p:nvGrpSpPr>
          <p:cNvPr id="3" name="8 Grupo"/>
          <p:cNvGrpSpPr>
            <a:grpSpLocks/>
          </p:cNvGrpSpPr>
          <p:nvPr/>
        </p:nvGrpSpPr>
        <p:grpSpPr bwMode="auto">
          <a:xfrm>
            <a:off x="3203575" y="3573463"/>
            <a:ext cx="931863" cy="650875"/>
            <a:chOff x="2392108" y="1751322"/>
            <a:chExt cx="931925" cy="650585"/>
          </a:xfrm>
        </p:grpSpPr>
        <p:sp>
          <p:nvSpPr>
            <p:cNvPr id="10" name="9 Flecha derecha"/>
            <p:cNvSpPr/>
            <p:nvPr/>
          </p:nvSpPr>
          <p:spPr>
            <a:xfrm rot="21600000">
              <a:off x="2392108" y="1751322"/>
              <a:ext cx="931925" cy="650585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lecha derecha 4"/>
            <p:cNvSpPr/>
            <p:nvPr/>
          </p:nvSpPr>
          <p:spPr>
            <a:xfrm>
              <a:off x="2392108" y="1881439"/>
              <a:ext cx="736649" cy="3903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ES" sz="3000"/>
            </a:p>
          </p:txBody>
        </p:sp>
      </p:grpSp>
      <p:sp>
        <p:nvSpPr>
          <p:cNvPr id="12" name="11 Flecha arriba y abajo"/>
          <p:cNvSpPr/>
          <p:nvPr/>
        </p:nvSpPr>
        <p:spPr>
          <a:xfrm>
            <a:off x="4932363" y="3429000"/>
            <a:ext cx="503237" cy="93662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grpSp>
        <p:nvGrpSpPr>
          <p:cNvPr id="4" name="12 Grupo"/>
          <p:cNvGrpSpPr>
            <a:grpSpLocks/>
          </p:cNvGrpSpPr>
          <p:nvPr/>
        </p:nvGrpSpPr>
        <p:grpSpPr bwMode="auto">
          <a:xfrm>
            <a:off x="4356100" y="1773238"/>
            <a:ext cx="1481138" cy="1481137"/>
            <a:chOff x="3969793" y="72008"/>
            <a:chExt cx="1480839" cy="1480839"/>
          </a:xfrm>
        </p:grpSpPr>
        <p:sp>
          <p:nvSpPr>
            <p:cNvPr id="14" name="13 Elipse"/>
            <p:cNvSpPr/>
            <p:nvPr/>
          </p:nvSpPr>
          <p:spPr>
            <a:xfrm>
              <a:off x="3969793" y="72008"/>
              <a:ext cx="1480839" cy="148083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Elipse 4"/>
            <p:cNvSpPr/>
            <p:nvPr/>
          </p:nvSpPr>
          <p:spPr>
            <a:xfrm>
              <a:off x="4187237" y="289451"/>
              <a:ext cx="1045951" cy="10459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860" tIns="22860" rIns="22860" bIns="2286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es-MX">
                  <a:solidFill>
                    <a:srgbClr val="FFFFFF"/>
                  </a:solidFill>
                  <a:latin typeface="Arial" charset="0"/>
                  <a:ea typeface="ＭＳ Ｐゴシック" charset="0"/>
                </a:rPr>
                <a:t>Invasión</a:t>
              </a:r>
              <a:endParaRPr lang="es-ES">
                <a:solidFill>
                  <a:srgbClr val="FFFFFF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5" name="15 Grupo"/>
          <p:cNvGrpSpPr>
            <a:grpSpLocks/>
          </p:cNvGrpSpPr>
          <p:nvPr/>
        </p:nvGrpSpPr>
        <p:grpSpPr bwMode="auto">
          <a:xfrm>
            <a:off x="4427538" y="4652963"/>
            <a:ext cx="1481137" cy="1481137"/>
            <a:chOff x="3969793" y="2448278"/>
            <a:chExt cx="1480839" cy="1480839"/>
          </a:xfrm>
        </p:grpSpPr>
        <p:sp>
          <p:nvSpPr>
            <p:cNvPr id="17" name="16 Elipse"/>
            <p:cNvSpPr/>
            <p:nvPr/>
          </p:nvSpPr>
          <p:spPr>
            <a:xfrm>
              <a:off x="3969793" y="2448278"/>
              <a:ext cx="1480839" cy="148083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Elipse 4"/>
            <p:cNvSpPr/>
            <p:nvPr/>
          </p:nvSpPr>
          <p:spPr>
            <a:xfrm>
              <a:off x="4187236" y="2665721"/>
              <a:ext cx="1045953" cy="10459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860" tIns="22860" rIns="22860" bIns="2286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es-MX">
                  <a:solidFill>
                    <a:srgbClr val="FFFFFF"/>
                  </a:solidFill>
                  <a:latin typeface="Arial" charset="0"/>
                  <a:ea typeface="ＭＳ Ｐゴシック" charset="0"/>
                </a:rPr>
                <a:t>Sumisión </a:t>
              </a:r>
              <a:endParaRPr lang="es-ES">
                <a:solidFill>
                  <a:srgbClr val="FFFFFF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8440" name="Text Box 5"/>
          <p:cNvSpPr txBox="1">
            <a:spLocks noChangeArrowheads="1"/>
          </p:cNvSpPr>
          <p:nvPr/>
        </p:nvSpPr>
        <p:spPr bwMode="auto">
          <a:xfrm>
            <a:off x="769422" y="260350"/>
            <a:ext cx="819625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MX" sz="3200" dirty="0">
                <a:latin typeface="+mn-lt"/>
                <a:ea typeface="+mn-ea"/>
              </a:rPr>
              <a:t>Violencia en la construcción de la </a:t>
            </a:r>
            <a:r>
              <a:rPr lang="es-MX" sz="3200" dirty="0" smtClean="0">
                <a:latin typeface="+mn-lt"/>
                <a:ea typeface="+mn-ea"/>
              </a:rPr>
              <a:t>personalidad</a:t>
            </a:r>
            <a:endParaRPr lang="es-E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3203575" y="6296137"/>
            <a:ext cx="32496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000" b="1" dirty="0" err="1" smtClean="0"/>
              <a:t>www.sexologohumanista.com</a:t>
            </a:r>
            <a:endParaRPr lang="es-ES_tradnl" sz="2000" b="1" dirty="0"/>
          </a:p>
        </p:txBody>
      </p:sp>
      <p:pic>
        <p:nvPicPr>
          <p:cNvPr id="20" name="Picture 2" descr="C:\Documents and Settings\Enrique Ceron\Mis documentos\presentaciones pp\imagenes\actitudes\succionad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484784"/>
            <a:ext cx="2881511" cy="4762500"/>
          </a:xfrm>
          <a:prstGeom prst="rect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762085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69422" y="260350"/>
            <a:ext cx="819625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MX" sz="3200" dirty="0" smtClean="0">
                <a:latin typeface="+mn-lt"/>
                <a:ea typeface="+mn-ea"/>
              </a:rPr>
              <a:t>¿Aporto bienestar o aporto violencia?</a:t>
            </a:r>
            <a:endParaRPr lang="es-E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769422" y="1372330"/>
            <a:ext cx="73229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000" dirty="0" smtClean="0"/>
              <a:t>Muchos de los conflictos laborales se tratan de situaciones </a:t>
            </a:r>
            <a:r>
              <a:rPr lang="es-ES_tradnl" sz="2000" dirty="0"/>
              <a:t>no </a:t>
            </a:r>
            <a:r>
              <a:rPr lang="es-ES_tradnl" sz="2000" dirty="0" smtClean="0"/>
              <a:t>resueltas</a:t>
            </a:r>
          </a:p>
          <a:p>
            <a:r>
              <a:rPr lang="es-ES_tradnl" sz="2000" dirty="0" smtClean="0"/>
              <a:t>de nuestra historia de </a:t>
            </a:r>
            <a:r>
              <a:rPr lang="es-ES_tradnl" sz="2000" dirty="0"/>
              <a:t>vida </a:t>
            </a:r>
            <a:r>
              <a:rPr lang="es-ES_tradnl" sz="2000" dirty="0" smtClean="0"/>
              <a:t>llevadas a los ámbitos de trabajo. </a:t>
            </a:r>
            <a:endParaRPr lang="es-ES_tradnl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2450" y="2390360"/>
            <a:ext cx="4646555" cy="3725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203575" y="6296137"/>
            <a:ext cx="32496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000" b="1" dirty="0" err="1" smtClean="0"/>
              <a:t>www.sexologohumanista.com</a:t>
            </a:r>
            <a:endParaRPr lang="es-ES_tradnl" sz="2000" b="1" dirty="0"/>
          </a:p>
        </p:txBody>
      </p:sp>
    </p:spTree>
    <p:extLst>
      <p:ext uri="{BB962C8B-B14F-4D97-AF65-F5344CB8AC3E}">
        <p14:creationId xmlns:p14="http://schemas.microsoft.com/office/powerpoint/2010/main" val="464051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350</TotalTime>
  <Words>803</Words>
  <Application>Microsoft Macintosh PowerPoint</Application>
  <PresentationFormat>On-screen Show (4:3)</PresentationFormat>
  <Paragraphs>145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Inkwell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Enrique  Cerón</dc:creator>
  <cp:keywords/>
  <dc:description/>
  <cp:lastModifiedBy>Enrique  Cerón</cp:lastModifiedBy>
  <cp:revision>25</cp:revision>
  <dcterms:created xsi:type="dcterms:W3CDTF">2014-07-13T23:03:24Z</dcterms:created>
  <dcterms:modified xsi:type="dcterms:W3CDTF">2014-07-14T13:22:00Z</dcterms:modified>
  <cp:category/>
</cp:coreProperties>
</file>