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93455" r:id="rId4"/>
    <p:sldMasterId id="2147493468" r:id="rId5"/>
    <p:sldMasterId id="2147493482" r:id="rId6"/>
  </p:sldMasterIdLst>
  <p:notesMasterIdLst>
    <p:notesMasterId r:id="rId34"/>
  </p:notesMasterIdLst>
  <p:handoutMasterIdLst>
    <p:handoutMasterId r:id="rId35"/>
  </p:handoutMasterIdLst>
  <p:sldIdLst>
    <p:sldId id="256" r:id="rId7"/>
    <p:sldId id="270" r:id="rId8"/>
    <p:sldId id="303" r:id="rId9"/>
    <p:sldId id="305" r:id="rId10"/>
    <p:sldId id="306" r:id="rId11"/>
    <p:sldId id="339" r:id="rId12"/>
    <p:sldId id="307" r:id="rId13"/>
    <p:sldId id="309" r:id="rId14"/>
    <p:sldId id="313" r:id="rId15"/>
    <p:sldId id="314" r:id="rId16"/>
    <p:sldId id="315" r:id="rId17"/>
    <p:sldId id="310" r:id="rId18"/>
    <p:sldId id="344" r:id="rId19"/>
    <p:sldId id="340" r:id="rId20"/>
    <p:sldId id="341" r:id="rId21"/>
    <p:sldId id="342" r:id="rId22"/>
    <p:sldId id="312" r:id="rId23"/>
    <p:sldId id="316" r:id="rId24"/>
    <p:sldId id="333" r:id="rId25"/>
    <p:sldId id="335" r:id="rId26"/>
    <p:sldId id="326" r:id="rId27"/>
    <p:sldId id="336" r:id="rId28"/>
    <p:sldId id="317" r:id="rId29"/>
    <p:sldId id="345" r:id="rId30"/>
    <p:sldId id="338" r:id="rId31"/>
    <p:sldId id="327" r:id="rId32"/>
    <p:sldId id="302" r:id="rId33"/>
  </p:sldIdLst>
  <p:sldSz cx="9144000" cy="6858000" type="screen4x3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F34"/>
    <a:srgbClr val="007836"/>
    <a:srgbClr val="199CFF"/>
    <a:srgbClr val="9CEAF4"/>
    <a:srgbClr val="95D4FB"/>
    <a:srgbClr val="FFFFFF"/>
    <a:srgbClr val="807F8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edio 2 - Énfasis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113A9D2-9D6B-4929-AA2D-F23B5EE8CBE7}" styleName="Estilo temático 2 - Énfasis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793D81CF-94F2-401A-BA57-92F5A7B2D0C5}" styleName="Estilo medio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Row>
  </a:tblStyle>
  <a:tblStyle styleId="{E8034E78-7F5D-4C2E-B375-FC64B27BC917}" styleName="Estilo oscuro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dk1">
              <a:tint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dk1">
              <a:tint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dk1">
              <a:tint val="6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8EC20E35-A176-4012-BC5E-935CFFF8708E}" styleName="Estilo medio 3">
    <a:wholeTbl>
      <a:tcTxStyle>
        <a:fontRef idx="minor"/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Estilo claro 3 - Acento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857" autoAdjust="0"/>
    <p:restoredTop sz="86475" autoAdjust="0"/>
  </p:normalViewPr>
  <p:slideViewPr>
    <p:cSldViewPr snapToGrid="0" snapToObjects="1">
      <p:cViewPr>
        <p:scale>
          <a:sx n="100" d="100"/>
          <a:sy n="100" d="100"/>
        </p:scale>
        <p:origin x="-1272" y="228"/>
      </p:cViewPr>
      <p:guideLst>
        <p:guide orient="horz" pos="2040"/>
        <p:guide pos="2878"/>
      </p:guideLst>
    </p:cSldViewPr>
  </p:slideViewPr>
  <p:outlineViewPr>
    <p:cViewPr>
      <p:scale>
        <a:sx n="33" d="100"/>
        <a:sy n="33" d="100"/>
      </p:scale>
      <p:origin x="0" y="12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49" d="100"/>
        <a:sy n="149" d="100"/>
      </p:scale>
      <p:origin x="0" y="0"/>
    </p:cViewPr>
  </p:sorterViewPr>
  <p:notesViewPr>
    <p:cSldViewPr snapToGrid="0" snapToObjects="1">
      <p:cViewPr varScale="1">
        <p:scale>
          <a:sx n="125" d="100"/>
          <a:sy n="125" d="100"/>
        </p:scale>
        <p:origin x="-3952" y="-112"/>
      </p:cViewPr>
      <p:guideLst>
        <p:guide orient="horz" pos="2928"/>
        <p:guide pos="2208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tableStyles" Target="tableStyles.xml"/><Relationship Id="rId3" Type="http://schemas.openxmlformats.org/officeDocument/2006/relationships/customXml" Target="../customXml/item3.xml"/><Relationship Id="rId21" Type="http://schemas.openxmlformats.org/officeDocument/2006/relationships/slide" Target="slides/slide15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theme" Target="theme/theme1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presProps" Target="pres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handoutMaster" Target="handoutMasters/handout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3_3">
  <dgm:title val=""/>
  <dgm:desc val=""/>
  <dgm:catLst>
    <dgm:cat type="accent3" pri="11300"/>
  </dgm:catLst>
  <dgm:styleLbl name="node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>
        <a:shade val="80000"/>
      </a:schemeClr>
      <a:schemeClr val="accent3">
        <a:tint val="7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/>
    <dgm:txEffectClrLst/>
  </dgm:styleLbl>
  <dgm:styleLbl name="lnNode1">
    <dgm:fillClrLst>
      <a:schemeClr val="accent3">
        <a:shade val="80000"/>
      </a:schemeClr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shade val="80000"/>
        <a:alpha val="50000"/>
      </a:schemeClr>
      <a:schemeClr val="accent3">
        <a:tint val="7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/>
    <dgm:txEffectClrLst/>
  </dgm:styleLbl>
  <dgm:styleLbl name="f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lt1"/>
    </dgm:txFillClrLst>
    <dgm:txEffectClrLst/>
  </dgm:styleLbl>
  <dgm:styleLbl name="sibTrans1D1">
    <dgm:fillClrLst>
      <a:schemeClr val="accent3">
        <a:shade val="90000"/>
      </a:schemeClr>
      <a:schemeClr val="accent3">
        <a:tint val="70000"/>
      </a:schemeClr>
    </dgm:fillClrLst>
    <dgm:linClrLst>
      <a:schemeClr val="accent3">
        <a:shade val="90000"/>
      </a:schemeClr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3">
        <a:shade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>
        <a:tint val="99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3">
        <a:tint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>
        <a:tint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3">
        <a:tint val="60000"/>
      </a:schemeClr>
    </dgm:fillClrLst>
    <dgm:linClrLst meth="repeat">
      <a:schemeClr val="accent3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>
        <a:tint val="90000"/>
      </a:schemeClr>
    </dgm:fillClrLst>
    <dgm:linClrLst meth="repeat">
      <a:schemeClr val="accent3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3">
        <a:tint val="50000"/>
      </a:schemeClr>
    </dgm:fillClrLst>
    <dgm:linClrLst meth="repeat">
      <a:schemeClr val="accent3">
        <a:tint val="50000"/>
      </a:schemeClr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>
        <a:shade val="8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9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3">
        <a:tint val="8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3">
        <a:tint val="7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>
        <a:shade val="80000"/>
      </a:schemeClr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3">
        <a:alpha val="90000"/>
        <a:tint val="40000"/>
      </a:schemeClr>
    </dgm:fillClrLst>
    <dgm:linClrLst meth="repeat">
      <a:schemeClr val="accent3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3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3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3">
        <a:tint val="99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3">
        <a:tint val="8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3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3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064D0205-556E-42D1-BE31-CF8D618B974C}" type="doc">
      <dgm:prSet loTypeId="urn:microsoft.com/office/officeart/2005/8/layout/radial4" loCatId="relationship" qsTypeId="urn:microsoft.com/office/officeart/2005/8/quickstyle/simple1" qsCatId="simple" csTypeId="urn:microsoft.com/office/officeart/2005/8/colors/accent3_3" csCatId="accent3" phldr="1"/>
      <dgm:spPr/>
      <dgm:t>
        <a:bodyPr/>
        <a:lstStyle/>
        <a:p>
          <a:endParaRPr lang="es-MX"/>
        </a:p>
      </dgm:t>
    </dgm:pt>
    <dgm:pt modelId="{B34D7062-CC48-4B03-8067-314E76DA0984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 w="63500" cmpd="dbl"/>
      </dgm:spPr>
      <dgm:t>
        <a:bodyPr/>
        <a:lstStyle/>
        <a:p>
          <a:pPr algn="ctr"/>
          <a:r>
            <a:rPr lang="es-MX" sz="1600" b="1" dirty="0" smtClean="0">
              <a:solidFill>
                <a:srgbClr val="002060"/>
              </a:solidFill>
              <a:latin typeface="Trajan Pro" panose="02020502050506020301" pitchFamily="18" charset="0"/>
            </a:rPr>
            <a:t>3 GRUPOS DE TRABAJADORES</a:t>
          </a:r>
          <a:endParaRPr lang="es-MX" sz="1600" b="1" dirty="0">
            <a:solidFill>
              <a:srgbClr val="002060"/>
            </a:solidFill>
            <a:latin typeface="Trajan Pro" panose="02020502050506020301" pitchFamily="18" charset="0"/>
          </a:endParaRPr>
        </a:p>
      </dgm:t>
    </dgm:pt>
    <dgm:pt modelId="{2868768F-C96C-4E0F-9FAE-A52F57B78262}" type="parTrans" cxnId="{653D713A-F8AD-4FA8-8514-9D170AF7467C}">
      <dgm:prSet/>
      <dgm:spPr/>
      <dgm:t>
        <a:bodyPr/>
        <a:lstStyle/>
        <a:p>
          <a:endParaRPr lang="es-MX"/>
        </a:p>
      </dgm:t>
    </dgm:pt>
    <dgm:pt modelId="{5BC532C9-531B-4AD2-A7AD-80A739813129}" type="sibTrans" cxnId="{653D713A-F8AD-4FA8-8514-9D170AF7467C}">
      <dgm:prSet/>
      <dgm:spPr/>
      <dgm:t>
        <a:bodyPr/>
        <a:lstStyle/>
        <a:p>
          <a:endParaRPr lang="es-MX"/>
        </a:p>
      </dgm:t>
    </dgm:pt>
    <dgm:pt modelId="{40EF9489-1779-48BA-87DC-91495BF2DAC2}">
      <dgm:prSet phldrT="[Texto]" custT="1"/>
      <dgm:spPr>
        <a:solidFill>
          <a:srgbClr val="002060">
            <a:alpha val="85000"/>
          </a:srgbClr>
        </a:solidFill>
      </dgm:spPr>
      <dgm:t>
        <a:bodyPr/>
        <a:lstStyle/>
        <a:p>
          <a:pPr algn="ctr" rtl="0">
            <a:lnSpc>
              <a:spcPct val="100000"/>
            </a:lnSpc>
            <a:spcAft>
              <a:spcPts val="0"/>
            </a:spcAft>
          </a:pPr>
          <a:r>
            <a:rPr kumimoji="0" lang="es-MX" sz="2000" b="1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Caslon Pro" panose="0205050205050A020403" pitchFamily="18" charset="0"/>
            </a:rPr>
            <a:t>Jubilados y Pensionados actuales</a:t>
          </a:r>
        </a:p>
        <a:p>
          <a:pPr algn="ctr" rtl="0">
            <a:lnSpc>
              <a:spcPct val="100000"/>
            </a:lnSpc>
            <a:spcAft>
              <a:spcPts val="0"/>
            </a:spcAft>
          </a:pPr>
          <a:r>
            <a:rPr kumimoji="0" lang="es-MX" sz="1600" b="0" i="0" u="none" strike="noStrike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Caslon Pro" panose="0205050205050A020403" pitchFamily="18" charset="0"/>
            </a:rPr>
            <a:t>Se respetan plenamente sus derechos adquiridos. </a:t>
          </a:r>
          <a:endParaRPr lang="es-MX" sz="1400" b="0" dirty="0">
            <a:solidFill>
              <a:schemeClr val="bg1"/>
            </a:solidFill>
            <a:latin typeface="Adobe Caslon Pro" panose="0205050205050A020403" pitchFamily="18" charset="0"/>
          </a:endParaRPr>
        </a:p>
      </dgm:t>
    </dgm:pt>
    <dgm:pt modelId="{D649B698-2120-4DEE-A749-248DCFA65FFB}" type="parTrans" cxnId="{F89E3158-53E9-407F-BD24-804E1A082A7E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MX"/>
        </a:p>
      </dgm:t>
    </dgm:pt>
    <dgm:pt modelId="{CA7E0A60-CF5A-45D9-A374-58248053CA40}" type="sibTrans" cxnId="{F89E3158-53E9-407F-BD24-804E1A082A7E}">
      <dgm:prSet/>
      <dgm:spPr/>
      <dgm:t>
        <a:bodyPr/>
        <a:lstStyle/>
        <a:p>
          <a:endParaRPr lang="es-MX"/>
        </a:p>
      </dgm:t>
    </dgm:pt>
    <dgm:pt modelId="{D7BBE49E-BBB6-42B8-AEE9-36A524A144F6}">
      <dgm:prSet phldrT="[Texto]" custT="1"/>
      <dgm:spPr>
        <a:solidFill>
          <a:srgbClr val="002060">
            <a:alpha val="85000"/>
          </a:srgbClr>
        </a:solidFill>
      </dgm:spPr>
      <dgm:t>
        <a:bodyPr/>
        <a:lstStyle/>
        <a:p>
          <a:pPr algn="ctr" rtl="0">
            <a:spcAft>
              <a:spcPts val="0"/>
            </a:spcAft>
          </a:pPr>
          <a:r>
            <a:rPr kumimoji="0" lang="es-MX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Trabajadores en Activo</a:t>
          </a:r>
        </a:p>
        <a:p>
          <a:pPr algn="ctr" rtl="0">
            <a:spcAft>
              <a:spcPts val="0"/>
            </a:spcAft>
          </a:pPr>
          <a:r>
            <a:rPr kumimoji="0" lang="es-MX" sz="1600" b="1" i="0" u="none" strike="noStrike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dobe Caslon Pro" panose="0205050205050A020403" pitchFamily="18" charset="0"/>
            </a:rPr>
            <a:t>Derecho a elegir entre dos opciones: </a:t>
          </a:r>
        </a:p>
        <a:p>
          <a:pPr algn="just" rtl="0">
            <a:spcAft>
              <a:spcPts val="0"/>
            </a:spcAft>
          </a:pPr>
          <a:r>
            <a:rPr kumimoji="0" lang="es-MX" sz="16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a. Régimen de Reparto</a:t>
          </a:r>
          <a:r>
            <a:rPr kumimoji="0" lang="es-MX" sz="16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 modificado o DÉCIMO TRANSITORIO o,</a:t>
          </a:r>
        </a:p>
        <a:p>
          <a:pPr algn="l" rtl="0">
            <a:spcAft>
              <a:spcPts val="0"/>
            </a:spcAft>
          </a:pPr>
          <a:r>
            <a:rPr kumimoji="0" lang="es-MX" sz="16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b. Régimen de CUENTA INDIVIDUAL </a:t>
          </a:r>
          <a:r>
            <a:rPr kumimoji="0" lang="es-MX" sz="16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. Elección de Bono de Pensión</a:t>
          </a:r>
          <a:r>
            <a:rPr kumimoji="0" lang="es-MX" sz="16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 </a:t>
          </a:r>
          <a:r>
            <a:rPr kumimoji="0" lang="es-MX" sz="16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 </a:t>
          </a:r>
          <a:endParaRPr lang="es-MX" sz="1600" dirty="0">
            <a:solidFill>
              <a:srgbClr val="F8F8F8"/>
            </a:solidFill>
            <a:latin typeface="Adobe Caslon Pro" panose="0205050205050A020403" pitchFamily="18" charset="0"/>
          </a:endParaRPr>
        </a:p>
      </dgm:t>
    </dgm:pt>
    <dgm:pt modelId="{A20C577B-9FC9-43B8-A389-64F45804D6B3}" type="parTrans" cxnId="{C42E9FCC-7131-4F7D-8E40-06DBFD579E22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/>
      <dgm:t>
        <a:bodyPr/>
        <a:lstStyle/>
        <a:p>
          <a:endParaRPr lang="es-MX"/>
        </a:p>
      </dgm:t>
    </dgm:pt>
    <dgm:pt modelId="{164ED122-11EA-49CE-98E0-4029F4BAAA78}" type="sibTrans" cxnId="{C42E9FCC-7131-4F7D-8E40-06DBFD579E22}">
      <dgm:prSet/>
      <dgm:spPr/>
      <dgm:t>
        <a:bodyPr/>
        <a:lstStyle/>
        <a:p>
          <a:endParaRPr lang="es-MX"/>
        </a:p>
      </dgm:t>
    </dgm:pt>
    <dgm:pt modelId="{0071241F-7605-482D-9A82-9A0276999CE9}">
      <dgm:prSet phldrT="[Texto]" custT="1"/>
      <dgm:spPr>
        <a:solidFill>
          <a:srgbClr val="002060">
            <a:alpha val="85000"/>
          </a:srgbClr>
        </a:solidFill>
      </dgm:spPr>
      <dgm:t>
        <a:bodyPr/>
        <a:lstStyle/>
        <a:p>
          <a:pPr algn="ctr">
            <a:spcAft>
              <a:spcPts val="0"/>
            </a:spcAft>
          </a:pPr>
          <a:r>
            <a:rPr kumimoji="0" lang="es-MX" sz="2000" b="1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Trabajadores de nuevo ingreso</a:t>
          </a:r>
        </a:p>
        <a:p>
          <a:pPr algn="ctr">
            <a:spcAft>
              <a:spcPts val="0"/>
            </a:spcAft>
          </a:pPr>
          <a:r>
            <a:rPr kumimoji="0" lang="es-MX" sz="1600" b="0" i="0" u="none" strike="noStrike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Se incorporan al Régimen de Cuenta Individual.</a:t>
          </a:r>
          <a:endParaRPr lang="es-MX" sz="1600" b="0" dirty="0">
            <a:solidFill>
              <a:srgbClr val="F8F8F8"/>
            </a:solidFill>
            <a:latin typeface="Adobe Caslon Pro" panose="0205050205050A020403" pitchFamily="18" charset="0"/>
          </a:endParaRPr>
        </a:p>
      </dgm:t>
    </dgm:pt>
    <dgm:pt modelId="{B7F9DA61-BE0C-466C-87F0-0335395519CF}" type="parTrans" cxnId="{0D0F17A2-323B-44A5-80AF-393F49E372ED}">
      <dgm:prSet>
        <dgm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dgm:style>
      </dgm:prSet>
      <dgm:spPr>
        <a:ln/>
      </dgm:spPr>
      <dgm:t>
        <a:bodyPr/>
        <a:lstStyle/>
        <a:p>
          <a:endParaRPr lang="es-MX"/>
        </a:p>
      </dgm:t>
    </dgm:pt>
    <dgm:pt modelId="{FF203E54-3669-467C-A339-F9BF596DDE46}" type="sibTrans" cxnId="{0D0F17A2-323B-44A5-80AF-393F49E372ED}">
      <dgm:prSet/>
      <dgm:spPr/>
      <dgm:t>
        <a:bodyPr/>
        <a:lstStyle/>
        <a:p>
          <a:endParaRPr lang="es-MX"/>
        </a:p>
      </dgm:t>
    </dgm:pt>
    <dgm:pt modelId="{13585A7F-3E18-491A-B44B-534707114395}" type="pres">
      <dgm:prSet presAssocID="{064D0205-556E-42D1-BE31-CF8D618B974C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AB4D8BD2-54CB-4ACF-9EAA-522F837B30D9}" type="pres">
      <dgm:prSet presAssocID="{B34D7062-CC48-4B03-8067-314E76DA0984}" presName="centerShape" presStyleLbl="node0" presStyleIdx="0" presStyleCnt="1" custScaleX="95031" custScaleY="51092" custLinFactNeighborX="1876" custLinFactNeighborY="-30765"/>
      <dgm:spPr>
        <a:prstGeom prst="roundRect">
          <a:avLst/>
        </a:prstGeom>
      </dgm:spPr>
      <dgm:t>
        <a:bodyPr/>
        <a:lstStyle/>
        <a:p>
          <a:endParaRPr lang="es-MX"/>
        </a:p>
      </dgm:t>
    </dgm:pt>
    <dgm:pt modelId="{B14FA46C-4758-4496-A4ED-FE0C9694B17C}" type="pres">
      <dgm:prSet presAssocID="{D649B698-2120-4DEE-A749-248DCFA65FFB}" presName="parTrans" presStyleLbl="bgSibTrans2D1" presStyleIdx="0" presStyleCnt="3" custScaleX="74416" custLinFactY="3665" custLinFactNeighborX="-43629" custLinFactNeighborY="100000"/>
      <dgm:spPr/>
      <dgm:t>
        <a:bodyPr/>
        <a:lstStyle/>
        <a:p>
          <a:endParaRPr lang="es-MX"/>
        </a:p>
      </dgm:t>
    </dgm:pt>
    <dgm:pt modelId="{FE882FDC-739F-4360-B95D-A533868E43C6}" type="pres">
      <dgm:prSet presAssocID="{40EF9489-1779-48BA-87DC-91495BF2DAC2}" presName="node" presStyleLbl="node1" presStyleIdx="0" presStyleCnt="3" custAng="0" custScaleX="173308" custScaleY="71051" custRadScaleRad="125600" custRadScaleInc="39398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46D41C2B-A44F-467B-AB4C-A506E4F85587}" type="pres">
      <dgm:prSet presAssocID="{A20C577B-9FC9-43B8-A389-64F45804D6B3}" presName="parTrans" presStyleLbl="bgSibTrans2D1" presStyleIdx="1" presStyleCnt="3" custAng="254174" custScaleX="40604" custLinFactNeighborX="-454" custLinFactNeighborY="-59937"/>
      <dgm:spPr/>
      <dgm:t>
        <a:bodyPr/>
        <a:lstStyle/>
        <a:p>
          <a:endParaRPr lang="es-MX"/>
        </a:p>
      </dgm:t>
    </dgm:pt>
    <dgm:pt modelId="{1D5C2DBD-0E94-41C7-84D7-C004AE5C455F}" type="pres">
      <dgm:prSet presAssocID="{D7BBE49E-BBB6-42B8-AEE9-36A524A144F6}" presName="node" presStyleLbl="node1" presStyleIdx="1" presStyleCnt="3" custScaleX="375146" custScaleY="93235" custRadScaleRad="18483" custRadScaleInc="254291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8628F70-47CD-4CF1-A2C0-2500CA7E46A2}" type="pres">
      <dgm:prSet presAssocID="{B7F9DA61-BE0C-466C-87F0-0335395519CF}" presName="parTrans" presStyleLbl="bgSibTrans2D1" presStyleIdx="2" presStyleCnt="3" custScaleX="72535" custScaleY="94051" custLinFactY="5959" custLinFactNeighborX="80887" custLinFactNeighborY="100000"/>
      <dgm:spPr/>
      <dgm:t>
        <a:bodyPr/>
        <a:lstStyle/>
        <a:p>
          <a:endParaRPr lang="es-MX"/>
        </a:p>
      </dgm:t>
    </dgm:pt>
    <dgm:pt modelId="{3AD7E17E-993F-4C36-A824-6753F8003B69}" type="pres">
      <dgm:prSet presAssocID="{0071241F-7605-482D-9A82-9A0276999CE9}" presName="node" presStyleLbl="node1" presStyleIdx="2" presStyleCnt="3" custAng="0" custScaleX="192150" custScaleY="71143" custRadScaleRad="126955" custRadScaleInc="-37925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B03FC17D-D6D8-423A-865A-CCFFCC643585}" type="presOf" srcId="{D649B698-2120-4DEE-A749-248DCFA65FFB}" destId="{B14FA46C-4758-4496-A4ED-FE0C9694B17C}" srcOrd="0" destOrd="0" presId="urn:microsoft.com/office/officeart/2005/8/layout/radial4"/>
    <dgm:cxn modelId="{C42E9FCC-7131-4F7D-8E40-06DBFD579E22}" srcId="{B34D7062-CC48-4B03-8067-314E76DA0984}" destId="{D7BBE49E-BBB6-42B8-AEE9-36A524A144F6}" srcOrd="1" destOrd="0" parTransId="{A20C577B-9FC9-43B8-A389-64F45804D6B3}" sibTransId="{164ED122-11EA-49CE-98E0-4029F4BAAA78}"/>
    <dgm:cxn modelId="{9B3C4D31-49A0-46D4-A147-36C26062D50E}" type="presOf" srcId="{064D0205-556E-42D1-BE31-CF8D618B974C}" destId="{13585A7F-3E18-491A-B44B-534707114395}" srcOrd="0" destOrd="0" presId="urn:microsoft.com/office/officeart/2005/8/layout/radial4"/>
    <dgm:cxn modelId="{98BE748E-2A50-41F2-8CB1-376336010E74}" type="presOf" srcId="{B7F9DA61-BE0C-466C-87F0-0335395519CF}" destId="{D8628F70-47CD-4CF1-A2C0-2500CA7E46A2}" srcOrd="0" destOrd="0" presId="urn:microsoft.com/office/officeart/2005/8/layout/radial4"/>
    <dgm:cxn modelId="{F89E3158-53E9-407F-BD24-804E1A082A7E}" srcId="{B34D7062-CC48-4B03-8067-314E76DA0984}" destId="{40EF9489-1779-48BA-87DC-91495BF2DAC2}" srcOrd="0" destOrd="0" parTransId="{D649B698-2120-4DEE-A749-248DCFA65FFB}" sibTransId="{CA7E0A60-CF5A-45D9-A374-58248053CA40}"/>
    <dgm:cxn modelId="{02A9942A-F105-4245-A62C-A2331CFB6248}" type="presOf" srcId="{D7BBE49E-BBB6-42B8-AEE9-36A524A144F6}" destId="{1D5C2DBD-0E94-41C7-84D7-C004AE5C455F}" srcOrd="0" destOrd="0" presId="urn:microsoft.com/office/officeart/2005/8/layout/radial4"/>
    <dgm:cxn modelId="{1691504C-6E6A-4DAC-8165-2BA1B587A11C}" type="presOf" srcId="{0071241F-7605-482D-9A82-9A0276999CE9}" destId="{3AD7E17E-993F-4C36-A824-6753F8003B69}" srcOrd="0" destOrd="0" presId="urn:microsoft.com/office/officeart/2005/8/layout/radial4"/>
    <dgm:cxn modelId="{0D0F17A2-323B-44A5-80AF-393F49E372ED}" srcId="{B34D7062-CC48-4B03-8067-314E76DA0984}" destId="{0071241F-7605-482D-9A82-9A0276999CE9}" srcOrd="2" destOrd="0" parTransId="{B7F9DA61-BE0C-466C-87F0-0335395519CF}" sibTransId="{FF203E54-3669-467C-A339-F9BF596DDE46}"/>
    <dgm:cxn modelId="{FC99CA80-11B1-4F3A-88C3-076E49C2B0B9}" type="presOf" srcId="{B34D7062-CC48-4B03-8067-314E76DA0984}" destId="{AB4D8BD2-54CB-4ACF-9EAA-522F837B30D9}" srcOrd="0" destOrd="0" presId="urn:microsoft.com/office/officeart/2005/8/layout/radial4"/>
    <dgm:cxn modelId="{92C9B625-9AC3-42F5-9BD1-0ADD46429252}" type="presOf" srcId="{A20C577B-9FC9-43B8-A389-64F45804D6B3}" destId="{46D41C2B-A44F-467B-AB4C-A506E4F85587}" srcOrd="0" destOrd="0" presId="urn:microsoft.com/office/officeart/2005/8/layout/radial4"/>
    <dgm:cxn modelId="{BFA6EA54-CD8E-4285-B129-5F4B1B6D46AF}" type="presOf" srcId="{40EF9489-1779-48BA-87DC-91495BF2DAC2}" destId="{FE882FDC-739F-4360-B95D-A533868E43C6}" srcOrd="0" destOrd="0" presId="urn:microsoft.com/office/officeart/2005/8/layout/radial4"/>
    <dgm:cxn modelId="{653D713A-F8AD-4FA8-8514-9D170AF7467C}" srcId="{064D0205-556E-42D1-BE31-CF8D618B974C}" destId="{B34D7062-CC48-4B03-8067-314E76DA0984}" srcOrd="0" destOrd="0" parTransId="{2868768F-C96C-4E0F-9FAE-A52F57B78262}" sibTransId="{5BC532C9-531B-4AD2-A7AD-80A739813129}"/>
    <dgm:cxn modelId="{C7C755E5-E9A6-4FF4-8103-C94DB1203B02}" type="presParOf" srcId="{13585A7F-3E18-491A-B44B-534707114395}" destId="{AB4D8BD2-54CB-4ACF-9EAA-522F837B30D9}" srcOrd="0" destOrd="0" presId="urn:microsoft.com/office/officeart/2005/8/layout/radial4"/>
    <dgm:cxn modelId="{85CB6B8C-8901-45B7-8DD5-C7503BDD52CD}" type="presParOf" srcId="{13585A7F-3E18-491A-B44B-534707114395}" destId="{B14FA46C-4758-4496-A4ED-FE0C9694B17C}" srcOrd="1" destOrd="0" presId="urn:microsoft.com/office/officeart/2005/8/layout/radial4"/>
    <dgm:cxn modelId="{08706AEA-5F40-4940-ABC3-F7160E68C6AA}" type="presParOf" srcId="{13585A7F-3E18-491A-B44B-534707114395}" destId="{FE882FDC-739F-4360-B95D-A533868E43C6}" srcOrd="2" destOrd="0" presId="urn:microsoft.com/office/officeart/2005/8/layout/radial4"/>
    <dgm:cxn modelId="{76B63A36-9423-44B0-A911-08E3EF6C374A}" type="presParOf" srcId="{13585A7F-3E18-491A-B44B-534707114395}" destId="{46D41C2B-A44F-467B-AB4C-A506E4F85587}" srcOrd="3" destOrd="0" presId="urn:microsoft.com/office/officeart/2005/8/layout/radial4"/>
    <dgm:cxn modelId="{1108C499-2C6D-412E-8C4D-E60E48B5094B}" type="presParOf" srcId="{13585A7F-3E18-491A-B44B-534707114395}" destId="{1D5C2DBD-0E94-41C7-84D7-C004AE5C455F}" srcOrd="4" destOrd="0" presId="urn:microsoft.com/office/officeart/2005/8/layout/radial4"/>
    <dgm:cxn modelId="{355EF652-1662-49A0-ACF4-1F247E72A6B6}" type="presParOf" srcId="{13585A7F-3E18-491A-B44B-534707114395}" destId="{D8628F70-47CD-4CF1-A2C0-2500CA7E46A2}" srcOrd="5" destOrd="0" presId="urn:microsoft.com/office/officeart/2005/8/layout/radial4"/>
    <dgm:cxn modelId="{5D7738F3-B63F-4438-8CDC-E828C86A3264}" type="presParOf" srcId="{13585A7F-3E18-491A-B44B-534707114395}" destId="{3AD7E17E-993F-4C36-A824-6753F8003B69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40A3E9B3-554D-45CB-AAEA-A734EEBF8FA2}" type="doc">
      <dgm:prSet loTypeId="urn:microsoft.com/office/officeart/2005/8/layout/vList5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s-MX"/>
        </a:p>
      </dgm:t>
    </dgm:pt>
    <dgm:pt modelId="{5159CAED-2690-4B64-AC73-E86B35E4819D}">
      <dgm:prSet phldrT="[Texto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latin typeface="Adobe Caslon Pro" panose="0205050205050A020403" pitchFamily="18" charset="0"/>
            </a:rPr>
            <a:t>Cesantía en </a:t>
          </a:r>
          <a:r>
            <a:rPr lang="es-ES" sz="2400" b="1" dirty="0" smtClean="0">
              <a:solidFill>
                <a:schemeClr val="bg1"/>
              </a:solidFill>
              <a:latin typeface="Adobe Caslon Pro" panose="0205050205050A020403" pitchFamily="18" charset="0"/>
            </a:rPr>
            <a:t>Edad </a:t>
          </a:r>
          <a:endParaRPr lang="es-ES" sz="2400" b="1" dirty="0">
            <a:solidFill>
              <a:schemeClr val="bg1"/>
            </a:solidFill>
            <a:latin typeface="Adobe Caslon Pro" panose="0205050205050A020403" pitchFamily="18" charset="0"/>
          </a:endParaRPr>
        </a:p>
        <a:p>
          <a:r>
            <a:rPr lang="es-ES" sz="2400" b="1" dirty="0" smtClean="0">
              <a:solidFill>
                <a:schemeClr val="bg1"/>
              </a:solidFill>
              <a:latin typeface="Adobe Caslon Pro" panose="0205050205050A020403" pitchFamily="18" charset="0"/>
            </a:rPr>
            <a:t>Avanzada</a:t>
          </a:r>
          <a:endParaRPr lang="es-MX" sz="2400" dirty="0">
            <a:latin typeface="Adobe Caslon Pro" panose="0205050205050A020403" pitchFamily="18" charset="0"/>
          </a:endParaRPr>
        </a:p>
      </dgm:t>
    </dgm:pt>
    <dgm:pt modelId="{069A886C-1B62-4252-88A9-570AEE41EA60}" type="parTrans" cxnId="{F849F8E5-DFF3-44A1-B12C-AE8A75E3060A}">
      <dgm:prSet/>
      <dgm:spPr/>
      <dgm:t>
        <a:bodyPr/>
        <a:lstStyle/>
        <a:p>
          <a:endParaRPr lang="es-MX"/>
        </a:p>
      </dgm:t>
    </dgm:pt>
    <dgm:pt modelId="{4755FAF0-5127-45AD-9FC8-64BB9E2AE6A3}" type="sibTrans" cxnId="{F849F8E5-DFF3-44A1-B12C-AE8A75E3060A}">
      <dgm:prSet/>
      <dgm:spPr/>
      <dgm:t>
        <a:bodyPr/>
        <a:lstStyle/>
        <a:p>
          <a:endParaRPr lang="es-MX"/>
        </a:p>
      </dgm:t>
    </dgm:pt>
    <dgm:pt modelId="{0ACD6180-8021-4A68-8F79-BF6C140C947F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s-ES" sz="1800" b="0" dirty="0">
              <a:latin typeface="Adobe Caslon Pro" panose="0205050205050A020403" pitchFamily="18" charset="0"/>
            </a:rPr>
            <a:t>60 años de edad</a:t>
          </a:r>
          <a:endParaRPr lang="es-MX" sz="1800" b="0" dirty="0">
            <a:latin typeface="Adobe Caslon Pro" panose="0205050205050A020403" pitchFamily="18" charset="0"/>
          </a:endParaRPr>
        </a:p>
      </dgm:t>
    </dgm:pt>
    <dgm:pt modelId="{CE82D984-947F-4CAA-8435-333E0F55C632}" type="parTrans" cxnId="{9F18D847-B98F-4FB0-B33D-E2945CF6F071}">
      <dgm:prSet/>
      <dgm:spPr/>
      <dgm:t>
        <a:bodyPr/>
        <a:lstStyle/>
        <a:p>
          <a:endParaRPr lang="es-MX"/>
        </a:p>
      </dgm:t>
    </dgm:pt>
    <dgm:pt modelId="{913A2E38-E383-4098-8C48-07401A0C8112}" type="sibTrans" cxnId="{9F18D847-B98F-4FB0-B33D-E2945CF6F071}">
      <dgm:prSet/>
      <dgm:spPr/>
      <dgm:t>
        <a:bodyPr/>
        <a:lstStyle/>
        <a:p>
          <a:endParaRPr lang="es-MX"/>
        </a:p>
      </dgm:t>
    </dgm:pt>
    <dgm:pt modelId="{72D90082-4523-42B3-9F0C-8AAB431F559F}">
      <dgm:prSet phldrT="[Texto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latin typeface="Adobe Caslon Pro" panose="0205050205050A020403" pitchFamily="18" charset="0"/>
            </a:rPr>
            <a:t>Vejez</a:t>
          </a:r>
          <a:endParaRPr lang="es-MX" sz="2400" dirty="0">
            <a:latin typeface="Adobe Caslon Pro" panose="0205050205050A020403" pitchFamily="18" charset="0"/>
          </a:endParaRPr>
        </a:p>
      </dgm:t>
    </dgm:pt>
    <dgm:pt modelId="{9E01EFC3-080E-4AC3-87F2-0E8C16106C86}" type="parTrans" cxnId="{64B7B941-3858-4EAF-B8A0-476437502B4E}">
      <dgm:prSet/>
      <dgm:spPr/>
      <dgm:t>
        <a:bodyPr/>
        <a:lstStyle/>
        <a:p>
          <a:endParaRPr lang="es-MX"/>
        </a:p>
      </dgm:t>
    </dgm:pt>
    <dgm:pt modelId="{D02FAD65-E4F2-47D2-B5F8-D3410D28E219}" type="sibTrans" cxnId="{64B7B941-3858-4EAF-B8A0-476437502B4E}">
      <dgm:prSet/>
      <dgm:spPr/>
      <dgm:t>
        <a:bodyPr/>
        <a:lstStyle/>
        <a:p>
          <a:endParaRPr lang="es-MX"/>
        </a:p>
      </dgm:t>
    </dgm:pt>
    <dgm:pt modelId="{F91CE8AB-16AA-45AD-8253-50EC275A6A3C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s-ES" sz="1800" b="0" dirty="0">
              <a:latin typeface="Adobe Caslon Pro" panose="0205050205050A020403" pitchFamily="18" charset="0"/>
            </a:rPr>
            <a:t>65 años de edad</a:t>
          </a:r>
          <a:endParaRPr lang="es-MX" sz="1800" b="0" dirty="0">
            <a:latin typeface="Adobe Caslon Pro" panose="0205050205050A020403" pitchFamily="18" charset="0"/>
          </a:endParaRPr>
        </a:p>
      </dgm:t>
    </dgm:pt>
    <dgm:pt modelId="{FB3D1FD7-CA01-456C-8EEC-B47496E575A8}" type="parTrans" cxnId="{17ED77AC-9C4C-4A1B-8A0C-115EF7F109E7}">
      <dgm:prSet/>
      <dgm:spPr/>
      <dgm:t>
        <a:bodyPr/>
        <a:lstStyle/>
        <a:p>
          <a:endParaRPr lang="es-MX"/>
        </a:p>
      </dgm:t>
    </dgm:pt>
    <dgm:pt modelId="{6DAA65C7-033A-40BA-A1CE-EB59396DBF71}" type="sibTrans" cxnId="{17ED77AC-9C4C-4A1B-8A0C-115EF7F109E7}">
      <dgm:prSet/>
      <dgm:spPr/>
      <dgm:t>
        <a:bodyPr/>
        <a:lstStyle/>
        <a:p>
          <a:endParaRPr lang="es-MX"/>
        </a:p>
      </dgm:t>
    </dgm:pt>
    <dgm:pt modelId="{CAB9F46A-289D-464F-8E7F-ACB6EF93A4E1}">
      <dgm:prSet phldrT="[Texto]" custT="1">
        <dgm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dgm:style>
      </dgm:prSet>
      <dgm:spPr>
        <a:solidFill>
          <a:srgbClr val="002060"/>
        </a:solidFill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latin typeface="Adobe Caslon Pro" panose="0205050205050A020403" pitchFamily="18" charset="0"/>
            </a:rPr>
            <a:t>Seguro de </a:t>
          </a:r>
          <a:r>
            <a:rPr lang="es-ES" sz="2400" b="1" dirty="0" smtClean="0">
              <a:solidFill>
                <a:schemeClr val="bg1"/>
              </a:solidFill>
              <a:latin typeface="Adobe Caslon Pro" panose="0205050205050A020403" pitchFamily="18" charset="0"/>
            </a:rPr>
            <a:t>Retiro</a:t>
          </a:r>
          <a:endParaRPr lang="es-MX" sz="2000" dirty="0"/>
        </a:p>
      </dgm:t>
    </dgm:pt>
    <dgm:pt modelId="{7128664D-FCCD-4DE2-B5AE-77C3A818BCCF}" type="parTrans" cxnId="{CBACA6D9-6B2F-4D75-9678-5F6F5D2DD679}">
      <dgm:prSet/>
      <dgm:spPr/>
      <dgm:t>
        <a:bodyPr/>
        <a:lstStyle/>
        <a:p>
          <a:endParaRPr lang="es-MX"/>
        </a:p>
      </dgm:t>
    </dgm:pt>
    <dgm:pt modelId="{A5AAC309-39F4-4192-8EB7-19C2AE152DD5}" type="sibTrans" cxnId="{CBACA6D9-6B2F-4D75-9678-5F6F5D2DD679}">
      <dgm:prSet/>
      <dgm:spPr/>
      <dgm:t>
        <a:bodyPr/>
        <a:lstStyle/>
        <a:p>
          <a:endParaRPr lang="es-MX"/>
        </a:p>
      </dgm:t>
    </dgm:pt>
    <dgm:pt modelId="{04AE66E7-20DA-4C0D-8F24-E50EB4D2C2F3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s-ES" sz="1800" b="0" dirty="0" smtClean="0">
              <a:latin typeface="Adobe Caslon Pro" panose="0205050205050A020403" pitchFamily="18" charset="0"/>
            </a:rPr>
            <a:t>Sin requisito de edad no de tiempo cotizado*</a:t>
          </a:r>
          <a:endParaRPr lang="es-MX" sz="1800" b="0" dirty="0">
            <a:latin typeface="Adobe Caslon Pro" panose="0205050205050A020403" pitchFamily="18" charset="0"/>
          </a:endParaRPr>
        </a:p>
      </dgm:t>
    </dgm:pt>
    <dgm:pt modelId="{7BDFEE3C-547C-4A8D-A40A-E425D2AC9278}" type="parTrans" cxnId="{C44878D9-1413-4CD5-9E1C-EB40F4445EA0}">
      <dgm:prSet/>
      <dgm:spPr/>
      <dgm:t>
        <a:bodyPr/>
        <a:lstStyle/>
        <a:p>
          <a:endParaRPr lang="es-MX"/>
        </a:p>
      </dgm:t>
    </dgm:pt>
    <dgm:pt modelId="{332A94F7-3280-4093-85F9-5C2DEBB118F6}" type="sibTrans" cxnId="{C44878D9-1413-4CD5-9E1C-EB40F4445EA0}">
      <dgm:prSet/>
      <dgm:spPr/>
      <dgm:t>
        <a:bodyPr/>
        <a:lstStyle/>
        <a:p>
          <a:endParaRPr lang="es-MX"/>
        </a:p>
      </dgm:t>
    </dgm:pt>
    <dgm:pt modelId="{DBF360EF-000D-4D5E-9DCA-457F90884684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0" dirty="0">
              <a:latin typeface="Adobe Caslon Pro" panose="0205050205050A020403" pitchFamily="18" charset="0"/>
            </a:rPr>
            <a:t>(Art. 84)</a:t>
          </a:r>
        </a:p>
      </dgm:t>
    </dgm:pt>
    <dgm:pt modelId="{0BE94A9D-5610-4FFF-95AC-CE3486139F0B}" type="parTrans" cxnId="{905DCFF6-BDC6-442D-84BC-6902DA258050}">
      <dgm:prSet/>
      <dgm:spPr/>
      <dgm:t>
        <a:bodyPr/>
        <a:lstStyle/>
        <a:p>
          <a:endParaRPr lang="es-MX"/>
        </a:p>
      </dgm:t>
    </dgm:pt>
    <dgm:pt modelId="{1C2612B2-A050-40DA-BFA2-24C1F9124F1D}" type="sibTrans" cxnId="{905DCFF6-BDC6-442D-84BC-6902DA258050}">
      <dgm:prSet/>
      <dgm:spPr/>
      <dgm:t>
        <a:bodyPr/>
        <a:lstStyle/>
        <a:p>
          <a:endParaRPr lang="es-MX"/>
        </a:p>
      </dgm:t>
    </dgm:pt>
    <dgm:pt modelId="{A4FE49BD-9F97-4532-996D-98A406D2FFDF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s-ES" sz="1800" b="0" dirty="0">
              <a:latin typeface="Adobe Caslon Pro" panose="0205050205050A020403" pitchFamily="18" charset="0"/>
            </a:rPr>
            <a:t>25 años de cotización</a:t>
          </a:r>
          <a:endParaRPr lang="es-MX" sz="1800" b="0" dirty="0">
            <a:latin typeface="Adobe Caslon Pro" panose="0205050205050A020403" pitchFamily="18" charset="0"/>
          </a:endParaRPr>
        </a:p>
      </dgm:t>
    </dgm:pt>
    <dgm:pt modelId="{967622CA-B865-48A8-90AB-77F9BB31B63F}" type="parTrans" cxnId="{20AFE805-BE05-427E-BA46-37B4B7735C89}">
      <dgm:prSet/>
      <dgm:spPr/>
      <dgm:t>
        <a:bodyPr/>
        <a:lstStyle/>
        <a:p>
          <a:endParaRPr lang="es-MX"/>
        </a:p>
      </dgm:t>
    </dgm:pt>
    <dgm:pt modelId="{7445FAE4-5B43-4FAB-A4D1-872FA5422181}" type="sibTrans" cxnId="{20AFE805-BE05-427E-BA46-37B4B7735C89}">
      <dgm:prSet/>
      <dgm:spPr/>
      <dgm:t>
        <a:bodyPr/>
        <a:lstStyle/>
        <a:p>
          <a:endParaRPr lang="es-MX"/>
        </a:p>
      </dgm:t>
    </dgm:pt>
    <dgm:pt modelId="{B9FCB6C8-2226-44A0-B7EB-8C78B72B0FC7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0" dirty="0">
              <a:latin typeface="Adobe Caslon Pro" panose="0205050205050A020403" pitchFamily="18" charset="0"/>
            </a:rPr>
            <a:t>(Art. 88)</a:t>
          </a:r>
          <a:endParaRPr lang="es-ES" sz="1800" b="0" dirty="0">
            <a:latin typeface="Adobe Caslon Pro" panose="0205050205050A020403" pitchFamily="18" charset="0"/>
          </a:endParaRPr>
        </a:p>
      </dgm:t>
    </dgm:pt>
    <dgm:pt modelId="{C374575E-7BAA-405C-B57B-E3C829E4FD52}" type="parTrans" cxnId="{BA99D7C9-B8FF-4EAA-A54A-711C80249F50}">
      <dgm:prSet/>
      <dgm:spPr/>
      <dgm:t>
        <a:bodyPr/>
        <a:lstStyle/>
        <a:p>
          <a:endParaRPr lang="es-MX"/>
        </a:p>
      </dgm:t>
    </dgm:pt>
    <dgm:pt modelId="{442A3E19-16D3-4E2D-95AF-C99C20545EAD}" type="sibTrans" cxnId="{BA99D7C9-B8FF-4EAA-A54A-711C80249F50}">
      <dgm:prSet/>
      <dgm:spPr/>
      <dgm:t>
        <a:bodyPr/>
        <a:lstStyle/>
        <a:p>
          <a:endParaRPr lang="es-MX"/>
        </a:p>
      </dgm:t>
    </dgm:pt>
    <dgm:pt modelId="{2BE9BCC2-6761-4A4D-A23C-B0D8F632653A}">
      <dgm:prSet phldrT="[Texto]"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>
        <a:ln/>
      </dgm:spPr>
      <dgm:t>
        <a:bodyPr/>
        <a:lstStyle/>
        <a:p>
          <a:r>
            <a:rPr lang="es-ES" sz="1800" b="0" dirty="0">
              <a:latin typeface="Adobe Caslon Pro" panose="0205050205050A020403" pitchFamily="18" charset="0"/>
            </a:rPr>
            <a:t>25 años de cotización</a:t>
          </a:r>
          <a:endParaRPr lang="es-MX" sz="1800" b="0" dirty="0">
            <a:latin typeface="Adobe Caslon Pro" panose="0205050205050A020403" pitchFamily="18" charset="0"/>
          </a:endParaRPr>
        </a:p>
      </dgm:t>
    </dgm:pt>
    <dgm:pt modelId="{9C1158B6-905D-4E8E-951F-6F6965B0B193}" type="parTrans" cxnId="{68524271-D97F-4C10-8F2A-8D0985994FC5}">
      <dgm:prSet/>
      <dgm:spPr/>
      <dgm:t>
        <a:bodyPr/>
        <a:lstStyle/>
        <a:p>
          <a:endParaRPr lang="es-MX"/>
        </a:p>
      </dgm:t>
    </dgm:pt>
    <dgm:pt modelId="{13208A6C-561F-4E2C-9323-51A087BC79A7}" type="sibTrans" cxnId="{68524271-D97F-4C10-8F2A-8D0985994FC5}">
      <dgm:prSet/>
      <dgm:spPr/>
      <dgm:t>
        <a:bodyPr/>
        <a:lstStyle/>
        <a:p>
          <a:endParaRPr lang="es-MX"/>
        </a:p>
      </dgm:t>
    </dgm:pt>
    <dgm:pt modelId="{D9FE98D2-3D38-407D-82ED-0EB921492BA2}">
      <dgm:prSet custT="1">
        <dgm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dgm:style>
      </dgm:prSet>
      <dgm:spPr/>
      <dgm:t>
        <a:bodyPr/>
        <a:lstStyle/>
        <a:p>
          <a:r>
            <a:rPr lang="es-ES" sz="1600" b="0" dirty="0">
              <a:latin typeface="Adobe Caslon Pro" panose="0205050205050A020403" pitchFamily="18" charset="0"/>
            </a:rPr>
            <a:t>(Art. 80 y Art. 13 Transitorio)</a:t>
          </a:r>
        </a:p>
      </dgm:t>
    </dgm:pt>
    <dgm:pt modelId="{3D210ADB-DF86-4383-8F41-DDEEF5CC7CD6}" type="sibTrans" cxnId="{CFCB148C-5A59-4044-B416-BF5DE597A5AF}">
      <dgm:prSet/>
      <dgm:spPr/>
      <dgm:t>
        <a:bodyPr/>
        <a:lstStyle/>
        <a:p>
          <a:endParaRPr lang="es-MX"/>
        </a:p>
      </dgm:t>
    </dgm:pt>
    <dgm:pt modelId="{52207B4D-2D36-4240-AEEA-41B2FDA962D5}" type="parTrans" cxnId="{CFCB148C-5A59-4044-B416-BF5DE597A5AF}">
      <dgm:prSet/>
      <dgm:spPr/>
      <dgm:t>
        <a:bodyPr/>
        <a:lstStyle/>
        <a:p>
          <a:endParaRPr lang="es-MX"/>
        </a:p>
      </dgm:t>
    </dgm:pt>
    <dgm:pt modelId="{702D642A-38B8-4B2B-88D3-9AFDB3E9D4B4}" type="pres">
      <dgm:prSet presAssocID="{40A3E9B3-554D-45CB-AAEA-A734EEBF8FA2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s-MX"/>
        </a:p>
      </dgm:t>
    </dgm:pt>
    <dgm:pt modelId="{54B70192-4B31-4CB4-A758-CB8AE8606258}" type="pres">
      <dgm:prSet presAssocID="{5159CAED-2690-4B64-AC73-E86B35E4819D}" presName="linNode" presStyleCnt="0"/>
      <dgm:spPr/>
    </dgm:pt>
    <dgm:pt modelId="{8E3A3E65-A74D-4DFC-8DE9-6B67C1668B39}" type="pres">
      <dgm:prSet presAssocID="{5159CAED-2690-4B64-AC73-E86B35E4819D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00938B9F-3500-44F7-AF94-5C2F0863D88C}" type="pres">
      <dgm:prSet presAssocID="{5159CAED-2690-4B64-AC73-E86B35E4819D}" presName="descendantText" presStyleLbl="alignAccFollowNode1" presStyleIdx="0" presStyleCnt="3" custScaleX="86988" custLinFactNeighborX="-11384" custLinFactNeighborY="-139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625356D-7C38-449D-AA55-FAD7F33CFD13}" type="pres">
      <dgm:prSet presAssocID="{4755FAF0-5127-45AD-9FC8-64BB9E2AE6A3}" presName="sp" presStyleCnt="0"/>
      <dgm:spPr/>
    </dgm:pt>
    <dgm:pt modelId="{DE1E1C23-B661-439C-941A-E4204913B1A0}" type="pres">
      <dgm:prSet presAssocID="{72D90082-4523-42B3-9F0C-8AAB431F559F}" presName="linNode" presStyleCnt="0"/>
      <dgm:spPr/>
    </dgm:pt>
    <dgm:pt modelId="{B34A5DE7-B586-469B-A93B-6AFF75FE0A09}" type="pres">
      <dgm:prSet presAssocID="{72D90082-4523-42B3-9F0C-8AAB431F559F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5E1AD10F-04AB-4663-82AE-22DC95D806E9}" type="pres">
      <dgm:prSet presAssocID="{72D90082-4523-42B3-9F0C-8AAB431F559F}" presName="descendantText" presStyleLbl="alignAccFollowNode1" presStyleIdx="1" presStyleCnt="3" custScaleX="86988" custLinFactNeighborX="-11384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20EC2485-C5E2-4EE8-A64D-CE5649FD7C6B}" type="pres">
      <dgm:prSet presAssocID="{D02FAD65-E4F2-47D2-B5F8-D3410D28E219}" presName="sp" presStyleCnt="0"/>
      <dgm:spPr/>
    </dgm:pt>
    <dgm:pt modelId="{9AD7B82A-8B86-4278-9893-1FE157FDB13A}" type="pres">
      <dgm:prSet presAssocID="{CAB9F46A-289D-464F-8E7F-ACB6EF93A4E1}" presName="linNode" presStyleCnt="0"/>
      <dgm:spPr/>
    </dgm:pt>
    <dgm:pt modelId="{76FFF3BA-1FA6-4BA6-ADD9-95EAE7826021}" type="pres">
      <dgm:prSet presAssocID="{CAB9F46A-289D-464F-8E7F-ACB6EF93A4E1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s-MX"/>
        </a:p>
      </dgm:t>
    </dgm:pt>
    <dgm:pt modelId="{DC3FE261-8462-4565-AADB-BCC7E12A9D44}" type="pres">
      <dgm:prSet presAssocID="{CAB9F46A-289D-464F-8E7F-ACB6EF93A4E1}" presName="descendantText" presStyleLbl="alignAccFollowNode1" presStyleIdx="2" presStyleCnt="3" custScaleX="86988" custLinFactNeighborX="-11384" custLinFactNeighborY="-1393">
        <dgm:presLayoutVars>
          <dgm:bulletEnabled val="1"/>
        </dgm:presLayoutVars>
      </dgm:prSet>
      <dgm:spPr/>
      <dgm:t>
        <a:bodyPr/>
        <a:lstStyle/>
        <a:p>
          <a:endParaRPr lang="es-MX"/>
        </a:p>
      </dgm:t>
    </dgm:pt>
  </dgm:ptLst>
  <dgm:cxnLst>
    <dgm:cxn modelId="{20AFE805-BE05-427E-BA46-37B4B7735C89}" srcId="{5159CAED-2690-4B64-AC73-E86B35E4819D}" destId="{A4FE49BD-9F97-4532-996D-98A406D2FFDF}" srcOrd="1" destOrd="0" parTransId="{967622CA-B865-48A8-90AB-77F9BB31B63F}" sibTransId="{7445FAE4-5B43-4FAB-A4D1-872FA5422181}"/>
    <dgm:cxn modelId="{64B7B941-3858-4EAF-B8A0-476437502B4E}" srcId="{40A3E9B3-554D-45CB-AAEA-A734EEBF8FA2}" destId="{72D90082-4523-42B3-9F0C-8AAB431F559F}" srcOrd="1" destOrd="0" parTransId="{9E01EFC3-080E-4AC3-87F2-0E8C16106C86}" sibTransId="{D02FAD65-E4F2-47D2-B5F8-D3410D28E219}"/>
    <dgm:cxn modelId="{E0C9C655-6525-4AAB-848F-2F9F58A95882}" type="presOf" srcId="{72D90082-4523-42B3-9F0C-8AAB431F559F}" destId="{B34A5DE7-B586-469B-A93B-6AFF75FE0A09}" srcOrd="0" destOrd="0" presId="urn:microsoft.com/office/officeart/2005/8/layout/vList5"/>
    <dgm:cxn modelId="{3C3A3528-C5C8-459F-B598-19A0B2112E72}" type="presOf" srcId="{0ACD6180-8021-4A68-8F79-BF6C140C947F}" destId="{00938B9F-3500-44F7-AF94-5C2F0863D88C}" srcOrd="0" destOrd="0" presId="urn:microsoft.com/office/officeart/2005/8/layout/vList5"/>
    <dgm:cxn modelId="{F44B08A1-1760-409C-8FD7-733572DB3DF2}" type="presOf" srcId="{CAB9F46A-289D-464F-8E7F-ACB6EF93A4E1}" destId="{76FFF3BA-1FA6-4BA6-ADD9-95EAE7826021}" srcOrd="0" destOrd="0" presId="urn:microsoft.com/office/officeart/2005/8/layout/vList5"/>
    <dgm:cxn modelId="{EFBDC1EE-5A82-417B-AE48-E49373278458}" type="presOf" srcId="{D9FE98D2-3D38-407D-82ED-0EB921492BA2}" destId="{DC3FE261-8462-4565-AADB-BCC7E12A9D44}" srcOrd="0" destOrd="1" presId="urn:microsoft.com/office/officeart/2005/8/layout/vList5"/>
    <dgm:cxn modelId="{CFCB148C-5A59-4044-B416-BF5DE597A5AF}" srcId="{CAB9F46A-289D-464F-8E7F-ACB6EF93A4E1}" destId="{D9FE98D2-3D38-407D-82ED-0EB921492BA2}" srcOrd="1" destOrd="0" parTransId="{52207B4D-2D36-4240-AEEA-41B2FDA962D5}" sibTransId="{3D210ADB-DF86-4383-8F41-DDEEF5CC7CD6}"/>
    <dgm:cxn modelId="{9F18D847-B98F-4FB0-B33D-E2945CF6F071}" srcId="{5159CAED-2690-4B64-AC73-E86B35E4819D}" destId="{0ACD6180-8021-4A68-8F79-BF6C140C947F}" srcOrd="0" destOrd="0" parTransId="{CE82D984-947F-4CAA-8435-333E0F55C632}" sibTransId="{913A2E38-E383-4098-8C48-07401A0C8112}"/>
    <dgm:cxn modelId="{D11EA7F8-7F70-449C-B274-C96B38F1B363}" type="presOf" srcId="{40A3E9B3-554D-45CB-AAEA-A734EEBF8FA2}" destId="{702D642A-38B8-4B2B-88D3-9AFDB3E9D4B4}" srcOrd="0" destOrd="0" presId="urn:microsoft.com/office/officeart/2005/8/layout/vList5"/>
    <dgm:cxn modelId="{CBACA6D9-6B2F-4D75-9678-5F6F5D2DD679}" srcId="{40A3E9B3-554D-45CB-AAEA-A734EEBF8FA2}" destId="{CAB9F46A-289D-464F-8E7F-ACB6EF93A4E1}" srcOrd="2" destOrd="0" parTransId="{7128664D-FCCD-4DE2-B5AE-77C3A818BCCF}" sibTransId="{A5AAC309-39F4-4192-8EB7-19C2AE152DD5}"/>
    <dgm:cxn modelId="{0D239B0C-0066-4F6E-988F-A278B7A13259}" type="presOf" srcId="{B9FCB6C8-2226-44A0-B7EB-8C78B72B0FC7}" destId="{5E1AD10F-04AB-4663-82AE-22DC95D806E9}" srcOrd="0" destOrd="2" presId="urn:microsoft.com/office/officeart/2005/8/layout/vList5"/>
    <dgm:cxn modelId="{F849F8E5-DFF3-44A1-B12C-AE8A75E3060A}" srcId="{40A3E9B3-554D-45CB-AAEA-A734EEBF8FA2}" destId="{5159CAED-2690-4B64-AC73-E86B35E4819D}" srcOrd="0" destOrd="0" parTransId="{069A886C-1B62-4252-88A9-570AEE41EA60}" sibTransId="{4755FAF0-5127-45AD-9FC8-64BB9E2AE6A3}"/>
    <dgm:cxn modelId="{B1C4DCD8-2BAD-48E7-BC16-5F0A85D7ADCD}" type="presOf" srcId="{F91CE8AB-16AA-45AD-8253-50EC275A6A3C}" destId="{5E1AD10F-04AB-4663-82AE-22DC95D806E9}" srcOrd="0" destOrd="0" presId="urn:microsoft.com/office/officeart/2005/8/layout/vList5"/>
    <dgm:cxn modelId="{3415B7D1-87BE-4CD7-A515-CBB2162BDBA6}" type="presOf" srcId="{5159CAED-2690-4B64-AC73-E86B35E4819D}" destId="{8E3A3E65-A74D-4DFC-8DE9-6B67C1668B39}" srcOrd="0" destOrd="0" presId="urn:microsoft.com/office/officeart/2005/8/layout/vList5"/>
    <dgm:cxn modelId="{BA99D7C9-B8FF-4EAA-A54A-711C80249F50}" srcId="{72D90082-4523-42B3-9F0C-8AAB431F559F}" destId="{B9FCB6C8-2226-44A0-B7EB-8C78B72B0FC7}" srcOrd="2" destOrd="0" parTransId="{C374575E-7BAA-405C-B57B-E3C829E4FD52}" sibTransId="{442A3E19-16D3-4E2D-95AF-C99C20545EAD}"/>
    <dgm:cxn modelId="{68524271-D97F-4C10-8F2A-8D0985994FC5}" srcId="{72D90082-4523-42B3-9F0C-8AAB431F559F}" destId="{2BE9BCC2-6761-4A4D-A23C-B0D8F632653A}" srcOrd="1" destOrd="0" parTransId="{9C1158B6-905D-4E8E-951F-6F6965B0B193}" sibTransId="{13208A6C-561F-4E2C-9323-51A087BC79A7}"/>
    <dgm:cxn modelId="{FA60F862-555C-4F3D-9AE7-8883FD1C0157}" type="presOf" srcId="{04AE66E7-20DA-4C0D-8F24-E50EB4D2C2F3}" destId="{DC3FE261-8462-4565-AADB-BCC7E12A9D44}" srcOrd="0" destOrd="0" presId="urn:microsoft.com/office/officeart/2005/8/layout/vList5"/>
    <dgm:cxn modelId="{C44878D9-1413-4CD5-9E1C-EB40F4445EA0}" srcId="{CAB9F46A-289D-464F-8E7F-ACB6EF93A4E1}" destId="{04AE66E7-20DA-4C0D-8F24-E50EB4D2C2F3}" srcOrd="0" destOrd="0" parTransId="{7BDFEE3C-547C-4A8D-A40A-E425D2AC9278}" sibTransId="{332A94F7-3280-4093-85F9-5C2DEBB118F6}"/>
    <dgm:cxn modelId="{A4C478B6-0423-4FA1-8E71-6536E5747255}" type="presOf" srcId="{A4FE49BD-9F97-4532-996D-98A406D2FFDF}" destId="{00938B9F-3500-44F7-AF94-5C2F0863D88C}" srcOrd="0" destOrd="1" presId="urn:microsoft.com/office/officeart/2005/8/layout/vList5"/>
    <dgm:cxn modelId="{100EC21A-C5A3-4244-A8E3-3F726A485701}" type="presOf" srcId="{DBF360EF-000D-4D5E-9DCA-457F90884684}" destId="{00938B9F-3500-44F7-AF94-5C2F0863D88C}" srcOrd="0" destOrd="2" presId="urn:microsoft.com/office/officeart/2005/8/layout/vList5"/>
    <dgm:cxn modelId="{17ED77AC-9C4C-4A1B-8A0C-115EF7F109E7}" srcId="{72D90082-4523-42B3-9F0C-8AAB431F559F}" destId="{F91CE8AB-16AA-45AD-8253-50EC275A6A3C}" srcOrd="0" destOrd="0" parTransId="{FB3D1FD7-CA01-456C-8EEC-B47496E575A8}" sibTransId="{6DAA65C7-033A-40BA-A1CE-EB59396DBF71}"/>
    <dgm:cxn modelId="{905DCFF6-BDC6-442D-84BC-6902DA258050}" srcId="{5159CAED-2690-4B64-AC73-E86B35E4819D}" destId="{DBF360EF-000D-4D5E-9DCA-457F90884684}" srcOrd="2" destOrd="0" parTransId="{0BE94A9D-5610-4FFF-95AC-CE3486139F0B}" sibTransId="{1C2612B2-A050-40DA-BFA2-24C1F9124F1D}"/>
    <dgm:cxn modelId="{A79180DB-B31B-4F16-B4C7-28F46FFFC3F7}" type="presOf" srcId="{2BE9BCC2-6761-4A4D-A23C-B0D8F632653A}" destId="{5E1AD10F-04AB-4663-82AE-22DC95D806E9}" srcOrd="0" destOrd="1" presId="urn:microsoft.com/office/officeart/2005/8/layout/vList5"/>
    <dgm:cxn modelId="{0FCF808B-77F5-4E9E-9390-324AEB1C4F04}" type="presParOf" srcId="{702D642A-38B8-4B2B-88D3-9AFDB3E9D4B4}" destId="{54B70192-4B31-4CB4-A758-CB8AE8606258}" srcOrd="0" destOrd="0" presId="urn:microsoft.com/office/officeart/2005/8/layout/vList5"/>
    <dgm:cxn modelId="{54B94D12-09B6-43D8-A570-106C8B2091C8}" type="presParOf" srcId="{54B70192-4B31-4CB4-A758-CB8AE8606258}" destId="{8E3A3E65-A74D-4DFC-8DE9-6B67C1668B39}" srcOrd="0" destOrd="0" presId="urn:microsoft.com/office/officeart/2005/8/layout/vList5"/>
    <dgm:cxn modelId="{1276983E-78A7-4E03-8873-A2E341E66EFC}" type="presParOf" srcId="{54B70192-4B31-4CB4-A758-CB8AE8606258}" destId="{00938B9F-3500-44F7-AF94-5C2F0863D88C}" srcOrd="1" destOrd="0" presId="urn:microsoft.com/office/officeart/2005/8/layout/vList5"/>
    <dgm:cxn modelId="{B9D1B7E2-E11A-492C-A506-C6AB1563AC6C}" type="presParOf" srcId="{702D642A-38B8-4B2B-88D3-9AFDB3E9D4B4}" destId="{2625356D-7C38-449D-AA55-FAD7F33CFD13}" srcOrd="1" destOrd="0" presId="urn:microsoft.com/office/officeart/2005/8/layout/vList5"/>
    <dgm:cxn modelId="{8E43F77A-5F02-4161-B86A-E7B512B9C2AE}" type="presParOf" srcId="{702D642A-38B8-4B2B-88D3-9AFDB3E9D4B4}" destId="{DE1E1C23-B661-439C-941A-E4204913B1A0}" srcOrd="2" destOrd="0" presId="urn:microsoft.com/office/officeart/2005/8/layout/vList5"/>
    <dgm:cxn modelId="{FCB8E465-E734-4551-B5A4-DB08F5838877}" type="presParOf" srcId="{DE1E1C23-B661-439C-941A-E4204913B1A0}" destId="{B34A5DE7-B586-469B-A93B-6AFF75FE0A09}" srcOrd="0" destOrd="0" presId="urn:microsoft.com/office/officeart/2005/8/layout/vList5"/>
    <dgm:cxn modelId="{DEC8405F-F0B4-4083-80DE-20070289FA56}" type="presParOf" srcId="{DE1E1C23-B661-439C-941A-E4204913B1A0}" destId="{5E1AD10F-04AB-4663-82AE-22DC95D806E9}" srcOrd="1" destOrd="0" presId="urn:microsoft.com/office/officeart/2005/8/layout/vList5"/>
    <dgm:cxn modelId="{F600C037-11AE-4B09-AA50-2CA0F61AF885}" type="presParOf" srcId="{702D642A-38B8-4B2B-88D3-9AFDB3E9D4B4}" destId="{20EC2485-C5E2-4EE8-A64D-CE5649FD7C6B}" srcOrd="3" destOrd="0" presId="urn:microsoft.com/office/officeart/2005/8/layout/vList5"/>
    <dgm:cxn modelId="{F99A9403-25ED-4D8B-9650-6A111BF92751}" type="presParOf" srcId="{702D642A-38B8-4B2B-88D3-9AFDB3E9D4B4}" destId="{9AD7B82A-8B86-4278-9893-1FE157FDB13A}" srcOrd="4" destOrd="0" presId="urn:microsoft.com/office/officeart/2005/8/layout/vList5"/>
    <dgm:cxn modelId="{8C4FAE9D-9A47-454C-9325-18CF9E6A77B5}" type="presParOf" srcId="{9AD7B82A-8B86-4278-9893-1FE157FDB13A}" destId="{76FFF3BA-1FA6-4BA6-ADD9-95EAE7826021}" srcOrd="0" destOrd="0" presId="urn:microsoft.com/office/officeart/2005/8/layout/vList5"/>
    <dgm:cxn modelId="{CF728BC7-9375-4054-8EB6-1DC95A3EF054}" type="presParOf" srcId="{9AD7B82A-8B86-4278-9893-1FE157FDB13A}" destId="{DC3FE261-8462-4565-AADB-BCC7E12A9D44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B4D8BD2-54CB-4ACF-9EAA-522F837B30D9}">
      <dsp:nvSpPr>
        <dsp:cNvPr id="0" name=""/>
        <dsp:cNvSpPr/>
      </dsp:nvSpPr>
      <dsp:spPr>
        <a:xfrm>
          <a:off x="3279863" y="1785955"/>
          <a:ext cx="2254560" cy="1212130"/>
        </a:xfrm>
        <a:prstGeom prst="roundRect">
          <a:avLst/>
        </a:prstGeom>
        <a:solidFill>
          <a:schemeClr val="lt1"/>
        </a:solidFill>
        <a:ln w="63500" cap="flat" cmpd="dbl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MX" sz="1600" b="1" kern="1200" dirty="0" smtClean="0">
              <a:solidFill>
                <a:srgbClr val="002060"/>
              </a:solidFill>
              <a:latin typeface="Trajan Pro" panose="02020502050506020301" pitchFamily="18" charset="0"/>
            </a:rPr>
            <a:t>3 GRUPOS DE TRABAJADORES</a:t>
          </a:r>
          <a:endParaRPr lang="es-MX" sz="1600" b="1" kern="1200" dirty="0">
            <a:solidFill>
              <a:srgbClr val="002060"/>
            </a:solidFill>
            <a:latin typeface="Trajan Pro" panose="02020502050506020301" pitchFamily="18" charset="0"/>
          </a:endParaRPr>
        </a:p>
      </dsp:txBody>
      <dsp:txXfrm>
        <a:off x="3339034" y="1845126"/>
        <a:ext cx="2136218" cy="1093788"/>
      </dsp:txXfrm>
    </dsp:sp>
    <dsp:sp modelId="{B14FA46C-4758-4496-A4ED-FE0C9694B17C}">
      <dsp:nvSpPr>
        <dsp:cNvPr id="0" name=""/>
        <dsp:cNvSpPr/>
      </dsp:nvSpPr>
      <dsp:spPr>
        <a:xfrm rot="12809029">
          <a:off x="1534541" y="1762017"/>
          <a:ext cx="1262686" cy="676147"/>
        </a:xfrm>
        <a:prstGeom prst="lef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</dsp:sp>
    <dsp:sp modelId="{FE882FDC-739F-4360-B95D-A533868E43C6}">
      <dsp:nvSpPr>
        <dsp:cNvPr id="0" name=""/>
        <dsp:cNvSpPr/>
      </dsp:nvSpPr>
      <dsp:spPr>
        <a:xfrm>
          <a:off x="245550" y="290555"/>
          <a:ext cx="3906058" cy="1281092"/>
        </a:xfrm>
        <a:prstGeom prst="roundRect">
          <a:avLst>
            <a:gd name="adj" fmla="val 10000"/>
          </a:avLst>
        </a:prstGeom>
        <a:solidFill>
          <a:srgbClr val="002060">
            <a:alpha val="8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es-MX" sz="2000" b="1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Caslon Pro" panose="0205050205050A020403" pitchFamily="18" charset="0"/>
            </a:rPr>
            <a:t>Jubilados y Pensionados actuales</a:t>
          </a:r>
        </a:p>
        <a:p>
          <a:pPr lvl="0" algn="ctr" defTabSz="889000" rtl="0">
            <a:lnSpc>
              <a:spcPct val="100000"/>
            </a:lnSpc>
            <a:spcBef>
              <a:spcPct val="0"/>
            </a:spcBef>
            <a:spcAft>
              <a:spcPts val="0"/>
            </a:spcAft>
          </a:pPr>
          <a:r>
            <a:rPr kumimoji="0" lang="es-MX" sz="1600" b="0" i="0" u="none" strike="noStrike" kern="1200" cap="none" normalizeH="0" baseline="0" dirty="0" smtClean="0">
              <a:ln>
                <a:noFill/>
              </a:ln>
              <a:solidFill>
                <a:schemeClr val="bg1"/>
              </a:solidFill>
              <a:effectLst/>
              <a:latin typeface="Adobe Caslon Pro" panose="0205050205050A020403" pitchFamily="18" charset="0"/>
            </a:rPr>
            <a:t>Se respetan plenamente sus derechos adquiridos. </a:t>
          </a:r>
          <a:endParaRPr lang="es-MX" sz="1400" b="0" kern="1200" dirty="0">
            <a:solidFill>
              <a:schemeClr val="bg1"/>
            </a:solidFill>
            <a:latin typeface="Adobe Caslon Pro" panose="0205050205050A020403" pitchFamily="18" charset="0"/>
          </a:endParaRPr>
        </a:p>
      </dsp:txBody>
      <dsp:txXfrm>
        <a:off x="283072" y="328077"/>
        <a:ext cx="3831014" cy="1206048"/>
      </dsp:txXfrm>
    </dsp:sp>
    <dsp:sp modelId="{46D41C2B-A44F-467B-AB4C-A506E4F85587}">
      <dsp:nvSpPr>
        <dsp:cNvPr id="0" name=""/>
        <dsp:cNvSpPr/>
      </dsp:nvSpPr>
      <dsp:spPr>
        <a:xfrm rot="5400000">
          <a:off x="4223740" y="3018229"/>
          <a:ext cx="557232" cy="676147"/>
        </a:xfrm>
        <a:prstGeom prst="lef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</dsp:sp>
    <dsp:sp modelId="{1D5C2DBD-0E94-41C7-84D7-C004AE5C455F}">
      <dsp:nvSpPr>
        <dsp:cNvPr id="0" name=""/>
        <dsp:cNvSpPr/>
      </dsp:nvSpPr>
      <dsp:spPr>
        <a:xfrm>
          <a:off x="331707" y="3605329"/>
          <a:ext cx="8455134" cy="1681082"/>
        </a:xfrm>
        <a:prstGeom prst="roundRect">
          <a:avLst>
            <a:gd name="adj" fmla="val 10000"/>
          </a:avLst>
        </a:prstGeom>
        <a:solidFill>
          <a:srgbClr val="002060">
            <a:alpha val="8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es-MX" sz="2000" b="1" i="0" u="none" strike="noStrike" kern="1200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Trabajadores en Activo</a:t>
          </a:r>
        </a:p>
        <a:p>
          <a:pPr lvl="0" algn="ctr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es-MX" sz="1600" b="1" i="0" u="none" strike="noStrike" kern="1200" cap="none" normalizeH="0" baseline="0" dirty="0" smtClean="0">
              <a:ln>
                <a:noFill/>
              </a:ln>
              <a:solidFill>
                <a:schemeClr val="accent5">
                  <a:lumMod val="60000"/>
                  <a:lumOff val="40000"/>
                </a:schemeClr>
              </a:solidFill>
              <a:effectLst/>
              <a:latin typeface="Adobe Caslon Pro" panose="0205050205050A020403" pitchFamily="18" charset="0"/>
            </a:rPr>
            <a:t>Derecho a elegir entre dos opciones: </a:t>
          </a:r>
        </a:p>
        <a:p>
          <a:pPr lvl="0" algn="just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es-MX" sz="1600" b="1" i="0" u="none" strike="noStrike" kern="1200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a. Régimen de Reparto</a:t>
          </a:r>
          <a:r>
            <a:rPr kumimoji="0" lang="es-MX" sz="1600" b="0" i="0" u="none" strike="noStrike" kern="1200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 modificado o DÉCIMO TRANSITORIO o,</a:t>
          </a:r>
        </a:p>
        <a:p>
          <a:pPr lvl="0" algn="l" defTabSz="889000" rtl="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es-MX" sz="1600" b="1" i="0" u="none" strike="noStrike" kern="1200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b. Régimen de CUENTA INDIVIDUAL </a:t>
          </a:r>
          <a:r>
            <a:rPr kumimoji="0" lang="es-MX" sz="1600" b="0" i="0" u="none" strike="noStrike" kern="1200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. Elección de Bono de Pensión</a:t>
          </a:r>
          <a:r>
            <a:rPr kumimoji="0" lang="es-MX" sz="1600" b="1" i="0" u="none" strike="noStrike" kern="1200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 </a:t>
          </a:r>
          <a:r>
            <a:rPr kumimoji="0" lang="es-MX" sz="1600" b="0" i="0" u="none" strike="noStrike" kern="1200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 </a:t>
          </a:r>
          <a:endParaRPr lang="es-MX" sz="1600" kern="1200" dirty="0">
            <a:solidFill>
              <a:srgbClr val="F8F8F8"/>
            </a:solidFill>
            <a:latin typeface="Adobe Caslon Pro" panose="0205050205050A020403" pitchFamily="18" charset="0"/>
          </a:endParaRPr>
        </a:p>
      </dsp:txBody>
      <dsp:txXfrm>
        <a:off x="380944" y="3654566"/>
        <a:ext cx="8356660" cy="1582608"/>
      </dsp:txXfrm>
    </dsp:sp>
    <dsp:sp modelId="{D8628F70-47CD-4CF1-A2C0-2500CA7E46A2}">
      <dsp:nvSpPr>
        <dsp:cNvPr id="0" name=""/>
        <dsp:cNvSpPr/>
      </dsp:nvSpPr>
      <dsp:spPr>
        <a:xfrm rot="19462669">
          <a:off x="6514866" y="1788701"/>
          <a:ext cx="1153504" cy="635923"/>
        </a:xfrm>
        <a:prstGeom prst="leftArrow">
          <a:avLst>
            <a:gd name="adj1" fmla="val 60000"/>
            <a:gd name="adj2" fmla="val 50000"/>
          </a:avLst>
        </a:prstGeom>
        <a:gradFill rotWithShape="1">
          <a:gsLst>
            <a:gs pos="0">
              <a:schemeClr val="accent1">
                <a:tint val="100000"/>
                <a:shade val="100000"/>
                <a:satMod val="130000"/>
              </a:schemeClr>
            </a:gs>
            <a:gs pos="100000">
              <a:schemeClr val="accent1">
                <a:tint val="50000"/>
                <a:shade val="100000"/>
                <a:satMod val="350000"/>
              </a:schemeClr>
            </a:gs>
          </a:gsLst>
          <a:lin ang="16200000" scaled="0"/>
        </a:gradFill>
        <a:ln w="9525" cap="flat" cmpd="sng" algn="ctr">
          <a:solidFill>
            <a:schemeClr val="accent1">
              <a:shade val="95000"/>
              <a:satMod val="105000"/>
            </a:schemeClr>
          </a:solidFill>
          <a:prstDash val="solid"/>
        </a:ln>
        <a:effectLst>
          <a:outerShdw blurRad="40000" dist="23000" dir="5400000" rotWithShape="0">
            <a:srgbClr val="000000">
              <a:alpha val="35000"/>
            </a:srgbClr>
          </a:outerShdw>
        </a:effectLst>
      </dsp:spPr>
      <dsp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dsp:style>
    </dsp:sp>
    <dsp:sp modelId="{3AD7E17E-993F-4C36-A824-6753F8003B69}">
      <dsp:nvSpPr>
        <dsp:cNvPr id="0" name=""/>
        <dsp:cNvSpPr/>
      </dsp:nvSpPr>
      <dsp:spPr>
        <a:xfrm>
          <a:off x="4286279" y="285731"/>
          <a:ext cx="4330724" cy="1282750"/>
        </a:xfrm>
        <a:prstGeom prst="roundRect">
          <a:avLst>
            <a:gd name="adj" fmla="val 10000"/>
          </a:avLst>
        </a:prstGeom>
        <a:solidFill>
          <a:srgbClr val="002060">
            <a:alpha val="85000"/>
          </a:srgb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8100" tIns="38100" rIns="38100" bIns="381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es-MX" sz="2000" b="1" i="0" u="none" strike="noStrike" kern="1200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Trabajadores de nuevo ingreso</a:t>
          </a:r>
        </a:p>
        <a:p>
          <a:pPr lvl="0" algn="ctr" defTabSz="889000">
            <a:lnSpc>
              <a:spcPct val="90000"/>
            </a:lnSpc>
            <a:spcBef>
              <a:spcPct val="0"/>
            </a:spcBef>
            <a:spcAft>
              <a:spcPts val="0"/>
            </a:spcAft>
          </a:pPr>
          <a:r>
            <a:rPr kumimoji="0" lang="es-MX" sz="1600" b="0" i="0" u="none" strike="noStrike" kern="1200" cap="none" normalizeH="0" baseline="0" dirty="0" smtClean="0">
              <a:ln>
                <a:noFill/>
              </a:ln>
              <a:solidFill>
                <a:srgbClr val="F8F8F8"/>
              </a:solidFill>
              <a:effectLst/>
              <a:latin typeface="Adobe Caslon Pro" panose="0205050205050A020403" pitchFamily="18" charset="0"/>
            </a:rPr>
            <a:t>Se incorporan al Régimen de Cuenta Individual.</a:t>
          </a:r>
          <a:endParaRPr lang="es-MX" sz="1600" b="0" kern="1200" dirty="0">
            <a:solidFill>
              <a:srgbClr val="F8F8F8"/>
            </a:solidFill>
            <a:latin typeface="Adobe Caslon Pro" panose="0205050205050A020403" pitchFamily="18" charset="0"/>
          </a:endParaRPr>
        </a:p>
      </dsp:txBody>
      <dsp:txXfrm>
        <a:off x="4323849" y="323301"/>
        <a:ext cx="4255584" cy="120761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938B9F-3500-44F7-AF94-5C2F0863D88C}">
      <dsp:nvSpPr>
        <dsp:cNvPr id="0" name=""/>
        <dsp:cNvSpPr/>
      </dsp:nvSpPr>
      <dsp:spPr>
        <a:xfrm rot="5400000">
          <a:off x="4943118" y="-1658368"/>
          <a:ext cx="1252397" cy="4852085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>
              <a:latin typeface="Adobe Caslon Pro" panose="0205050205050A020403" pitchFamily="18" charset="0"/>
            </a:rPr>
            <a:t>60 años de edad</a:t>
          </a:r>
          <a:endParaRPr lang="es-MX" sz="1800" b="0" kern="1200" dirty="0">
            <a:latin typeface="Adobe Caslon Pro" panose="0205050205050A0204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>
              <a:latin typeface="Adobe Caslon Pro" panose="0205050205050A020403" pitchFamily="18" charset="0"/>
            </a:rPr>
            <a:t>25 años de cotización</a:t>
          </a:r>
          <a:endParaRPr lang="es-MX" sz="1800" b="0" kern="1200" dirty="0">
            <a:latin typeface="Adobe Caslon Pro" panose="0205050205050A0204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dirty="0">
              <a:latin typeface="Adobe Caslon Pro" panose="0205050205050A020403" pitchFamily="18" charset="0"/>
            </a:rPr>
            <a:t>(Art. 84)</a:t>
          </a:r>
        </a:p>
      </dsp:txBody>
      <dsp:txXfrm rot="-5400000">
        <a:off x="3143275" y="202612"/>
        <a:ext cx="4790948" cy="1130123"/>
      </dsp:txXfrm>
    </dsp:sp>
    <dsp:sp modelId="{8E3A3E65-A74D-4DFC-8DE9-6B67C1668B39}">
      <dsp:nvSpPr>
        <dsp:cNvPr id="0" name=""/>
        <dsp:cNvSpPr/>
      </dsp:nvSpPr>
      <dsp:spPr>
        <a:xfrm>
          <a:off x="362896" y="2371"/>
          <a:ext cx="3137556" cy="1565496"/>
        </a:xfrm>
        <a:prstGeom prst="roundRect">
          <a:avLst/>
        </a:prstGeom>
        <a:solidFill>
          <a:srgbClr val="00206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bg1"/>
              </a:solidFill>
              <a:latin typeface="Adobe Caslon Pro" panose="0205050205050A020403" pitchFamily="18" charset="0"/>
            </a:rPr>
            <a:t>Cesantía en </a:t>
          </a:r>
          <a:r>
            <a:rPr lang="es-ES" sz="2400" b="1" kern="1200" dirty="0" smtClean="0">
              <a:solidFill>
                <a:schemeClr val="bg1"/>
              </a:solidFill>
              <a:latin typeface="Adobe Caslon Pro" panose="0205050205050A020403" pitchFamily="18" charset="0"/>
            </a:rPr>
            <a:t>Edad </a:t>
          </a:r>
          <a:endParaRPr lang="es-ES" sz="2400" b="1" kern="1200" dirty="0">
            <a:solidFill>
              <a:schemeClr val="bg1"/>
            </a:solidFill>
            <a:latin typeface="Adobe Caslon Pro" panose="0205050205050A020403" pitchFamily="18" charset="0"/>
          </a:endParaRP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 smtClean="0">
              <a:solidFill>
                <a:schemeClr val="bg1"/>
              </a:solidFill>
              <a:latin typeface="Adobe Caslon Pro" panose="0205050205050A020403" pitchFamily="18" charset="0"/>
            </a:rPr>
            <a:t>Avanzada</a:t>
          </a:r>
          <a:endParaRPr lang="es-MX" sz="2400" kern="1200" dirty="0">
            <a:latin typeface="Adobe Caslon Pro" panose="0205050205050A020403" pitchFamily="18" charset="0"/>
          </a:endParaRPr>
        </a:p>
      </dsp:txBody>
      <dsp:txXfrm>
        <a:off x="439317" y="78792"/>
        <a:ext cx="2984714" cy="1412654"/>
      </dsp:txXfrm>
    </dsp:sp>
    <dsp:sp modelId="{5E1AD10F-04AB-4663-82AE-22DC95D806E9}">
      <dsp:nvSpPr>
        <dsp:cNvPr id="0" name=""/>
        <dsp:cNvSpPr/>
      </dsp:nvSpPr>
      <dsp:spPr>
        <a:xfrm rot="5400000">
          <a:off x="4943118" y="2849"/>
          <a:ext cx="1252397" cy="4852085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>
              <a:latin typeface="Adobe Caslon Pro" panose="0205050205050A020403" pitchFamily="18" charset="0"/>
            </a:rPr>
            <a:t>65 años de edad</a:t>
          </a:r>
          <a:endParaRPr lang="es-MX" sz="1800" b="0" kern="1200" dirty="0">
            <a:latin typeface="Adobe Caslon Pro" panose="0205050205050A020403" pitchFamily="18" charset="0"/>
          </a:endParaRPr>
        </a:p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>
              <a:latin typeface="Adobe Caslon Pro" panose="0205050205050A020403" pitchFamily="18" charset="0"/>
            </a:rPr>
            <a:t>25 años de cotización</a:t>
          </a:r>
          <a:endParaRPr lang="es-MX" sz="1800" b="0" kern="1200" dirty="0">
            <a:latin typeface="Adobe Caslon Pro" panose="0205050205050A0204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dirty="0">
              <a:latin typeface="Adobe Caslon Pro" panose="0205050205050A020403" pitchFamily="18" charset="0"/>
            </a:rPr>
            <a:t>(Art. 88)</a:t>
          </a:r>
          <a:endParaRPr lang="es-ES" sz="1800" b="0" kern="1200" dirty="0">
            <a:latin typeface="Adobe Caslon Pro" panose="0205050205050A020403" pitchFamily="18" charset="0"/>
          </a:endParaRPr>
        </a:p>
      </dsp:txBody>
      <dsp:txXfrm rot="-5400000">
        <a:off x="3143275" y="1863830"/>
        <a:ext cx="4790948" cy="1130123"/>
      </dsp:txXfrm>
    </dsp:sp>
    <dsp:sp modelId="{B34A5DE7-B586-469B-A93B-6AFF75FE0A09}">
      <dsp:nvSpPr>
        <dsp:cNvPr id="0" name=""/>
        <dsp:cNvSpPr/>
      </dsp:nvSpPr>
      <dsp:spPr>
        <a:xfrm>
          <a:off x="362896" y="1646143"/>
          <a:ext cx="3137556" cy="1565496"/>
        </a:xfrm>
        <a:prstGeom prst="roundRect">
          <a:avLst/>
        </a:prstGeom>
        <a:solidFill>
          <a:srgbClr val="00206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bg1"/>
              </a:solidFill>
              <a:latin typeface="Adobe Caslon Pro" panose="0205050205050A020403" pitchFamily="18" charset="0"/>
            </a:rPr>
            <a:t>Vejez</a:t>
          </a:r>
          <a:endParaRPr lang="es-MX" sz="2400" kern="1200" dirty="0">
            <a:latin typeface="Adobe Caslon Pro" panose="0205050205050A020403" pitchFamily="18" charset="0"/>
          </a:endParaRPr>
        </a:p>
      </dsp:txBody>
      <dsp:txXfrm>
        <a:off x="439317" y="1722564"/>
        <a:ext cx="2984714" cy="1412654"/>
      </dsp:txXfrm>
    </dsp:sp>
    <dsp:sp modelId="{DC3FE261-8462-4565-AADB-BCC7E12A9D44}">
      <dsp:nvSpPr>
        <dsp:cNvPr id="0" name=""/>
        <dsp:cNvSpPr/>
      </dsp:nvSpPr>
      <dsp:spPr>
        <a:xfrm rot="5400000">
          <a:off x="4943118" y="1629175"/>
          <a:ext cx="1252397" cy="4852085"/>
        </a:xfrm>
        <a:prstGeom prst="round2SameRect">
          <a:avLst/>
        </a:prstGeom>
        <a:solidFill>
          <a:schemeClr val="lt1"/>
        </a:solidFill>
        <a:ln w="25400" cap="flat" cmpd="sng" algn="ctr">
          <a:solidFill>
            <a:schemeClr val="accent1"/>
          </a:solidFill>
          <a:prstDash val="solid"/>
        </a:ln>
        <a:effectLst/>
      </dsp:spPr>
      <dsp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171450" lvl="1" indent="-171450" algn="l" defTabSz="8001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800" b="0" kern="1200" dirty="0" smtClean="0">
              <a:latin typeface="Adobe Caslon Pro" panose="0205050205050A020403" pitchFamily="18" charset="0"/>
            </a:rPr>
            <a:t>Sin requisito de edad no de tiempo cotizado*</a:t>
          </a:r>
          <a:endParaRPr lang="es-MX" sz="1800" b="0" kern="1200" dirty="0">
            <a:latin typeface="Adobe Caslon Pro" panose="0205050205050A020403" pitchFamily="18" charset="0"/>
          </a:endParaRPr>
        </a:p>
        <a:p>
          <a:pPr marL="171450" lvl="1" indent="-171450" algn="l" defTabSz="7112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s-ES" sz="1600" b="0" kern="1200" dirty="0">
              <a:latin typeface="Adobe Caslon Pro" panose="0205050205050A020403" pitchFamily="18" charset="0"/>
            </a:rPr>
            <a:t>(Art. 80 y Art. 13 Transitorio)</a:t>
          </a:r>
        </a:p>
      </dsp:txBody>
      <dsp:txXfrm rot="-5400000">
        <a:off x="3143275" y="3490156"/>
        <a:ext cx="4790948" cy="1130123"/>
      </dsp:txXfrm>
    </dsp:sp>
    <dsp:sp modelId="{76FFF3BA-1FA6-4BA6-ADD9-95EAE7826021}">
      <dsp:nvSpPr>
        <dsp:cNvPr id="0" name=""/>
        <dsp:cNvSpPr/>
      </dsp:nvSpPr>
      <dsp:spPr>
        <a:xfrm>
          <a:off x="362896" y="3289915"/>
          <a:ext cx="3137556" cy="1565496"/>
        </a:xfrm>
        <a:prstGeom prst="roundRect">
          <a:avLst/>
        </a:prstGeom>
        <a:solidFill>
          <a:srgbClr val="002060"/>
        </a:solidFill>
        <a:ln w="38100" cap="flat" cmpd="sng" algn="ctr">
          <a:solidFill>
            <a:schemeClr val="lt1"/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hemeClr val="lt1"/>
        </a:lnRef>
        <a:fillRef idx="1">
          <a:schemeClr val="accent1"/>
        </a:fillRef>
        <a:effectRef idx="1">
          <a:schemeClr val="accent1"/>
        </a:effectRef>
        <a:fontRef idx="minor">
          <a:schemeClr val="lt1"/>
        </a:fontRef>
      </dsp:style>
      <dsp:txBody>
        <a:bodyPr spcFirstLastPara="0" vert="horz" wrap="square" lIns="91440" tIns="45720" rIns="9144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s-ES" sz="2400" b="1" kern="1200" dirty="0">
              <a:solidFill>
                <a:schemeClr val="bg1"/>
              </a:solidFill>
              <a:latin typeface="Adobe Caslon Pro" panose="0205050205050A020403" pitchFamily="18" charset="0"/>
            </a:rPr>
            <a:t>Seguro de </a:t>
          </a:r>
          <a:r>
            <a:rPr lang="es-ES" sz="2400" b="1" kern="1200" dirty="0" smtClean="0">
              <a:solidFill>
                <a:schemeClr val="bg1"/>
              </a:solidFill>
              <a:latin typeface="Adobe Caslon Pro" panose="0205050205050A020403" pitchFamily="18" charset="0"/>
            </a:rPr>
            <a:t>Retiro</a:t>
          </a:r>
          <a:endParaRPr lang="es-MX" sz="2000" kern="1200" dirty="0"/>
        </a:p>
      </dsp:txBody>
      <dsp:txXfrm>
        <a:off x="439317" y="3366336"/>
        <a:ext cx="2984714" cy="1412654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5057128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s-ES_tradnl" smtClean="0"/>
              <a:t>Haga clic para modificar el estilo de texto del patrón</a:t>
            </a:r>
          </a:p>
          <a:p>
            <a:pPr lvl="1"/>
            <a:r>
              <a:rPr lang="es-ES_tradnl" smtClean="0"/>
              <a:t>Segundo nivel</a:t>
            </a:r>
          </a:p>
          <a:p>
            <a:pPr lvl="2"/>
            <a:r>
              <a:rPr lang="es-ES_tradnl" smtClean="0"/>
              <a:t>Tercer nivel</a:t>
            </a:r>
          </a:p>
          <a:p>
            <a:pPr lvl="3"/>
            <a:r>
              <a:rPr lang="es-ES_tradnl" smtClean="0"/>
              <a:t>Cuarto nivel</a:t>
            </a:r>
          </a:p>
          <a:p>
            <a:pPr lvl="4"/>
            <a:r>
              <a:rPr lang="es-ES_tradnl" smtClean="0"/>
              <a:t>Quinto nivel</a:t>
            </a:r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830985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17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18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19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20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21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22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23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24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25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26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4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5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6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7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8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9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Marcador de imagen de diapositiva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2 Marcador de notas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MX"/>
          </a:p>
        </p:txBody>
      </p:sp>
      <p:sp>
        <p:nvSpPr>
          <p:cNvPr id="4" name="3 Marcador de número de diapositiva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/>
          <a:lstStyle/>
          <a:p>
            <a:fld id="{8D8671F5-055B-FD42-8577-76C0BCE610DD}" type="slidenum">
              <a:rPr lang="es-ES" smtClean="0"/>
              <a:pPr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590211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BFBD-2344-4C6F-BFBD-28176DB00850}" type="datetime1">
              <a:rPr lang="es-MX" smtClean="0"/>
              <a:pPr/>
              <a:t>13/08/2014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r>
              <a:rPr lang="en-US" smtClean="0"/>
              <a:t>Título</a:t>
            </a:r>
            <a:endParaRPr lang="en-US" dirty="0"/>
          </a:p>
        </p:txBody>
      </p:sp>
      <p:pic>
        <p:nvPicPr>
          <p:cNvPr id="9" name="Imagen 8" descr="arbo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7" y="5894294"/>
            <a:ext cx="568788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83514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62D-EBA9-4A99-9972-879F410F0F35}" type="datetime1">
              <a:rPr lang="es-MX" smtClean="0"/>
              <a:pPr/>
              <a:t>13/08/2014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33172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23622"/>
            <a:ext cx="2057400" cy="4502541"/>
          </a:xfrm>
        </p:spPr>
        <p:txBody>
          <a:bodyPr vert="eaVert"/>
          <a:lstStyle>
            <a:lvl1pPr>
              <a:defRPr>
                <a:solidFill>
                  <a:srgbClr val="807F8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23622"/>
            <a:ext cx="6019800" cy="450254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5C8B-D289-4991-97DE-61E22253D057}" type="datetime1">
              <a:rPr lang="es-MX" smtClean="0"/>
              <a:pPr/>
              <a:t>13/08/2014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r>
              <a:rPr lang="en-US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799648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C339D8-4764-40B1-A5CD-B3F5D80AF17A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Placeholder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49336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 marL="342900" indent="-342900">
              <a:buFont typeface="Wingdings" pitchFamily="2" charset="2"/>
              <a:buChar char="q"/>
              <a:defRPr sz="2200"/>
            </a:lvl1pPr>
            <a:lvl2pPr marL="742950" indent="-285750">
              <a:buFont typeface="Wingdings" pitchFamily="2" charset="2"/>
              <a:buChar char="§"/>
              <a:defRPr sz="2000"/>
            </a:lvl2pPr>
            <a:lvl3pPr marL="1143000" indent="-228600">
              <a:buFont typeface="Wingdings" pitchFamily="2" charset="2"/>
              <a:buChar char="ü"/>
              <a:defRPr sz="1800"/>
            </a:lvl3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0130029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07F8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0F7A225-C183-4FA9-A02E-EB75E26D6531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Placeholder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0961492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H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8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0300" y="1600200"/>
            <a:ext cx="3746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2E2DCB-24A9-4E40-9704-ED90CD3A36E0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57258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5282215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810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4900" y="1535113"/>
            <a:ext cx="37719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4900" y="2174875"/>
            <a:ext cx="37719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E8010A-7A99-4A0E-9968-B6F09542D6E3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9979937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107F5BB-6B40-4117-98D9-B7E317DB6217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2546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2261683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56C90A-54F5-46D5-8448-4807BF754669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802657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6900" y="1767944"/>
            <a:ext cx="4286250" cy="4358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67944"/>
            <a:ext cx="3784600" cy="4358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5F2AE6-2943-4E1F-A4C3-F78DBA4AE21A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 dirty="0">
              <a:solidFill>
                <a:srgbClr val="FFBA00">
                  <a:shade val="75000"/>
                </a:srgbClr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062664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AD4E-E836-4A4F-BFFC-A60983A32E05}" type="datetime1">
              <a:rPr lang="es-MX" smtClean="0"/>
              <a:pPr/>
              <a:t>13/08/2014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2038221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59703"/>
            <a:ext cx="5486400" cy="30678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3E8FAE-CE79-43DA-9EA3-29508308CBAA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10" name="Title Placeholder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247658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1AF6F2-F35E-4411-8A4E-227C7B697BD1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307177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23622"/>
            <a:ext cx="2057400" cy="4502541"/>
          </a:xfrm>
        </p:spPr>
        <p:txBody>
          <a:bodyPr vert="eaVert"/>
          <a:lstStyle>
            <a:lvl1pPr>
              <a:defRPr>
                <a:solidFill>
                  <a:srgbClr val="807F8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23622"/>
            <a:ext cx="6019800" cy="450254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2E5A9DD-547F-46DD-87E7-49C37234FF88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Title Placeholder 1"/>
          <p:cNvSpPr txBox="1">
            <a:spLocks/>
          </p:cNvSpPr>
          <p:nvPr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pPr fontAlgn="base">
              <a:spcAft>
                <a:spcPct val="0"/>
              </a:spcAft>
            </a:pPr>
            <a:r>
              <a:rPr lang="en-US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4820910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1 Título"/>
          <p:cNvSpPr>
            <a:spLocks noGrp="1"/>
          </p:cNvSpPr>
          <p:nvPr>
            <p:ph type="title"/>
          </p:nvPr>
        </p:nvSpPr>
        <p:spPr>
          <a:xfrm>
            <a:off x="457200" y="884820"/>
            <a:ext cx="8229600" cy="1143000"/>
          </a:xfrm>
        </p:spPr>
        <p:txBody>
          <a:bodyPr/>
          <a:lstStyle/>
          <a:p>
            <a:r>
              <a:rPr lang="es-ES" dirty="0" smtClean="0"/>
              <a:t>Haga clic para modificar el estilo de título del patrón</a:t>
            </a:r>
            <a:endParaRPr lang="en-US" dirty="0"/>
          </a:p>
        </p:txBody>
      </p:sp>
      <p:sp>
        <p:nvSpPr>
          <p:cNvPr id="3" name="2 Marcador de contenido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 dirty="0" smtClean="0"/>
              <a:t>Haga clic para modificar el estilo de texto del patrón</a:t>
            </a:r>
          </a:p>
          <a:p>
            <a:pPr lvl="1"/>
            <a:r>
              <a:rPr lang="es-ES" dirty="0" smtClean="0"/>
              <a:t>Segundo nivel</a:t>
            </a:r>
          </a:p>
          <a:p>
            <a:pPr lvl="2"/>
            <a:r>
              <a:rPr lang="es-ES" dirty="0" smtClean="0"/>
              <a:t>Tercer nivel</a:t>
            </a:r>
          </a:p>
          <a:p>
            <a:pPr lvl="3"/>
            <a:r>
              <a:rPr lang="es-ES" dirty="0" smtClean="0"/>
              <a:t>Cuarto nivel</a:t>
            </a:r>
          </a:p>
          <a:p>
            <a:pPr lvl="4"/>
            <a:r>
              <a:rPr lang="es-ES" dirty="0" smtClean="0"/>
              <a:t>Quinto nivel</a:t>
            </a:r>
            <a:endParaRPr lang="en-US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8FC5294-FE2D-4594-A459-1F43D5EDEAC9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0188352-F29C-4DF4-A4F1-2A55B970A44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4633690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B1E4169-A4B2-4953-B5D7-93EBB168F3FA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13/08/2014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0B52EDC-4DCA-4357-BBDC-2A6E1993D309}" type="slidenum">
              <a:rPr lang="es-MX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01787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>
            <a:lvl1pPr>
              <a:defRPr sz="2800"/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>
            <a:normAutofit/>
          </a:bodyPr>
          <a:lstStyle>
            <a:lvl1pPr marL="0" indent="0" algn="ctr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82BFBD-2344-4C6F-BFBD-28176DB00850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AF88E988-FB04-AB4E-BE5A-59F242AF7F7A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r>
              <a:rPr lang="en-US" smtClean="0"/>
              <a:t>Título</a:t>
            </a:r>
            <a:endParaRPr lang="en-US" dirty="0"/>
          </a:p>
        </p:txBody>
      </p:sp>
      <p:pic>
        <p:nvPicPr>
          <p:cNvPr id="9" name="Imagen 8" descr="arbol.png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387" y="5894294"/>
            <a:ext cx="568788" cy="759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3446764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30AD4E-E836-4A4F-BFFC-A60983A32E05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691744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07F8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6660-F4C0-4F53-8B2E-622CB4F845C4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r>
              <a:rPr lang="en-US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001890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8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0300" y="1600200"/>
            <a:ext cx="3746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7585-E98D-4AD1-A729-0E09177F169F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4290618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810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4900" y="1535113"/>
            <a:ext cx="37719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4900" y="2174875"/>
            <a:ext cx="37719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9486-F38C-47CF-9836-8BF2E8844B8D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117511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>
                <a:solidFill>
                  <a:srgbClr val="807F8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D46660-F4C0-4F53-8B2E-622CB4F845C4}" type="datetime1">
              <a:rPr lang="es-MX" smtClean="0"/>
              <a:pPr/>
              <a:t>13/08/2014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91AF2B4D-6B12-4EDF-87BB-2B55CECB6611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r>
              <a:rPr lang="en-US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239484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E2BF-3437-4F0E-BAC7-431FE25F0EFC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717770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454E-EAD8-4979-A123-B287F83F8AF4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551098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6900" y="1767944"/>
            <a:ext cx="4286250" cy="4358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67944"/>
            <a:ext cx="3784600" cy="4358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8A64-77C3-4F6E-839E-541671E99A81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C6B1FF6-39B9-40F5-8B67-33C6354A3D4F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srgbClr val="FFBA00">
                  <a:shade val="75000"/>
                </a:srgbClr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638902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59703"/>
            <a:ext cx="5486400" cy="30678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9181-D536-451F-8D05-9CB32F03A047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r>
              <a:rPr lang="en-US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563767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B0962D-EBA9-4A99-9972-879F410F0F35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491667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623622"/>
            <a:ext cx="2057400" cy="4502541"/>
          </a:xfrm>
        </p:spPr>
        <p:txBody>
          <a:bodyPr vert="eaVert"/>
          <a:lstStyle>
            <a:lvl1pPr>
              <a:defRPr>
                <a:solidFill>
                  <a:srgbClr val="807F83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623622"/>
            <a:ext cx="6019800" cy="450254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B45C8B-D289-4991-97DE-61E22253D057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>
              <a:solidFill>
                <a:prstClr val="black"/>
              </a:solidFill>
            </a:endParaRPr>
          </a:p>
        </p:txBody>
      </p:sp>
      <p:sp>
        <p:nvSpPr>
          <p:cNvPr id="8" name="Title Placeholder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r>
              <a:rPr lang="en-US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853598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HC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3784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40300" y="1600200"/>
            <a:ext cx="37465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897585-E98D-4AD1-A729-0E09177F169F}" type="datetime1">
              <a:rPr lang="es-MX" smtClean="0"/>
              <a:pPr/>
              <a:t>13/08/2014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9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6059461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8100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8100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14900" y="1535113"/>
            <a:ext cx="3771900" cy="639762"/>
          </a:xfrm>
        </p:spPr>
        <p:txBody>
          <a:bodyPr anchor="b">
            <a:normAutofit/>
          </a:bodyPr>
          <a:lstStyle>
            <a:lvl1pPr marL="0" indent="0">
              <a:buNone/>
              <a:defRPr sz="20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914900" y="2174875"/>
            <a:ext cx="37719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9486-F38C-47CF-9836-8BF2E8844B8D}" type="datetime1">
              <a:rPr lang="es-MX" smtClean="0"/>
              <a:pPr/>
              <a:t>13/08/2014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682443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EE2BF-3437-4F0E-BAC7-431FE25F0EFC}" type="datetime1">
              <a:rPr lang="es-MX" smtClean="0"/>
              <a:pPr/>
              <a:t>13/08/2014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471299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DC454E-EAD8-4979-A123-B287F83F8AF4}" type="datetime1">
              <a:rPr lang="es-MX" smtClean="0"/>
              <a:pPr/>
              <a:t>13/08/2014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7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922467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06900" y="1767944"/>
            <a:ext cx="4286250" cy="435821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767944"/>
            <a:ext cx="3784600" cy="435821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D48A64-77C3-4F6E-839E-541671E99A81}" type="datetime1">
              <a:rPr lang="es-MX" smtClean="0"/>
              <a:pPr/>
              <a:t>13/08/2014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pPr eaLnBrk="1" latinLnBrk="0" hangingPunct="1"/>
            <a:fld id="{2C6B1FF6-39B9-40F5-8B67-33C6354A3D4F}" type="slidenum">
              <a:rPr kumimoji="0" lang="en-US" smtClean="0"/>
              <a:pPr eaLnBrk="1" latinLnBrk="0" hangingPunct="1"/>
              <a:t>‹Nº›</a:t>
            </a:fld>
            <a:endParaRPr kumimoji="0" lang="en-US" dirty="0">
              <a:solidFill>
                <a:schemeClr val="accent3">
                  <a:shade val="75000"/>
                </a:schemeClr>
              </a:solidFill>
            </a:endParaRPr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8220315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1659703"/>
            <a:ext cx="5486400" cy="3067871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19181-D536-451F-8D05-9CB32F03A047}" type="datetime1">
              <a:rPr lang="es-MX" smtClean="0"/>
              <a:pPr/>
              <a:t>13/08/2014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2066355A-084C-D24E-9AD2-7E4FC41EA627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10" name="Title Placeholder 1"/>
          <p:cNvSpPr txBox="1">
            <a:spLocks/>
          </p:cNvSpPr>
          <p:nvPr userDrawn="1"/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r" defTabSz="457200" rtl="0" eaLnBrk="1" latinLnBrk="0" hangingPunct="1">
              <a:spcBef>
                <a:spcPct val="0"/>
              </a:spcBef>
              <a:buNone/>
              <a:defRPr sz="2000" kern="1200">
                <a:solidFill>
                  <a:srgbClr val="807F83"/>
                </a:solidFill>
                <a:latin typeface="Trajan Pro"/>
                <a:ea typeface="+mj-ea"/>
                <a:cs typeface="Trajan Pro"/>
              </a:defRPr>
            </a:lvl1pPr>
          </a:lstStyle>
          <a:p>
            <a:r>
              <a:rPr lang="en-US" smtClean="0"/>
              <a:t>Título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1598310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microsoft.com/office/2007/relationships/hdphoto" Target="../media/hdphoto1.wdp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4.png"/><Relationship Id="rId2" Type="http://schemas.openxmlformats.org/officeDocument/2006/relationships/slideLayout" Target="../slideLayouts/slideLayout13.xml"/><Relationship Id="rId16" Type="http://schemas.openxmlformats.org/officeDocument/2006/relationships/image" Target="../media/image3.jpeg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2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theme" Target="../theme/theme2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457200" y="274638"/>
            <a:ext cx="6007999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6172"/>
            <a:ext cx="8229600" cy="776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  <a:cs typeface="Adobe Caslon Pro"/>
              </a:defRPr>
            </a:lvl1pPr>
          </a:lstStyle>
          <a:p>
            <a:fld id="{1C2F3428-148A-4560-93D3-35B61D79F0D9}" type="datetime1">
              <a:rPr lang="es-MX" smtClean="0"/>
              <a:pPr/>
              <a:t>13/08/2014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  <a:cs typeface="Adobe Caslon Pro"/>
              </a:defRPr>
            </a:lvl1pPr>
          </a:lstStyle>
          <a:p>
            <a:endParaRPr lang="en-US" dirty="0"/>
          </a:p>
        </p:txBody>
      </p:sp>
      <p:cxnSp>
        <p:nvCxnSpPr>
          <p:cNvPr id="21" name="Conector recto 20"/>
          <p:cNvCxnSpPr/>
          <p:nvPr userDrawn="1"/>
        </p:nvCxnSpPr>
        <p:spPr>
          <a:xfrm>
            <a:off x="457200" y="1042481"/>
            <a:ext cx="8229600" cy="0"/>
          </a:xfrm>
          <a:prstGeom prst="line">
            <a:avLst/>
          </a:prstGeom>
          <a:ln>
            <a:solidFill>
              <a:srgbClr val="BE0F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Trajan Pro"/>
                <a:cs typeface="Trajan Pro"/>
              </a:defRPr>
            </a:lvl1pPr>
          </a:lstStyle>
          <a:p>
            <a:fld id="{AF88E988-FB04-AB4E-BE5A-59F242AF7F7A}" type="slidenum">
              <a:rPr lang="en-US" smtClean="0"/>
              <a:pPr/>
              <a:t>‹Nº›</a:t>
            </a:fld>
            <a:endParaRPr lang="en-US" dirty="0"/>
          </a:p>
        </p:txBody>
      </p:sp>
      <p:pic>
        <p:nvPicPr>
          <p:cNvPr id="11" name="Imagen 10" descr="arbol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53049"/>
            <a:ext cx="724827" cy="9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38435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56" r:id="rId1"/>
    <p:sldLayoutId id="2147493457" r:id="rId2"/>
    <p:sldLayoutId id="2147493458" r:id="rId3"/>
    <p:sldLayoutId id="2147493459" r:id="rId4"/>
    <p:sldLayoutId id="2147493460" r:id="rId5"/>
    <p:sldLayoutId id="2147493461" r:id="rId6"/>
    <p:sldLayoutId id="2147493462" r:id="rId7"/>
    <p:sldLayoutId id="2147493463" r:id="rId8"/>
    <p:sldLayoutId id="2147493464" r:id="rId9"/>
    <p:sldLayoutId id="2147493465" r:id="rId10"/>
    <p:sldLayoutId id="2147493466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Trajan Pro"/>
          <a:ea typeface="+mj-ea"/>
          <a:cs typeface="Trajan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07F83"/>
          </a:solidFill>
          <a:latin typeface="Adobe Caslon Pro"/>
          <a:ea typeface="+mn-ea"/>
          <a:cs typeface="Adobe Caslon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07F83"/>
          </a:solidFill>
          <a:latin typeface="Adobe Caslon Pro"/>
          <a:ea typeface="+mn-ea"/>
          <a:cs typeface="Adobe Caslon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07F83"/>
          </a:solidFill>
          <a:latin typeface="Adobe Caslon Pro"/>
          <a:ea typeface="+mn-ea"/>
          <a:cs typeface="Adobe Caslon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07F83"/>
          </a:solidFill>
          <a:latin typeface="Adobe Caslon Pro"/>
          <a:ea typeface="+mn-ea"/>
          <a:cs typeface="Adobe Caslon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07F83"/>
          </a:solidFill>
          <a:latin typeface="Adobe Caslon Pro"/>
          <a:ea typeface="+mn-ea"/>
          <a:cs typeface="Adobe Caslon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/>
        </p:nvSpPr>
        <p:spPr>
          <a:xfrm>
            <a:off x="457200" y="274638"/>
            <a:ext cx="6007999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fontAlgn="base">
              <a:spcBef>
                <a:spcPct val="0"/>
              </a:spcBef>
              <a:spcAft>
                <a:spcPct val="0"/>
              </a:spcAft>
            </a:pPr>
            <a:endParaRPr lang="es-ES" sz="1400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6288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  <a:cs typeface="Adobe Caslon Pro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79D5727D-0AAE-49DA-B474-D0312C64FE84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13/08/2014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  <a:cs typeface="Adobe Caslon Pro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  <a:cs typeface="Adobe Caslon Pro"/>
              </a:defRPr>
            </a:lvl1pPr>
          </a:lstStyle>
          <a:p>
            <a:pPr defTabSz="914400" fontAlgn="base">
              <a:spcBef>
                <a:spcPct val="0"/>
              </a:spcBef>
              <a:spcAft>
                <a:spcPct val="0"/>
              </a:spcAft>
              <a:defRPr/>
            </a:pPr>
            <a:fld id="{B6ACA1C4-5705-4E47-8FCE-0865AB7AC08A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 defTabSz="914400" fontAlgn="base">
                <a:spcBef>
                  <a:spcPct val="0"/>
                </a:spcBef>
                <a:spcAft>
                  <a:spcPct val="0"/>
                </a:spcAft>
                <a:defRPr/>
              </a:pPr>
              <a:t>‹Nº›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1" name="Conector recto 20"/>
          <p:cNvCxnSpPr/>
          <p:nvPr/>
        </p:nvCxnSpPr>
        <p:spPr>
          <a:xfrm>
            <a:off x="457200" y="1053604"/>
            <a:ext cx="8229600" cy="0"/>
          </a:xfrm>
          <a:prstGeom prst="line">
            <a:avLst/>
          </a:prstGeom>
          <a:ln>
            <a:solidFill>
              <a:srgbClr val="BE0F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Imagen 7" descr="escudo nacional_negro.jpg"/>
          <p:cNvPicPr>
            <a:picLocks noChangeAspect="1"/>
          </p:cNvPicPr>
          <p:nvPr userDrawn="1"/>
        </p:nvPicPr>
        <p:blipFill>
          <a:blip r:embed="rId15">
            <a:lum bright="70000" contrast="-70000"/>
            <a:alphaModFix amt="2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1009" y="1960370"/>
            <a:ext cx="3421294" cy="3448446"/>
          </a:xfrm>
          <a:prstGeom prst="rect">
            <a:avLst/>
          </a:prstGeom>
          <a:blipFill dpi="0" rotWithShape="0">
            <a:blip r:embed="rId16">
              <a:alphaModFix amt="0"/>
              <a:lum bright="70000" contrast="-70000"/>
            </a:blip>
            <a:srcRect/>
            <a:stretch>
              <a:fillRect/>
            </a:stretch>
          </a:blipFill>
        </p:spPr>
      </p:pic>
      <p:pic>
        <p:nvPicPr>
          <p:cNvPr id="10" name="9 Imagen"/>
          <p:cNvPicPr>
            <a:picLocks noChangeAspect="1"/>
          </p:cNvPicPr>
          <p:nvPr userDrawn="1"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sharpenSoften amount="-25000"/>
                    </a14:imgEffect>
                    <a14:imgEffect>
                      <a14:colorTemperature colorTemp="4700"/>
                    </a14:imgEffect>
                    <a14:imgEffect>
                      <a14:brightnessContrast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70" y="100155"/>
            <a:ext cx="1098432" cy="91640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188317371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69" r:id="rId1"/>
    <p:sldLayoutId id="2147493470" r:id="rId2"/>
    <p:sldLayoutId id="2147493471" r:id="rId3"/>
    <p:sldLayoutId id="2147493472" r:id="rId4"/>
    <p:sldLayoutId id="2147493473" r:id="rId5"/>
    <p:sldLayoutId id="2147493474" r:id="rId6"/>
    <p:sldLayoutId id="2147493475" r:id="rId7"/>
    <p:sldLayoutId id="2147493476" r:id="rId8"/>
    <p:sldLayoutId id="2147493477" r:id="rId9"/>
    <p:sldLayoutId id="2147493478" r:id="rId10"/>
    <p:sldLayoutId id="2147493479" r:id="rId11"/>
    <p:sldLayoutId id="2147493480" r:id="rId12"/>
    <p:sldLayoutId id="2147493481" r:id="rId13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Trajan Pro"/>
          <a:ea typeface="+mj-ea"/>
          <a:cs typeface="Trajan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Adobe Caslon Pro"/>
          <a:ea typeface="+mn-ea"/>
          <a:cs typeface="Adobe Caslon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Adobe Caslon Pro"/>
          <a:ea typeface="+mn-ea"/>
          <a:cs typeface="Adobe Caslon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Adobe Caslon Pro"/>
          <a:ea typeface="+mn-ea"/>
          <a:cs typeface="Adobe Caslon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Adobe Caslon Pro"/>
          <a:ea typeface="+mn-ea"/>
          <a:cs typeface="Adobe Caslon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Adobe Caslon Pro"/>
          <a:ea typeface="+mn-ea"/>
          <a:cs typeface="Adobe Caslon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/>
          <p:cNvSpPr/>
          <p:nvPr userDrawn="1"/>
        </p:nvSpPr>
        <p:spPr>
          <a:xfrm>
            <a:off x="457200" y="274638"/>
            <a:ext cx="6007999" cy="1143000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66172"/>
            <a:ext cx="8229600" cy="77631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err="1" smtClean="0"/>
              <a:t>Título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  <a:cs typeface="Adobe Caslon Pro"/>
              </a:defRPr>
            </a:lvl1pPr>
          </a:lstStyle>
          <a:p>
            <a:fld id="{1C2F3428-148A-4560-93D3-35B61D79F0D9}" type="datetime1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13/08/2014</a:t>
            </a:fld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dobe Caslon Pro"/>
                <a:cs typeface="Adobe Caslon Pro"/>
              </a:defRPr>
            </a:lvl1pPr>
          </a:lstStyle>
          <a:p>
            <a:endParaRPr lang="en-US" dirty="0">
              <a:solidFill>
                <a:prstClr val="black">
                  <a:tint val="75000"/>
                </a:prstClr>
              </a:solidFill>
            </a:endParaRPr>
          </a:p>
        </p:txBody>
      </p:sp>
      <p:cxnSp>
        <p:nvCxnSpPr>
          <p:cNvPr id="21" name="Conector recto 20"/>
          <p:cNvCxnSpPr/>
          <p:nvPr userDrawn="1"/>
        </p:nvCxnSpPr>
        <p:spPr>
          <a:xfrm>
            <a:off x="457200" y="1042481"/>
            <a:ext cx="8229600" cy="0"/>
          </a:xfrm>
          <a:prstGeom prst="line">
            <a:avLst/>
          </a:prstGeom>
          <a:ln>
            <a:solidFill>
              <a:srgbClr val="BE0F34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anchor="ctr"/>
          <a:lstStyle>
            <a:lvl1pPr algn="r">
              <a:defRPr sz="1000">
                <a:latin typeface="Trajan Pro"/>
                <a:cs typeface="Trajan Pro"/>
              </a:defRPr>
            </a:lvl1pPr>
          </a:lstStyle>
          <a:p>
            <a:fld id="{AF88E988-FB04-AB4E-BE5A-59F242AF7F7A}" type="slidenum">
              <a:rPr lang="en-US" smtClean="0">
                <a:solidFill>
                  <a:prstClr val="black"/>
                </a:solidFill>
              </a:rPr>
              <a:pPr/>
              <a:t>‹Nº›</a:t>
            </a:fld>
            <a:endParaRPr lang="en-US" dirty="0">
              <a:solidFill>
                <a:prstClr val="black"/>
              </a:solidFill>
            </a:endParaRPr>
          </a:p>
        </p:txBody>
      </p:sp>
      <p:pic>
        <p:nvPicPr>
          <p:cNvPr id="11" name="Imagen 10" descr="arbol.png"/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5753049"/>
            <a:ext cx="724827" cy="9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4172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93483" r:id="rId1"/>
    <p:sldLayoutId id="2147493484" r:id="rId2"/>
    <p:sldLayoutId id="2147493485" r:id="rId3"/>
    <p:sldLayoutId id="2147493486" r:id="rId4"/>
    <p:sldLayoutId id="2147493487" r:id="rId5"/>
    <p:sldLayoutId id="2147493488" r:id="rId6"/>
    <p:sldLayoutId id="2147493489" r:id="rId7"/>
    <p:sldLayoutId id="2147493490" r:id="rId8"/>
    <p:sldLayoutId id="2147493491" r:id="rId9"/>
    <p:sldLayoutId id="2147493492" r:id="rId10"/>
    <p:sldLayoutId id="2147493493" r:id="rId11"/>
  </p:sldLayoutIdLst>
  <p:timing>
    <p:tnLst>
      <p:par>
        <p:cTn id="1" dur="indefinite" restart="never" nodeType="tmRoot"/>
      </p:par>
    </p:tnLst>
  </p:timing>
  <p:hf hdr="0" ftr="0" dt="0"/>
  <p:txStyles>
    <p:titleStyle>
      <a:lvl1pPr algn="r" defTabSz="457200" rtl="0" eaLnBrk="1" latinLnBrk="0" hangingPunct="1">
        <a:spcBef>
          <a:spcPct val="0"/>
        </a:spcBef>
        <a:buNone/>
        <a:defRPr sz="2000" kern="1200">
          <a:solidFill>
            <a:schemeClr val="tx1"/>
          </a:solidFill>
          <a:latin typeface="Trajan Pro"/>
          <a:ea typeface="+mj-ea"/>
          <a:cs typeface="Trajan Pro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rgbClr val="807F83"/>
          </a:solidFill>
          <a:latin typeface="Adobe Caslon Pro"/>
          <a:ea typeface="+mn-ea"/>
          <a:cs typeface="Adobe Caslon Pro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rgbClr val="807F83"/>
          </a:solidFill>
          <a:latin typeface="Adobe Caslon Pro"/>
          <a:ea typeface="+mn-ea"/>
          <a:cs typeface="Adobe Caslon Pro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rgbClr val="807F83"/>
          </a:solidFill>
          <a:latin typeface="Adobe Caslon Pro"/>
          <a:ea typeface="+mn-ea"/>
          <a:cs typeface="Adobe Caslon Pro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rgbClr val="807F83"/>
          </a:solidFill>
          <a:latin typeface="Adobe Caslon Pro"/>
          <a:ea typeface="+mn-ea"/>
          <a:cs typeface="Adobe Caslon Pro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rgbClr val="807F83"/>
          </a:solidFill>
          <a:latin typeface="Adobe Caslon Pro"/>
          <a:ea typeface="+mn-ea"/>
          <a:cs typeface="Adobe Caslon Pro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3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3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3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2.wdp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3.xml"/><Relationship Id="rId4" Type="http://schemas.openxmlformats.org/officeDocument/2006/relationships/image" Target="../media/image29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3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3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3.xml"/><Relationship Id="rId4" Type="http://schemas.microsoft.com/office/2007/relationships/hdphoto" Target="../media/hdphoto3.wdp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3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0">
          <a:gsLst>
            <a:gs pos="0">
              <a:schemeClr val="bg1">
                <a:lumMod val="85000"/>
                <a:alpha val="70000"/>
              </a:schemeClr>
            </a:gs>
            <a:gs pos="100000">
              <a:schemeClr val="bg1">
                <a:lumMod val="75000"/>
                <a:alpha val="70000"/>
              </a:schemeClr>
            </a:gs>
            <a:gs pos="84000">
              <a:schemeClr val="bg1">
                <a:lumMod val="85000"/>
                <a:alpha val="20000"/>
              </a:schemeClr>
            </a:gs>
            <a:gs pos="19000">
              <a:schemeClr val="bg1">
                <a:lumMod val="85000"/>
                <a:alpha val="20000"/>
              </a:schemeClr>
            </a:gs>
            <a:gs pos="50000">
              <a:schemeClr val="bg1">
                <a:alpha val="88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4"/>
          <p:cNvSpPr/>
          <p:nvPr/>
        </p:nvSpPr>
        <p:spPr>
          <a:xfrm>
            <a:off x="-9525" y="3366535"/>
            <a:ext cx="9180000" cy="3491465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636822"/>
            <a:ext cx="9144000" cy="1532976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Trajan Pro" pitchFamily="18" charset="0"/>
              </a:rPr>
              <a:t>Sistema de Ahorro para el Retiro</a:t>
            </a:r>
            <a:endParaRPr lang="es-ES" sz="32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-9525" y="4852109"/>
            <a:ext cx="9143999" cy="577466"/>
          </a:xfrm>
        </p:spPr>
        <p:txBody>
          <a:bodyPr>
            <a:normAutofit/>
          </a:bodyPr>
          <a:lstStyle/>
          <a:p>
            <a:r>
              <a:rPr lang="es-MX" sz="2800" dirty="0" smtClean="0">
                <a:solidFill>
                  <a:schemeClr val="bg1"/>
                </a:solidFill>
                <a:latin typeface="Adobe Caslon Pro" pitchFamily="18" charset="0"/>
                <a:cs typeface="Adobe Caslon Pro Bold"/>
              </a:rPr>
              <a:t>Trabajadores cotizantes al ISSSTE</a:t>
            </a:r>
            <a:endParaRPr lang="es-MX" sz="2800" dirty="0">
              <a:solidFill>
                <a:schemeClr val="bg1"/>
              </a:solidFill>
              <a:latin typeface="Adobe Caslon Pro" pitchFamily="18" charset="0"/>
              <a:cs typeface="Adobe Caslon Pro Bold"/>
            </a:endParaRPr>
          </a:p>
        </p:txBody>
      </p:sp>
      <p:pic>
        <p:nvPicPr>
          <p:cNvPr id="7" name="Imagen 6" descr="logo_shcp_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56" y="365201"/>
            <a:ext cx="2696289" cy="837820"/>
          </a:xfrm>
          <a:prstGeom prst="rect">
            <a:avLst/>
          </a:prstGeom>
        </p:spPr>
      </p:pic>
      <p:pic>
        <p:nvPicPr>
          <p:cNvPr id="9" name="Imagen 8" descr="logo cons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58" y="1863843"/>
            <a:ext cx="1699683" cy="1422297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6503670" y="6397560"/>
            <a:ext cx="2651397" cy="460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latin typeface="Adobe Caslon Pro" pitchFamily="18" charset="0"/>
              </a:rPr>
              <a:t>Agosto 2014</a:t>
            </a:r>
            <a:endParaRPr lang="es-MX" sz="1600" dirty="0">
              <a:latin typeface="Adobe Caslon Pro" pitchFamily="18" charset="0"/>
            </a:endParaRPr>
          </a:p>
        </p:txBody>
      </p:sp>
      <p:pic>
        <p:nvPicPr>
          <p:cNvPr id="4" name="Imagen 3" descr="arb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2" y="5707487"/>
            <a:ext cx="724827" cy="9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0837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10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Décimo Transitorio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Tipos de Pensión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4410116" y="1618400"/>
            <a:ext cx="4193558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s-MX" sz="2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Pensión por </a:t>
            </a:r>
          </a:p>
          <a:p>
            <a:pPr algn="ctr">
              <a:buClr>
                <a:schemeClr val="tx1"/>
              </a:buClr>
              <a:defRPr/>
            </a:pPr>
            <a:r>
              <a:rPr lang="es-MX" sz="20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Retiro por Edad y Tiempo de Servicio</a:t>
            </a:r>
          </a:p>
        </p:txBody>
      </p:sp>
      <p:graphicFrame>
        <p:nvGraphicFramePr>
          <p:cNvPr id="5" name="Group 13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1429956796"/>
              </p:ext>
            </p:extLst>
          </p:nvPr>
        </p:nvGraphicFramePr>
        <p:xfrm>
          <a:off x="622680" y="1618400"/>
          <a:ext cx="3312368" cy="5151664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56184"/>
                <a:gridCol w="1656184"/>
              </a:tblGrid>
              <a:tr h="324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Cotización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(años)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Sueldo Básico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2628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15 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990000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50 %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16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52.5 %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17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55 %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18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57.5 %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19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60 %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62.5 %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21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65 %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22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67.5 %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23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70 %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24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72.5 %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25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75 %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26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80 %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27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85 %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28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90 %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  <a:tr h="21036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29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4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95 %</a:t>
                      </a:r>
                      <a:endParaRPr kumimoji="0" lang="es-ES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</a:tbl>
          </a:graphicData>
        </a:graphic>
      </p:graphicFrame>
      <p:graphicFrame>
        <p:nvGraphicFramePr>
          <p:cNvPr id="6" name="Group 126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val="4245244697"/>
              </p:ext>
            </p:extLst>
          </p:nvPr>
        </p:nvGraphicFramePr>
        <p:xfrm>
          <a:off x="4226312" y="2782182"/>
          <a:ext cx="4561165" cy="1731230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448273"/>
                <a:gridCol w="2112892"/>
              </a:tblGrid>
              <a:tr h="20531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65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itchFamily="18" charset="0"/>
                          <a:cs typeface="Tahoma" pitchFamily="34" charset="0"/>
                        </a:rPr>
                        <a:t>Periodo</a:t>
                      </a:r>
                    </a:p>
                  </a:txBody>
                  <a:tcPr marL="117354" marR="11735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Edad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(mínima)</a:t>
                      </a:r>
                      <a:endParaRPr kumimoji="0" lang="es-E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17354" marR="117354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dobe Caslon Pro" panose="0205050205050A020403" pitchFamily="18" charset="0"/>
                        </a:rPr>
                        <a:t>2014 y 2015</a:t>
                      </a:r>
                      <a:endParaRPr kumimoji="0" lang="es-E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17354" marR="117354" marT="45711" marB="45711" anchor="ctr" anchorCtr="1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58</a:t>
                      </a:r>
                      <a:endParaRPr kumimoji="0" lang="es-E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17354" marR="117354" marT="45711" marB="45711" anchor="ctr" anchorCtr="1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2016 y 2017</a:t>
                      </a:r>
                      <a:endParaRPr kumimoji="0" lang="es-E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17354" marR="117354" marT="45711" marB="45711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59</a:t>
                      </a:r>
                      <a:endParaRPr kumimoji="0" lang="es-E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17354" marR="117354" marT="45711" marB="45711" anchor="ctr" anchorCtr="1" horzOverflow="overflow"/>
                </a:tc>
              </a:tr>
              <a:tr h="43204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2018 en adelante</a:t>
                      </a:r>
                      <a:endParaRPr kumimoji="0" lang="es-E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17354" marR="117354" marT="45711" marB="45711" anchor="ctr" anchorCtr="1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60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117354" marR="117354" marT="45711" marB="45711" anchor="ctr" anchorCtr="1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11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Décimo Transitorio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Tipos de Pensión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789626" y="1901055"/>
            <a:ext cx="4610835" cy="707886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s-MX" sz="2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Pensión por </a:t>
            </a:r>
          </a:p>
          <a:p>
            <a:pPr algn="ctr">
              <a:buClr>
                <a:schemeClr val="tx1"/>
              </a:buClr>
              <a:defRPr/>
            </a:pPr>
            <a:r>
              <a:rPr lang="es-MX" sz="20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Cesantía en Edad Avanzada </a:t>
            </a:r>
          </a:p>
        </p:txBody>
      </p:sp>
      <p:graphicFrame>
        <p:nvGraphicFramePr>
          <p:cNvPr id="5" name="Group 49"/>
          <p:cNvGraphicFramePr>
            <a:graphicFrameLocks noGrp="1"/>
          </p:cNvGraphicFramePr>
          <p:nvPr>
            <p:ph/>
            <p:extLst>
              <p:ext uri="{D42A27DB-BD31-4B8C-83A1-F6EECF244321}">
                <p14:modId xmlns:p14="http://schemas.microsoft.com/office/powerpoint/2010/main" val="2293891978"/>
              </p:ext>
            </p:extLst>
          </p:nvPr>
        </p:nvGraphicFramePr>
        <p:xfrm>
          <a:off x="1289543" y="3343358"/>
          <a:ext cx="6264696" cy="2350859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88231"/>
                <a:gridCol w="2020870"/>
                <a:gridCol w="2155595"/>
              </a:tblGrid>
              <a:tr h="62157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itchFamily="18" charset="0"/>
                          <a:cs typeface="Tahoma" pitchFamily="34" charset="0"/>
                        </a:rPr>
                        <a:t>Periodo</a:t>
                      </a:r>
                    </a:p>
                  </a:txBody>
                  <a:tcPr marL="91439" marR="9143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Edad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(mínima)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91439" marR="9143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Sueldo Básico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91439" marR="91439" marT="45711" marB="45711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59680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dobe Caslon Pro" panose="0205050205050A020403" pitchFamily="18" charset="0"/>
                        </a:rPr>
                        <a:t>2014 y 2015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91439" marR="91439" marT="45711" marB="45711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63 años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91439" marR="91439" marT="45711" marB="45711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40 %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91439" marR="91439" marT="45711" marB="45711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6803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2016 y 2017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91439" marR="9143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64 años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91439" marR="9143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40 %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91439" marR="91439" marT="45711" marB="45711" anchor="ctr" horzOverflow="overflow"/>
                </a:tc>
              </a:tr>
              <a:tr h="45214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2018 en adelante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91439" marR="9143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65 años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91439" marR="91439" marT="45711" marB="45711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40 %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91439" marR="91439" marT="45711" marB="45711" anchor="ctr" horzOverflow="overflow"/>
                </a:tc>
              </a:tr>
            </a:tbl>
          </a:graphicData>
        </a:graphic>
      </p:graphicFrame>
      <p:graphicFrame>
        <p:nvGraphicFramePr>
          <p:cNvPr id="6" name="Group 132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4214374431"/>
              </p:ext>
            </p:extLst>
          </p:nvPr>
        </p:nvGraphicFramePr>
        <p:xfrm>
          <a:off x="5537580" y="1459278"/>
          <a:ext cx="1656184" cy="1402148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656184"/>
              </a:tblGrid>
              <a:tr h="32407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Cotización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(años)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160445" marR="160445" marT="45737" marB="45737" horzOverflow="overflow">
                    <a:solidFill>
                      <a:srgbClr val="002060"/>
                    </a:solidFill>
                  </a:tcPr>
                </a:tc>
              </a:tr>
              <a:tr h="262846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MX" sz="1600" u="none" strike="noStrike" kern="1200" cap="none" normalizeH="0" baseline="0" dirty="0" smtClean="0">
                        <a:ln>
                          <a:noFill/>
                        </a:ln>
                        <a:effectLst/>
                        <a:latin typeface="Adobe Caslon Pro" panose="0205050205050A020403" pitchFamily="18" charset="0"/>
                      </a:endParaRP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10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 </a:t>
                      </a:r>
                      <a:endParaRPr kumimoji="0" lang="es-E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12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9616" y="1232465"/>
            <a:ext cx="8033355" cy="430887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En la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Cuenta Individual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se depositan las siguientes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ahoma" pitchFamily="34" charset="0"/>
              </a:rPr>
              <a:t>aportaciones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:</a:t>
            </a:r>
            <a:endParaRPr lang="es-MX" sz="1600" dirty="0">
              <a:solidFill>
                <a:srgbClr val="C00000"/>
              </a:solidFill>
              <a:latin typeface="Adobe Caslon Pro" pitchFamily="18" charset="0"/>
              <a:cs typeface="Tahoma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1600" dirty="0" smtClean="0">
              <a:solidFill>
                <a:srgbClr val="C00000"/>
              </a:solidFill>
              <a:latin typeface="Adobe Caslon Pro" pitchFamily="18" charset="0"/>
              <a:cs typeface="Tahoma" pitchFamily="34" charset="0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SAR ISSSTE 92: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Correspondiente a las aportaciones realizadas en el periodo de 1992 al 2007.</a:t>
            </a: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b="1" dirty="0" smtClean="0">
              <a:solidFill>
                <a:srgbClr val="000099"/>
              </a:solidFill>
              <a:latin typeface="Adobe Caslon Pro" pitchFamily="18" charset="0"/>
              <a:cs typeface="Tahoma" pitchFamily="34" charset="0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RETIRO ISSSTE 2008: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Correspondiente a las aportaciones del 2% de SB* que realizan las Entidades o Dependencias del año 2008 en adelante.</a:t>
            </a: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AHORRO VOLUNTARIO: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Aportaciones adicionales que realiza el trabajador de acuerdo a sus posibilidades.   </a:t>
            </a: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rgbClr val="BE0F34"/>
                </a:solidFill>
                <a:latin typeface="Adobe Caslon Pro" pitchFamily="18" charset="0"/>
                <a:cs typeface="Trajan Pro"/>
              </a:rPr>
              <a:t>SAR FOVISSSTE 92: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Correspondiente a las aportaciones de vivienda realizadas en el periodo de 1992 al 2007.</a:t>
            </a: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914400" lvl="1" indent="-457200" algn="just" fontAlgn="ctr">
              <a:buClr>
                <a:schemeClr val="accent1"/>
              </a:buClr>
              <a:buFont typeface="Arial" pitchFamily="34" charset="0"/>
              <a:buChar char="•"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</a:t>
            </a:r>
            <a:r>
              <a:rPr lang="es-MX" sz="1600" dirty="0" smtClean="0">
                <a:solidFill>
                  <a:srgbClr val="BE0F34"/>
                </a:solidFill>
                <a:latin typeface="Adobe Caslon Pro" pitchFamily="18" charset="0"/>
                <a:cs typeface="Trajan Pro"/>
              </a:rPr>
              <a:t>FOVISSSTE 2008: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Aportaciones de vivienda realizadas a partir de 2008. </a:t>
            </a: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sz="1600" dirty="0" smtClean="0">
              <a:solidFill>
                <a:srgbClr val="C00000"/>
              </a:solidFill>
              <a:latin typeface="Adobe Caslon Pro" pitchFamily="18" charset="0"/>
              <a:cs typeface="Tahoma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Décimo Transitorio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Cuenta Individual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1045528" y="6295933"/>
            <a:ext cx="3383597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1200" b="1" dirty="0" smtClean="0">
                <a:solidFill>
                  <a:schemeClr val="bg1">
                    <a:lumMod val="50000"/>
                  </a:schemeClr>
                </a:solidFill>
                <a:latin typeface="Adobe Caslon Pro" pitchFamily="18" charset="0"/>
                <a:cs typeface="Tahoma" pitchFamily="34" charset="0"/>
              </a:rPr>
              <a:t>* Sueldo Básico (SB)</a:t>
            </a:r>
            <a:endParaRPr lang="es-MX" sz="1200" b="1" dirty="0">
              <a:solidFill>
                <a:schemeClr val="bg1">
                  <a:lumMod val="50000"/>
                </a:schemeClr>
              </a:solidFill>
              <a:latin typeface="Adobe Caslon Pro" pitchFamily="18" charset="0"/>
              <a:cs typeface="Tahoma" pitchFamily="34" charset="0"/>
            </a:endParaRPr>
          </a:p>
        </p:txBody>
      </p:sp>
      <p:pic>
        <p:nvPicPr>
          <p:cNvPr id="2050" name="Picture 2" descr="https://encrypted-tbn1.gstatic.com/images?q=tbn:ANd9GcQsFym81ixtKkvd5hQ3h-fNCySNgt-lzd23tU7Q9c5JgMFZxI96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257800" y="4845006"/>
            <a:ext cx="3257301" cy="1667063"/>
          </a:xfrm>
          <a:prstGeom prst="rect">
            <a:avLst/>
          </a:prstGeom>
          <a:noFill/>
          <a:effectLst>
            <a:softEdge rad="63500"/>
          </a:effectLst>
        </p:spPr>
      </p:pic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8352-F29C-4DF4-A4F1-2A55B970A44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13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Décimo Transitorio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Estado de Cuenta Cuatrimestral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pic>
        <p:nvPicPr>
          <p:cNvPr id="9" name="8 Marcador de contenido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570" y="1205907"/>
            <a:ext cx="3949220" cy="5110752"/>
          </a:xfrm>
          <a:ln>
            <a:solidFill>
              <a:schemeClr val="tx1"/>
            </a:solidFill>
          </a:ln>
        </p:spPr>
      </p:pic>
      <p:pic>
        <p:nvPicPr>
          <p:cNvPr id="10" name="9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3507" y="1194274"/>
            <a:ext cx="3965716" cy="5132104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0752423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8352-F29C-4DF4-A4F1-2A55B970A44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14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Décimo Transitorio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Estado de Cuenta Cuatrimestral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014" y="1210193"/>
            <a:ext cx="3919064" cy="507172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2022" y="1210191"/>
            <a:ext cx="3919064" cy="507172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612189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8352-F29C-4DF4-A4F1-2A55B970A44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15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Décimo Transitorio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Estado de Cuenta Cuatrimestral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746" y="1210197"/>
            <a:ext cx="3951924" cy="511425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9658" y="1210197"/>
            <a:ext cx="3968350" cy="5135512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770574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3 Marcador de número de diapositiva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0188352-F29C-4DF4-A4F1-2A55B970A443}" type="slidenum">
              <a:rPr lang="es-MX" smtClean="0">
                <a:solidFill>
                  <a:prstClr val="black">
                    <a:tint val="75000"/>
                  </a:prstClr>
                </a:solidFill>
              </a:rPr>
              <a:pPr/>
              <a:t>16</a:t>
            </a:fld>
            <a:endParaRPr lang="es-MX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Décimo Transitorio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Estado de Cuenta Cuatrimestral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pic>
        <p:nvPicPr>
          <p:cNvPr id="6" name="5 Imagen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2891" y="1182672"/>
            <a:ext cx="3997842" cy="5173678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" name="6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7789" y="1182672"/>
            <a:ext cx="3997843" cy="5173678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4265421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14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94809" y="1240970"/>
            <a:ext cx="803335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Al cubrir los requisitos y obtener una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Concesión de Pensión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por parte del ISSSTE, podrán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retirar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de su cuenta los siguientes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 recursos:</a:t>
            </a:r>
            <a:endParaRPr lang="es-MX" sz="1600" dirty="0">
              <a:solidFill>
                <a:srgbClr val="C00000"/>
              </a:solidFill>
              <a:latin typeface="Adobe Caslon Pro" pitchFamily="18" charset="0"/>
              <a:cs typeface="Tahoma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Décimo Transitorio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Retiro de Recursos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pic>
        <p:nvPicPr>
          <p:cNvPr id="67586" name="Picture 2" descr="http://www.fundacionactivadomus.org/FACTIVA/Cms?modulo=Guias&amp;seccion=VerImagenElemento&amp;idelemento=1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12970" y="1695795"/>
            <a:ext cx="2606334" cy="1954751"/>
          </a:xfrm>
          <a:prstGeom prst="rect">
            <a:avLst/>
          </a:prstGeom>
          <a:noFill/>
        </p:spPr>
      </p:pic>
      <p:sp>
        <p:nvSpPr>
          <p:cNvPr id="9" name="8 Rectángulo"/>
          <p:cNvSpPr/>
          <p:nvPr/>
        </p:nvSpPr>
        <p:spPr>
          <a:xfrm>
            <a:off x="494808" y="2080886"/>
            <a:ext cx="511764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SAR ISSSTE 92 y RETIRO ISSSTE 2008</a:t>
            </a: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sz="1600" dirty="0" smtClean="0">
              <a:solidFill>
                <a:srgbClr val="C00000"/>
              </a:solidFill>
              <a:latin typeface="Adobe Caslon Pro" pitchFamily="18" charset="0"/>
              <a:cs typeface="Trajan Pro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SAR FOVISSSTE 92 y FOVISSSTE 2008</a:t>
            </a:r>
          </a:p>
          <a:p>
            <a:pPr lvl="1" algn="ctr" fontAlgn="ctr"/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</a:t>
            </a:r>
            <a:r>
              <a:rPr lang="es-MX" sz="1400" i="1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Siempre y cuando no haya utilizado </a:t>
            </a:r>
          </a:p>
          <a:p>
            <a:pPr lvl="1" algn="ctr" fontAlgn="ctr"/>
            <a:r>
              <a:rPr lang="es-MX" sz="1400" i="1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su crédito de vivienda</a:t>
            </a:r>
            <a:r>
              <a:rPr lang="es-MX" sz="1600" i="1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.   </a:t>
            </a:r>
          </a:p>
        </p:txBody>
      </p:sp>
      <p:sp>
        <p:nvSpPr>
          <p:cNvPr id="12" name="7 Rectángulo redondeado"/>
          <p:cNvSpPr>
            <a:spLocks noChangeArrowheads="1"/>
          </p:cNvSpPr>
          <p:nvPr/>
        </p:nvSpPr>
        <p:spPr bwMode="auto">
          <a:xfrm>
            <a:off x="818706" y="4209564"/>
            <a:ext cx="3242931" cy="1823041"/>
          </a:xfrm>
          <a:prstGeom prst="roundRect">
            <a:avLst>
              <a:gd name="adj" fmla="val 16667"/>
            </a:avLst>
          </a:prstGeom>
          <a:noFill/>
          <a:ln w="44450" algn="ctr">
            <a:solidFill>
              <a:srgbClr val="FF75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lvl="1" algn="ctr">
              <a:buClr>
                <a:schemeClr val="tx1"/>
              </a:buClr>
              <a:defRPr/>
            </a:pPr>
            <a:r>
              <a:rPr kumimoji="1" lang="es-MX" sz="1600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No </a:t>
            </a:r>
            <a:r>
              <a:rPr kumimoji="1" lang="es-MX" sz="1600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se cumplen los requisitos para obtener pensión </a:t>
            </a:r>
          </a:p>
          <a:p>
            <a:pPr marL="0" lvl="1" algn="ctr">
              <a:buClr>
                <a:schemeClr val="tx1"/>
              </a:buClr>
              <a:defRPr/>
            </a:pPr>
            <a:r>
              <a:rPr kumimoji="1" lang="es-MX" sz="24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=</a:t>
            </a:r>
          </a:p>
          <a:p>
            <a:pPr marL="0" lvl="1" algn="ctr">
              <a:buClr>
                <a:schemeClr val="tx1"/>
              </a:buClr>
              <a:defRPr/>
            </a:pPr>
            <a:r>
              <a:rPr kumimoji="1" lang="es-MX" sz="16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RETIRO TOTAL </a:t>
            </a:r>
          </a:p>
          <a:p>
            <a:pPr marL="0" lvl="1" algn="ctr">
              <a:buClr>
                <a:schemeClr val="tx1"/>
              </a:buClr>
              <a:defRPr/>
            </a:pPr>
            <a:r>
              <a:rPr kumimoji="1" lang="es-MX" sz="16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 partir de los 65 </a:t>
            </a:r>
            <a:r>
              <a:rPr kumimoji="1" lang="es-MX" sz="1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años</a:t>
            </a:r>
            <a:endParaRPr kumimoji="1" lang="es-MX" sz="16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3" name="7 Rectángulo redondeado"/>
          <p:cNvSpPr>
            <a:spLocks noChangeArrowheads="1"/>
          </p:cNvSpPr>
          <p:nvPr/>
        </p:nvSpPr>
        <p:spPr bwMode="auto">
          <a:xfrm>
            <a:off x="5029200" y="4209564"/>
            <a:ext cx="3172045" cy="1823041"/>
          </a:xfrm>
          <a:prstGeom prst="roundRect">
            <a:avLst>
              <a:gd name="adj" fmla="val 16667"/>
            </a:avLst>
          </a:prstGeom>
          <a:noFill/>
          <a:ln w="44450" algn="ctr">
            <a:solidFill>
              <a:srgbClr val="FF75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lvl="1" algn="ctr">
              <a:buClr>
                <a:schemeClr val="tx1"/>
              </a:buClr>
              <a:defRPr/>
            </a:pPr>
            <a:r>
              <a:rPr kumimoji="1" lang="es-MX" sz="1600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Desempleo</a:t>
            </a:r>
          </a:p>
          <a:p>
            <a:pPr marL="0" lvl="1" algn="ctr">
              <a:buClr>
                <a:schemeClr val="tx1"/>
              </a:buClr>
              <a:defRPr/>
            </a:pPr>
            <a:r>
              <a:rPr kumimoji="1" lang="es-MX" sz="24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=</a:t>
            </a:r>
          </a:p>
          <a:p>
            <a:pPr marL="0" lvl="1" algn="ctr">
              <a:buClr>
                <a:schemeClr val="tx1"/>
              </a:buClr>
              <a:defRPr/>
            </a:pPr>
            <a:r>
              <a:rPr kumimoji="1" lang="es-MX" sz="16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RETIRO PARCIAL </a:t>
            </a:r>
          </a:p>
          <a:p>
            <a:pPr marL="0" lvl="1" algn="ctr">
              <a:buClr>
                <a:schemeClr val="tx1"/>
              </a:buClr>
              <a:defRPr/>
            </a:pPr>
            <a:r>
              <a:rPr kumimoji="1" lang="es-MX" sz="16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hasta el 10% del saldo </a:t>
            </a:r>
            <a:endParaRPr kumimoji="1" lang="es-MX" sz="1600" dirty="0" smtClean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0" lvl="1" algn="ctr">
              <a:buClr>
                <a:schemeClr val="tx1"/>
              </a:buClr>
              <a:defRPr/>
            </a:pPr>
            <a:r>
              <a:rPr kumimoji="1" lang="es-MX" sz="1600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de la </a:t>
            </a:r>
            <a:r>
              <a:rPr kumimoji="1" lang="es-MX" sz="1600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Subcuenta de </a:t>
            </a:r>
            <a:r>
              <a:rPr kumimoji="1" lang="es-MX" sz="1600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Retiro</a:t>
            </a:r>
            <a:endParaRPr kumimoji="1" lang="es-MX" sz="1600" dirty="0">
              <a:solidFill>
                <a:srgbClr val="000099"/>
              </a:solidFill>
              <a:latin typeface="Tahoma" pitchFamily="34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15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72395" y="4549505"/>
            <a:ext cx="8033355" cy="156966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/>
                <a:cs typeface="Trajan Pro"/>
              </a:rPr>
              <a:t>El </a:t>
            </a:r>
            <a:r>
              <a:rPr lang="es-MX" sz="1600" dirty="0" smtClean="0">
                <a:solidFill>
                  <a:srgbClr val="C00000"/>
                </a:solidFill>
                <a:latin typeface="Adobe Caslon Pro"/>
                <a:cs typeface="Trajan Pro"/>
              </a:rPr>
              <a:t>Régimen de Cuenta Individual </a:t>
            </a:r>
            <a:r>
              <a:rPr lang="es-MX" sz="1600" dirty="0" smtClean="0">
                <a:solidFill>
                  <a:schemeClr val="tx1"/>
                </a:solidFill>
                <a:latin typeface="Adobe Caslon Pro"/>
                <a:cs typeface="Trajan Pro"/>
              </a:rPr>
              <a:t>se basa en un sistema de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cuentas de ahorro </a:t>
            </a:r>
            <a:r>
              <a:rPr lang="es-MX" sz="1600" dirty="0" smtClean="0">
                <a:solidFill>
                  <a:srgbClr val="C00000"/>
                </a:solidFill>
                <a:latin typeface="Adobe Caslon Pro"/>
                <a:cs typeface="Trajan Pro"/>
              </a:rPr>
              <a:t>propiedad y patrimonio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de los trabajadores, a través de la cual capitalizarán su ahorro para el retiro.</a:t>
            </a:r>
            <a:endParaRPr lang="es-MX" sz="600" dirty="0">
              <a:solidFill>
                <a:srgbClr val="000099"/>
              </a:solidFill>
              <a:latin typeface="Adobe Caslon Pro" pitchFamily="18" charset="0"/>
              <a:cs typeface="Tahoma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1600" dirty="0">
              <a:solidFill>
                <a:srgbClr val="000099"/>
              </a:solidFill>
              <a:latin typeface="Adobe Caslon Pro" pitchFamily="18" charset="0"/>
              <a:cs typeface="Tahoma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Los trabajadores que están en este régimen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se pensionarán con los recursos acumulados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ahoma" pitchFamily="34" charset="0"/>
              </a:rPr>
              <a:t>en su Cuenta Individual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Cuenta Individual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37860" y="1341118"/>
            <a:ext cx="5862939" cy="283154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Se encuentran bajo este  Régimen Pensionario: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Los trabajadores que estando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activos eligieron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este régimen</a:t>
            </a: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b="1" dirty="0" smtClean="0">
              <a:solidFill>
                <a:srgbClr val="000099"/>
              </a:solidFill>
              <a:latin typeface="Adobe Caslon Pro" pitchFamily="18" charset="0"/>
              <a:cs typeface="Tahoma" pitchFamily="34" charset="0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Los trabajadores que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tienen su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primera cotización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al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ISSSTE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 partir del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1 de abril de 2007</a:t>
            </a: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Los trabajadores que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reingresaron a cotizar</a:t>
            </a:r>
            <a:r>
              <a:rPr lang="es-MX" sz="1600" b="1" dirty="0" smtClean="0">
                <a:solidFill>
                  <a:srgbClr val="730000"/>
                </a:solidFill>
                <a:latin typeface="Adobe Caslon Pro" pitchFamily="18" charset="0"/>
                <a:cs typeface="Tahoma" pitchFamily="34" charset="0"/>
              </a:rPr>
              <a:t>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al ISSSTE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a partir del 1 de abril de 2007</a:t>
            </a:r>
          </a:p>
          <a:p>
            <a:pPr marL="914400" lvl="1" indent="-457200" algn="just" fontAlgn="ctr"/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grpSp>
        <p:nvGrpSpPr>
          <p:cNvPr id="2" name="1 Grupo"/>
          <p:cNvGrpSpPr/>
          <p:nvPr/>
        </p:nvGrpSpPr>
        <p:grpSpPr>
          <a:xfrm>
            <a:off x="6674492" y="2124898"/>
            <a:ext cx="1945113" cy="1740626"/>
            <a:chOff x="6674492" y="2124898"/>
            <a:chExt cx="1945113" cy="1740626"/>
          </a:xfrm>
        </p:grpSpPr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674492" y="2124898"/>
              <a:ext cx="1945113" cy="1740626"/>
            </a:xfrm>
            <a:prstGeom prst="rect">
              <a:avLst/>
            </a:prstGeom>
          </p:spPr>
        </p:pic>
        <p:sp>
          <p:nvSpPr>
            <p:cNvPr id="7" name="6 Rectángulo"/>
            <p:cNvSpPr/>
            <p:nvPr/>
          </p:nvSpPr>
          <p:spPr>
            <a:xfrm>
              <a:off x="7523018" y="2389914"/>
              <a:ext cx="945573" cy="1215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9" name="8 CuadroTexto"/>
            <p:cNvSpPr txBox="1"/>
            <p:nvPr/>
          </p:nvSpPr>
          <p:spPr>
            <a:xfrm>
              <a:off x="7523018" y="2483433"/>
              <a:ext cx="9455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b="1" i="1" dirty="0" smtClean="0">
                  <a:solidFill>
                    <a:srgbClr val="002060"/>
                  </a:solidFill>
                  <a:latin typeface="Adobe Caslon Pro" panose="0205050205050A020403" pitchFamily="18" charset="0"/>
                </a:rPr>
                <a:t>Régimen </a:t>
              </a:r>
            </a:p>
            <a:p>
              <a:pPr algn="ctr"/>
              <a:endParaRPr lang="es-MX" sz="1200" b="1" i="1" dirty="0">
                <a:solidFill>
                  <a:srgbClr val="002060"/>
                </a:solidFill>
                <a:latin typeface="Adobe Caslon Pro" panose="0205050205050A020403" pitchFamily="18" charset="0"/>
              </a:endParaRPr>
            </a:p>
            <a:p>
              <a:pPr algn="ctr"/>
              <a:r>
                <a:rPr lang="es-MX" sz="1200" b="1" i="1" dirty="0" smtClean="0">
                  <a:solidFill>
                    <a:srgbClr val="002060"/>
                  </a:solidFill>
                  <a:latin typeface="Adobe Caslon Pro" panose="0205050205050A020403" pitchFamily="18" charset="0"/>
                </a:rPr>
                <a:t>Cuenta</a:t>
              </a:r>
            </a:p>
            <a:p>
              <a:pPr algn="ctr"/>
              <a:endParaRPr lang="es-MX" sz="1200" b="1" i="1" dirty="0" smtClean="0">
                <a:solidFill>
                  <a:srgbClr val="002060"/>
                </a:solidFill>
                <a:latin typeface="Adobe Caslon Pro" panose="0205050205050A020403" pitchFamily="18" charset="0"/>
              </a:endParaRPr>
            </a:p>
            <a:p>
              <a:pPr algn="ctr"/>
              <a:r>
                <a:rPr lang="es-MX" sz="1200" b="1" i="1" dirty="0" smtClean="0">
                  <a:solidFill>
                    <a:srgbClr val="002060"/>
                  </a:solidFill>
                  <a:latin typeface="Adobe Caslon Pro" panose="0205050205050A020403" pitchFamily="18" charset="0"/>
                </a:rPr>
                <a:t>Individual</a:t>
              </a:r>
              <a:endParaRPr lang="es-MX" sz="1200" b="1" i="1" dirty="0">
                <a:solidFill>
                  <a:srgbClr val="002060"/>
                </a:solidFill>
                <a:latin typeface="Adobe Caslon Pro" panose="0205050205050A0204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17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94809" y="1292925"/>
            <a:ext cx="8033355" cy="37856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s-ES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Es el </a:t>
            </a:r>
            <a:r>
              <a:rPr lang="es-ES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reconocimiento</a:t>
            </a:r>
            <a:r>
              <a:rPr lang="es-ES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en dinero de los </a:t>
            </a:r>
            <a:r>
              <a:rPr lang="es-ES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periodos cotizados </a:t>
            </a:r>
            <a:r>
              <a:rPr lang="es-ES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 la fecha de la Reforma.</a:t>
            </a:r>
          </a:p>
          <a:p>
            <a:pPr marL="285750" indent="-285750" algn="just"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es-ES" alt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285750" indent="-285750" algn="just">
              <a:buClr>
                <a:schemeClr val="tx1"/>
              </a:buClr>
              <a:buFont typeface="Wingdings" pitchFamily="2" charset="2"/>
              <a:buChar char="ü"/>
              <a:defRPr/>
            </a:pPr>
            <a:r>
              <a:rPr lang="es-MX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Los</a:t>
            </a:r>
            <a:r>
              <a:rPr lang="es-MX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 </a:t>
            </a:r>
            <a:r>
              <a:rPr lang="es-MX" alt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estados de </a:t>
            </a:r>
            <a:r>
              <a:rPr lang="es-MX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cuenta </a:t>
            </a:r>
            <a:r>
              <a:rPr lang="es-MX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deben incluir el </a:t>
            </a:r>
            <a:r>
              <a:rPr lang="es-MX" alt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valor </a:t>
            </a:r>
            <a:r>
              <a:rPr lang="es-MX" altLang="es-MX" sz="1600" dirty="0">
                <a:solidFill>
                  <a:schemeClr val="accent1"/>
                </a:solidFill>
                <a:latin typeface="Adobe Caslon Pro" pitchFamily="18" charset="0"/>
                <a:cs typeface="Trajan Pro"/>
              </a:rPr>
              <a:t>nominal</a:t>
            </a:r>
            <a:r>
              <a:rPr lang="es-MX" alt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</a:t>
            </a:r>
            <a:r>
              <a:rPr lang="es-MX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y </a:t>
            </a:r>
            <a:r>
              <a:rPr lang="es-MX" alt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el valor de pago anticipado, es decir </a:t>
            </a:r>
            <a:r>
              <a:rPr lang="es-MX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el </a:t>
            </a:r>
            <a:r>
              <a:rPr lang="es-MX" alt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valor actual </a:t>
            </a:r>
            <a:r>
              <a:rPr lang="es-MX" alt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de los </a:t>
            </a:r>
            <a:r>
              <a:rPr lang="es-MX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bonos a </a:t>
            </a:r>
            <a:r>
              <a:rPr lang="es-MX" alt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la fecha de corte del estado de </a:t>
            </a:r>
            <a:r>
              <a:rPr lang="es-MX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cuenta, expresado tanto en UDIS como en pesos.</a:t>
            </a:r>
            <a:endParaRPr lang="es-MX" alt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285750" indent="-285750" algn="just">
              <a:buClr>
                <a:schemeClr val="tx1"/>
              </a:buClr>
              <a:buFont typeface="Wingdings" pitchFamily="2" charset="2"/>
              <a:buChar char="ü"/>
              <a:defRPr/>
            </a:pPr>
            <a:endParaRPr lang="es-ES" alt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742950" lvl="1" indent="-28575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s-ES" altLang="es-MX" sz="1600" b="1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Valor nominal</a:t>
            </a:r>
            <a:r>
              <a:rPr lang="es-ES" alt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.</a:t>
            </a:r>
            <a:r>
              <a:rPr lang="es-ES" alt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Es la cantidad de dinero calculada en el 2007 y que representa el monto que tendrá el trabajador a edad </a:t>
            </a:r>
            <a:r>
              <a:rPr lang="es-ES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futura, esto </a:t>
            </a:r>
            <a:r>
              <a:rPr lang="es-ES" alt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quiere decir que </a:t>
            </a:r>
            <a:r>
              <a:rPr lang="es-MX" alt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para obtener la totalidad del bono </a:t>
            </a:r>
            <a:r>
              <a:rPr lang="es-MX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(100</a:t>
            </a:r>
            <a:r>
              <a:rPr lang="es-MX" alt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%), el trabajador debe mantenerse activo y llegar a la edad de 55 </a:t>
            </a:r>
            <a:r>
              <a:rPr lang="es-MX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años o </a:t>
            </a:r>
            <a:r>
              <a:rPr lang="es-MX" alt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30 años de servicios.</a:t>
            </a:r>
          </a:p>
          <a:p>
            <a:pPr marL="285750" indent="-28575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s-ES" alt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742950" lvl="1" indent="-28575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s-MX" altLang="es-MX" sz="1600" b="1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Valor actual.</a:t>
            </a:r>
            <a:r>
              <a:rPr lang="es-MX" alt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Es cantidad de dinero calculada en el 2007 y que año con año se incrementa y representa el monto que ya es propiedad del trabajador. Esto quiere decir que este valor es movible y va aumentando conforme se llega a la edad futura manteniendo continuidad laboral</a:t>
            </a:r>
            <a:r>
              <a:rPr lang="es-MX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.</a:t>
            </a:r>
            <a:endParaRPr lang="es-ES" alt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Cuentas Individuales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Bono de Pensión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Llamada de flecha hacia arriba 4"/>
          <p:cNvSpPr/>
          <p:nvPr/>
        </p:nvSpPr>
        <p:spPr bwMode="auto">
          <a:xfrm>
            <a:off x="250825" y="1412875"/>
            <a:ext cx="8424863" cy="581025"/>
          </a:xfrm>
          <a:prstGeom prst="rect">
            <a:avLst/>
          </a:prstGeom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lIns="135128" tIns="135128" rIns="135128" bIns="135128" spcCol="1270" anchor="ctr"/>
          <a:lstStyle/>
          <a:p>
            <a:pPr algn="just" defTabSz="844550">
              <a:lnSpc>
                <a:spcPct val="90000"/>
              </a:lnSpc>
              <a:spcAft>
                <a:spcPct val="35000"/>
              </a:spcAft>
              <a:defRPr/>
            </a:pPr>
            <a:endParaRPr lang="es-MX" sz="1900" dirty="0">
              <a:solidFill>
                <a:prstClr val="white"/>
              </a:solidFill>
            </a:endParaRPr>
          </a:p>
        </p:txBody>
      </p:sp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2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18" name="Rectangle 2"/>
          <p:cNvSpPr txBox="1">
            <a:spLocks noChangeArrowheads="1"/>
          </p:cNvSpPr>
          <p:nvPr/>
        </p:nvSpPr>
        <p:spPr bwMode="auto">
          <a:xfrm>
            <a:off x="1589088" y="157393"/>
            <a:ext cx="707548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Antecedentes</a:t>
            </a:r>
            <a:endParaRPr lang="es-MX" sz="24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2" name="1 Rectángulo"/>
          <p:cNvSpPr/>
          <p:nvPr/>
        </p:nvSpPr>
        <p:spPr>
          <a:xfrm>
            <a:off x="484909" y="2035464"/>
            <a:ext cx="2835397" cy="35394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endParaRPr lang="es-MX" sz="1600" dirty="0" smtClean="0">
              <a:solidFill>
                <a:prstClr val="black"/>
              </a:solidFill>
              <a:latin typeface="Adobe Caslon Pro" panose="0205050205050A0204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>
                <a:solidFill>
                  <a:prstClr val="black"/>
                </a:solidFill>
                <a:latin typeface="Adobe Caslon Pro" panose="0205050205050A020403" pitchFamily="18" charset="0"/>
              </a:rPr>
              <a:t>E</a:t>
            </a:r>
            <a:r>
              <a:rPr lang="es-MX" sz="1600" dirty="0" smtClean="0">
                <a:solidFill>
                  <a:prstClr val="black"/>
                </a:solidFill>
                <a:latin typeface="Adobe Caslon Pro" panose="0205050205050A020403" pitchFamily="18" charset="0"/>
              </a:rPr>
              <a:t>n </a:t>
            </a:r>
            <a:r>
              <a:rPr lang="es-MX" sz="1600" dirty="0" smtClean="0">
                <a:solidFill>
                  <a:srgbClr val="C00000"/>
                </a:solidFill>
                <a:latin typeface="Adobe Caslon Pro" panose="0205050205050A020403" pitchFamily="18" charset="0"/>
              </a:rPr>
              <a:t>1980</a:t>
            </a:r>
            <a:r>
              <a:rPr lang="es-MX" sz="1600" dirty="0" smtClean="0">
                <a:solidFill>
                  <a:prstClr val="black"/>
                </a:solidFill>
                <a:latin typeface="Adobe Caslon Pro" panose="0205050205050A020403" pitchFamily="18" charset="0"/>
              </a:rPr>
              <a:t> </a:t>
            </a:r>
            <a:r>
              <a:rPr lang="es-MX" sz="1600" dirty="0">
                <a:solidFill>
                  <a:prstClr val="black"/>
                </a:solidFill>
                <a:latin typeface="Adobe Caslon Pro" panose="0205050205050A020403" pitchFamily="18" charset="0"/>
              </a:rPr>
              <a:t>existían </a:t>
            </a:r>
            <a:r>
              <a:rPr lang="es-MX" sz="1600" dirty="0" smtClean="0">
                <a:solidFill>
                  <a:srgbClr val="C00000"/>
                </a:solidFill>
                <a:latin typeface="Adobe Caslon Pro" panose="0205050205050A020403" pitchFamily="18" charset="0"/>
              </a:rPr>
              <a:t>21 </a:t>
            </a:r>
            <a:r>
              <a:rPr lang="es-MX" sz="1600" dirty="0">
                <a:latin typeface="Adobe Caslon Pro" panose="0205050205050A020403" pitchFamily="18" charset="0"/>
              </a:rPr>
              <a:t>trabajadores en activo por </a:t>
            </a:r>
            <a:r>
              <a:rPr lang="es-MX" sz="1600" dirty="0" smtClean="0">
                <a:latin typeface="Adobe Caslon Pro" panose="0205050205050A020403" pitchFamily="18" charset="0"/>
              </a:rPr>
              <a:t>cada pensionado,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srgbClr val="C00000"/>
              </a:solidFill>
              <a:latin typeface="Adobe Caslon Pro" panose="0205050205050A0204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srgbClr val="C00000"/>
              </a:solidFill>
              <a:latin typeface="Adobe Caslon Pro" panose="0205050205050A0204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latin typeface="Adobe Caslon Pro" panose="0205050205050A020403" pitchFamily="18" charset="0"/>
              </a:rPr>
              <a:t>E</a:t>
            </a:r>
            <a:r>
              <a:rPr lang="es-MX" sz="1600" dirty="0" smtClean="0">
                <a:solidFill>
                  <a:prstClr val="black"/>
                </a:solidFill>
                <a:latin typeface="Adobe Caslon Pro" panose="0205050205050A020403" pitchFamily="18" charset="0"/>
              </a:rPr>
              <a:t>n </a:t>
            </a:r>
            <a:r>
              <a:rPr lang="es-MX" sz="1600" dirty="0">
                <a:solidFill>
                  <a:prstClr val="black"/>
                </a:solidFill>
                <a:latin typeface="Adobe Caslon Pro" panose="0205050205050A020403" pitchFamily="18" charset="0"/>
              </a:rPr>
              <a:t>la </a:t>
            </a:r>
            <a:r>
              <a:rPr lang="es-MX" sz="1600" dirty="0">
                <a:solidFill>
                  <a:srgbClr val="C00000"/>
                </a:solidFill>
                <a:latin typeface="Adobe Caslon Pro" panose="0205050205050A020403" pitchFamily="18" charset="0"/>
              </a:rPr>
              <a:t>actualidad</a:t>
            </a:r>
            <a:r>
              <a:rPr lang="es-MX" sz="1600" dirty="0">
                <a:solidFill>
                  <a:prstClr val="black"/>
                </a:solidFill>
                <a:latin typeface="Adobe Caslon Pro" panose="0205050205050A020403" pitchFamily="18" charset="0"/>
              </a:rPr>
              <a:t> existen </a:t>
            </a:r>
            <a:r>
              <a:rPr lang="es-MX" sz="1600" dirty="0">
                <a:solidFill>
                  <a:srgbClr val="C00000"/>
                </a:solidFill>
                <a:latin typeface="Adobe Caslon Pro" panose="0205050205050A020403" pitchFamily="18" charset="0"/>
              </a:rPr>
              <a:t>3</a:t>
            </a:r>
            <a:r>
              <a:rPr lang="es-MX" sz="1600" dirty="0">
                <a:solidFill>
                  <a:prstClr val="black"/>
                </a:solidFill>
                <a:latin typeface="Adobe Caslon Pro" panose="0205050205050A020403" pitchFamily="18" charset="0"/>
              </a:rPr>
              <a:t> trabajadores por pensionado, </a:t>
            </a:r>
            <a:r>
              <a:rPr lang="es-MX" sz="1600" dirty="0" smtClean="0">
                <a:solidFill>
                  <a:prstClr val="black"/>
                </a:solidFill>
                <a:latin typeface="Adobe Caslon Pro" panose="0205050205050A020403" pitchFamily="18" charset="0"/>
              </a:rPr>
              <a:t>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 smtClean="0">
              <a:solidFill>
                <a:prstClr val="black"/>
              </a:solidFill>
              <a:latin typeface="Adobe Caslon Pro" panose="0205050205050A0204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Adobe Caslon Pro" panose="0205050205050A0204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es-MX" sz="1600" dirty="0">
              <a:solidFill>
                <a:prstClr val="black"/>
              </a:solidFill>
              <a:latin typeface="Adobe Caslon Pro" panose="0205050205050A020403" pitchFamily="18" charset="0"/>
            </a:endParaRP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es-MX" sz="1600" dirty="0" smtClean="0">
                <a:solidFill>
                  <a:prstClr val="black"/>
                </a:solidFill>
                <a:latin typeface="Adobe Caslon Pro" panose="0205050205050A020403" pitchFamily="18" charset="0"/>
              </a:rPr>
              <a:t>En </a:t>
            </a:r>
            <a:r>
              <a:rPr lang="es-MX" sz="1600" dirty="0">
                <a:solidFill>
                  <a:srgbClr val="C00000"/>
                </a:solidFill>
                <a:latin typeface="Adobe Caslon Pro" panose="0205050205050A020403" pitchFamily="18" charset="0"/>
              </a:rPr>
              <a:t>2035 habrá </a:t>
            </a:r>
            <a:r>
              <a:rPr lang="es-MX" sz="1600" dirty="0" smtClean="0">
                <a:solidFill>
                  <a:srgbClr val="C00000"/>
                </a:solidFill>
                <a:latin typeface="Adobe Caslon Pro" panose="0205050205050A020403" pitchFamily="18" charset="0"/>
              </a:rPr>
              <a:t>un </a:t>
            </a:r>
            <a:r>
              <a:rPr lang="es-MX" sz="1600" dirty="0">
                <a:solidFill>
                  <a:srgbClr val="C00000"/>
                </a:solidFill>
                <a:latin typeface="Adobe Caslon Pro" panose="0205050205050A020403" pitchFamily="18" charset="0"/>
              </a:rPr>
              <a:t>pensionado por trabajador </a:t>
            </a:r>
            <a:r>
              <a:rPr lang="es-MX" sz="1600" dirty="0" smtClean="0">
                <a:solidFill>
                  <a:srgbClr val="C00000"/>
                </a:solidFill>
                <a:latin typeface="Adobe Caslon Pro" panose="0205050205050A020403" pitchFamily="18" charset="0"/>
              </a:rPr>
              <a:t>activo.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50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88209" y="1838470"/>
            <a:ext cx="4554248" cy="43109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9 Rectángulo"/>
          <p:cNvSpPr/>
          <p:nvPr/>
        </p:nvSpPr>
        <p:spPr>
          <a:xfrm>
            <a:off x="484909" y="1272093"/>
            <a:ext cx="811732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ü"/>
            </a:pPr>
            <a:r>
              <a:rPr lang="es-MX" sz="1600" dirty="0" smtClean="0">
                <a:solidFill>
                  <a:prstClr val="black"/>
                </a:solidFill>
                <a:latin typeface="Adobe Caslon Pro" panose="0205050205050A020403" pitchFamily="18" charset="0"/>
              </a:rPr>
              <a:t>La Ley ISSSTE de 1983 contemplaba un </a:t>
            </a:r>
            <a:r>
              <a:rPr lang="es-MX" sz="1600" dirty="0" smtClean="0">
                <a:solidFill>
                  <a:srgbClr val="C00000"/>
                </a:solidFill>
                <a:latin typeface="Adobe Caslon Pro" panose="0205050205050A020403" pitchFamily="18" charset="0"/>
              </a:rPr>
              <a:t>Sistema de Pensiones de Beneficio Definido</a:t>
            </a:r>
            <a:r>
              <a:rPr lang="es-MX" sz="1600" b="1" dirty="0" smtClean="0">
                <a:solidFill>
                  <a:srgbClr val="C00000"/>
                </a:solidFill>
                <a:latin typeface="Adobe Caslon Pro" panose="0205050205050A020403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76257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19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Cuentas Individuales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Bono de Pensión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110" y="1861425"/>
            <a:ext cx="5019675" cy="1266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1 Flecha derecha"/>
          <p:cNvSpPr/>
          <p:nvPr/>
        </p:nvSpPr>
        <p:spPr>
          <a:xfrm>
            <a:off x="849727" y="4333674"/>
            <a:ext cx="1395285" cy="394854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  <p:sp>
        <p:nvSpPr>
          <p:cNvPr id="7" name="6 Rectángulo"/>
          <p:cNvSpPr/>
          <p:nvPr/>
        </p:nvSpPr>
        <p:spPr>
          <a:xfrm>
            <a:off x="396338" y="3618640"/>
            <a:ext cx="1760019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s-MX" b="1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Bono redimido</a:t>
            </a:r>
            <a:endParaRPr lang="es-MX" sz="1600" b="1" dirty="0">
              <a:solidFill>
                <a:srgbClr val="C00000"/>
              </a:solidFill>
              <a:latin typeface="Adobe Caslon Pro" pitchFamily="18" charset="0"/>
              <a:cs typeface="Tahoma" pitchFamily="34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396339" y="2195145"/>
            <a:ext cx="2030182" cy="36933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s-MX" b="1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Bono no redimido</a:t>
            </a:r>
            <a:endParaRPr lang="es-MX" b="1" dirty="0">
              <a:solidFill>
                <a:srgbClr val="C00000"/>
              </a:solidFill>
              <a:latin typeface="Adobe Caslon Pro" pitchFamily="18" charset="0"/>
              <a:cs typeface="Tahoma" pitchFamily="34" charset="0"/>
            </a:endParaRPr>
          </a:p>
        </p:txBody>
      </p:sp>
      <p:sp>
        <p:nvSpPr>
          <p:cNvPr id="3" name="2 CuadroTexto"/>
          <p:cNvSpPr txBox="1"/>
          <p:nvPr/>
        </p:nvSpPr>
        <p:spPr>
          <a:xfrm>
            <a:off x="5454490" y="26279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$</a:t>
            </a:r>
            <a:endParaRPr lang="es-MX" dirty="0"/>
          </a:p>
        </p:txBody>
      </p:sp>
      <p:sp>
        <p:nvSpPr>
          <p:cNvPr id="10" name="9 CuadroTexto"/>
          <p:cNvSpPr txBox="1"/>
          <p:nvPr/>
        </p:nvSpPr>
        <p:spPr>
          <a:xfrm>
            <a:off x="5458028" y="20662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$</a:t>
            </a:r>
            <a:endParaRPr lang="es-MX" dirty="0"/>
          </a:p>
        </p:txBody>
      </p:sp>
      <p:sp>
        <p:nvSpPr>
          <p:cNvPr id="12" name="11 CuadroTexto"/>
          <p:cNvSpPr txBox="1"/>
          <p:nvPr/>
        </p:nvSpPr>
        <p:spPr>
          <a:xfrm>
            <a:off x="7031712" y="2066275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$</a:t>
            </a:r>
            <a:endParaRPr lang="es-MX" dirty="0"/>
          </a:p>
        </p:txBody>
      </p:sp>
      <p:sp>
        <p:nvSpPr>
          <p:cNvPr id="13" name="12 CuadroTexto"/>
          <p:cNvSpPr txBox="1"/>
          <p:nvPr/>
        </p:nvSpPr>
        <p:spPr>
          <a:xfrm>
            <a:off x="7031712" y="2627900"/>
            <a:ext cx="3129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MX" dirty="0" smtClean="0"/>
              <a:t>$</a:t>
            </a:r>
            <a:endParaRPr lang="es-MX" dirty="0"/>
          </a:p>
        </p:txBody>
      </p:sp>
      <p:pic>
        <p:nvPicPr>
          <p:cNvPr id="14" name="13 Imagen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636" b="44710"/>
          <a:stretch/>
        </p:blipFill>
        <p:spPr>
          <a:xfrm>
            <a:off x="2245012" y="3975186"/>
            <a:ext cx="6452179" cy="1474066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4" name="3 Elipse"/>
          <p:cNvSpPr/>
          <p:nvPr/>
        </p:nvSpPr>
        <p:spPr>
          <a:xfrm>
            <a:off x="2353591" y="4391429"/>
            <a:ext cx="991038" cy="279345"/>
          </a:xfrm>
          <a:prstGeom prst="ellipse">
            <a:avLst/>
          </a:prstGeom>
          <a:noFill/>
          <a:ln w="31750"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MX"/>
          </a:p>
        </p:txBody>
      </p:sp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20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94809" y="1240970"/>
            <a:ext cx="8033355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Es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un derecho establecido en la Ley del ISSSTE que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te permite aportar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recursos propios a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tu Cuenta Individual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,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en el cual,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por cada peso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que aportas, la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Dependencia para la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que laboras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aportará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3.25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pesos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y puedes ahorrar hasta el 2% de tu Sueldo Básico.</a:t>
            </a:r>
            <a:endParaRPr lang="es-MX" sz="1600" dirty="0" smtClean="0">
              <a:solidFill>
                <a:srgbClr val="C00000"/>
              </a:solidFill>
              <a:latin typeface="Adobe Caslon Pro" pitchFamily="18" charset="0"/>
              <a:cs typeface="Trajan Pro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Cuentas Individuales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Ahorro Solidario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pic>
        <p:nvPicPr>
          <p:cNvPr id="12" name="11 Imagen" descr="Imagen 1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7772" y="2826327"/>
            <a:ext cx="2763292" cy="202226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1 Rectángulo"/>
          <p:cNvSpPr/>
          <p:nvPr/>
        </p:nvSpPr>
        <p:spPr>
          <a:xfrm>
            <a:off x="524740" y="5687652"/>
            <a:ext cx="815166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>
                <a:latin typeface="Adobe Caslon Pro" pitchFamily="18" charset="0"/>
                <a:cs typeface="Trajan Pro"/>
              </a:rPr>
              <a:t>Este ahorro sólo lo pueden realizar los trabajadores que se encuentran bajo el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Régimen de Cuentas Individuales.</a:t>
            </a:r>
          </a:p>
        </p:txBody>
      </p:sp>
      <p:sp>
        <p:nvSpPr>
          <p:cNvPr id="3" name="2 Rectángulo"/>
          <p:cNvSpPr/>
          <p:nvPr/>
        </p:nvSpPr>
        <p:spPr>
          <a:xfrm>
            <a:off x="503957" y="2353659"/>
            <a:ext cx="4753841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ü"/>
            </a:pPr>
            <a:r>
              <a:rPr lang="es-MX" sz="1600" dirty="0" smtClean="0">
                <a:latin typeface="Adobe Caslon Pro" pitchFamily="18" charset="0"/>
                <a:cs typeface="Trajan Pro"/>
              </a:rPr>
              <a:t>A través del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SIAS</a:t>
            </a:r>
            <a:r>
              <a:rPr lang="es-MX" sz="1600" dirty="0">
                <a:latin typeface="Adobe Caslon Pro" pitchFamily="18" charset="0"/>
                <a:cs typeface="Trajan Pro"/>
              </a:rPr>
              <a:t> podrás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tomar decisiones </a:t>
            </a:r>
            <a:r>
              <a:rPr lang="es-MX" sz="1600" dirty="0">
                <a:latin typeface="Adobe Caslon Pro" pitchFamily="18" charset="0"/>
                <a:cs typeface="Trajan Pro"/>
              </a:rPr>
              <a:t>sobre tu Ahorro Solidario de la siguiente forma: </a:t>
            </a:r>
          </a:p>
          <a:p>
            <a:pPr marL="285750" indent="-285750">
              <a:buFont typeface="Wingdings" panose="05000000000000000000" pitchFamily="2" charset="2"/>
              <a:buChar char="ü"/>
            </a:pPr>
            <a:endParaRPr lang="es-MX" sz="1600" dirty="0">
              <a:latin typeface="Adobe Caslon Pro" pitchFamily="18" charset="0"/>
              <a:cs typeface="Trajan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b="1" dirty="0">
                <a:latin typeface="Adobe Caslon Pro" pitchFamily="18" charset="0"/>
                <a:cs typeface="Trajan Pro"/>
              </a:rPr>
              <a:t>Aumentarlo</a:t>
            </a:r>
            <a:r>
              <a:rPr lang="es-MX" sz="1600" dirty="0">
                <a:latin typeface="Adobe Caslon Pro" pitchFamily="18" charset="0"/>
                <a:cs typeface="Trajan Pro"/>
              </a:rPr>
              <a:t> del 1% al 2 % del Sueldo </a:t>
            </a:r>
            <a:r>
              <a:rPr lang="es-MX" sz="1600" dirty="0" smtClean="0">
                <a:latin typeface="Adobe Caslon Pro" pitchFamily="18" charset="0"/>
                <a:cs typeface="Trajan Pro"/>
              </a:rPr>
              <a:t>Básico.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1600" dirty="0">
              <a:latin typeface="Adobe Caslon Pro" pitchFamily="18" charset="0"/>
              <a:cs typeface="Trajan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b="1" dirty="0">
                <a:latin typeface="Adobe Caslon Pro" pitchFamily="18" charset="0"/>
                <a:cs typeface="Trajan Pro"/>
              </a:rPr>
              <a:t>Disminuirlo</a:t>
            </a:r>
            <a:r>
              <a:rPr lang="es-MX" sz="1600" dirty="0">
                <a:latin typeface="Adobe Caslon Pro" pitchFamily="18" charset="0"/>
                <a:cs typeface="Trajan Pro"/>
              </a:rPr>
              <a:t> del 2% al 1% del Sueldo </a:t>
            </a:r>
            <a:r>
              <a:rPr lang="es-MX" sz="1600" dirty="0" smtClean="0">
                <a:latin typeface="Adobe Caslon Pro" pitchFamily="18" charset="0"/>
                <a:cs typeface="Trajan Pro"/>
              </a:rPr>
              <a:t>Básico.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1600" dirty="0">
              <a:latin typeface="Adobe Caslon Pro" pitchFamily="18" charset="0"/>
              <a:cs typeface="Trajan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b="1" dirty="0">
                <a:latin typeface="Adobe Caslon Pro" pitchFamily="18" charset="0"/>
                <a:cs typeface="Trajan Pro"/>
              </a:rPr>
              <a:t>Cancelar </a:t>
            </a:r>
            <a:r>
              <a:rPr lang="es-MX" sz="1600" dirty="0">
                <a:latin typeface="Adobe Caslon Pro" pitchFamily="18" charset="0"/>
                <a:cs typeface="Trajan Pro"/>
              </a:rPr>
              <a:t>el descuento para el ahorro solidario</a:t>
            </a:r>
            <a:r>
              <a:rPr lang="es-MX" sz="1600" dirty="0" smtClean="0">
                <a:latin typeface="Adobe Caslon Pro" pitchFamily="18" charset="0"/>
                <a:cs typeface="Trajan Pro"/>
              </a:rPr>
              <a:t>.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s-MX" sz="1600" dirty="0">
              <a:latin typeface="Adobe Caslon Pro" pitchFamily="18" charset="0"/>
              <a:cs typeface="Trajan Pro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s-MX" sz="1600" b="1" dirty="0">
                <a:latin typeface="Adobe Caslon Pro" pitchFamily="18" charset="0"/>
                <a:cs typeface="Trajan Pro"/>
              </a:rPr>
              <a:t>Volver a realizar </a:t>
            </a:r>
            <a:r>
              <a:rPr lang="es-MX" sz="1600" dirty="0">
                <a:latin typeface="Adobe Caslon Pro" pitchFamily="18" charset="0"/>
                <a:cs typeface="Trajan Pro"/>
              </a:rPr>
              <a:t>tus aportaciones, dándote nuevamente de alta una vez transcurridos 12 meses de su cancelación.</a:t>
            </a:r>
          </a:p>
        </p:txBody>
      </p:sp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7010400" y="6507739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21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Cuentas Individuales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Estado de Cuenta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pic>
        <p:nvPicPr>
          <p:cNvPr id="2" name="1 Imagen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118" y="1244006"/>
            <a:ext cx="3919068" cy="5071734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" name="2 Imagen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25409" y="1244012"/>
            <a:ext cx="3927279" cy="5082361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22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Cuentas Individuales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Tipos de Pensión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graphicFrame>
        <p:nvGraphicFramePr>
          <p:cNvPr id="13" name="12 Diagrama"/>
          <p:cNvGraphicFramePr/>
          <p:nvPr>
            <p:extLst>
              <p:ext uri="{D42A27DB-BD31-4B8C-83A1-F6EECF244321}">
                <p14:modId xmlns:p14="http://schemas.microsoft.com/office/powerpoint/2010/main" val="3385476298"/>
              </p:ext>
            </p:extLst>
          </p:nvPr>
        </p:nvGraphicFramePr>
        <p:xfrm>
          <a:off x="214282" y="1331320"/>
          <a:ext cx="8715436" cy="485778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5" name="4 Rectángulo"/>
          <p:cNvSpPr/>
          <p:nvPr/>
        </p:nvSpPr>
        <p:spPr>
          <a:xfrm>
            <a:off x="619501" y="6357883"/>
            <a:ext cx="7599708" cy="27699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1200" b="1" dirty="0" smtClean="0">
                <a:solidFill>
                  <a:schemeClr val="bg1">
                    <a:lumMod val="50000"/>
                  </a:schemeClr>
                </a:solidFill>
                <a:latin typeface="Adobe Caslon Pro" pitchFamily="18" charset="0"/>
                <a:cs typeface="Tahoma" pitchFamily="34" charset="0"/>
              </a:rPr>
              <a:t>* Pensión Anticipada</a:t>
            </a:r>
            <a:endParaRPr lang="es-MX" sz="1200" b="1" dirty="0">
              <a:solidFill>
                <a:schemeClr val="bg1">
                  <a:lumMod val="50000"/>
                </a:schemeClr>
              </a:solidFill>
              <a:latin typeface="Adobe Caslon Pro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22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Cuentas Individuales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Pensión Garantizada /  Retiro Anticipado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94809" y="1313707"/>
            <a:ext cx="8033355" cy="22313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ES" altLang="es-MX" sz="1600" b="1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Pensión Garantizada:</a:t>
            </a:r>
            <a:r>
              <a:rPr lang="es-ES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</a:t>
            </a:r>
          </a:p>
          <a:p>
            <a:pPr marL="742950" lvl="1" indent="-285750" algn="just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s-ES" alt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Se </a:t>
            </a:r>
            <a:r>
              <a:rPr lang="es-ES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cumplen con los requisitos </a:t>
            </a:r>
            <a:r>
              <a:rPr lang="es-ES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de edad y años de cotización para obtener una pensión</a:t>
            </a:r>
          </a:p>
          <a:p>
            <a:pPr marL="742950" lvl="1" indent="-285750" algn="just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s-ES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Recursos </a:t>
            </a:r>
            <a:r>
              <a:rPr lang="es-ES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acumulados en la Cuenta Individual </a:t>
            </a:r>
            <a:r>
              <a:rPr lang="es-ES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resultan insuficientes </a:t>
            </a:r>
          </a:p>
          <a:p>
            <a:pPr marL="742950" lvl="1" indent="-285750" algn="just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s-ES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Gobierno Federal </a:t>
            </a:r>
            <a:r>
              <a:rPr lang="es-ES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aporta los </a:t>
            </a:r>
            <a:r>
              <a:rPr lang="es-ES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recursos complementarios </a:t>
            </a:r>
          </a:p>
          <a:p>
            <a:pPr marL="742950" lvl="1" indent="-285750" algn="just">
              <a:lnSpc>
                <a:spcPct val="150000"/>
              </a:lnSpc>
              <a:buClr>
                <a:schemeClr val="tx1"/>
              </a:buClr>
              <a:buFont typeface="Arial" pitchFamily="34" charset="0"/>
              <a:buChar char="•"/>
              <a:defRPr/>
            </a:pPr>
            <a:r>
              <a:rPr lang="es-ES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Monto para el año 2007 era de $3,034.20, el cual se ha ido actualizando anualmente de acuerdo al INPC. Para el año </a:t>
            </a:r>
            <a:r>
              <a:rPr lang="es-ES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2014</a:t>
            </a:r>
            <a:r>
              <a:rPr lang="es-ES" alt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es de </a:t>
            </a:r>
            <a:r>
              <a:rPr lang="es-ES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$</a:t>
            </a:r>
            <a:r>
              <a:rPr lang="es-MX" sz="1600" dirty="0">
                <a:solidFill>
                  <a:srgbClr val="FF0000"/>
                </a:solidFill>
                <a:latin typeface="Adobe Caslon Pro" pitchFamily="18" charset="0"/>
                <a:cs typeface="Trajan Pro"/>
              </a:rPr>
              <a:t>4,054.17</a:t>
            </a:r>
            <a:endParaRPr lang="es-MX" altLang="es-MX" sz="1600" dirty="0">
              <a:solidFill>
                <a:srgbClr val="FF0000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5" name="4 Rectángulo"/>
          <p:cNvSpPr/>
          <p:nvPr/>
        </p:nvSpPr>
        <p:spPr>
          <a:xfrm>
            <a:off x="547693" y="4278478"/>
            <a:ext cx="7980472" cy="160043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ES" sz="1600" b="1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Retiro Anticipado:</a:t>
            </a:r>
            <a:r>
              <a:rPr lang="es-ES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A partir del 2013, los trabajadores pueden retirarse </a:t>
            </a:r>
            <a:r>
              <a:rPr lang="es-ES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antes de </a:t>
            </a:r>
            <a:r>
              <a:rPr lang="es-ES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cumplir </a:t>
            </a:r>
            <a:r>
              <a:rPr lang="es-ES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las edades establecidas</a:t>
            </a:r>
            <a:r>
              <a:rPr lang="es-ES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si los </a:t>
            </a:r>
            <a:r>
              <a:rPr lang="es-ES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recursos</a:t>
            </a:r>
            <a:r>
              <a:rPr lang="es-ES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acumulados en su Cuenta Individual son </a:t>
            </a:r>
            <a:r>
              <a:rPr lang="es-ES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suficientes</a:t>
            </a:r>
            <a:r>
              <a:rPr lang="es-ES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</a:t>
            </a:r>
            <a:r>
              <a:rPr lang="es-ES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para obtener una pensión igual o mayor en un 30% de la Pensión Garantizada</a:t>
            </a:r>
            <a:r>
              <a:rPr lang="es-ES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, además de cubrir la prima del pago del Seguro de Sobrevivencia para los familiares derechohabientes.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ES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r>
              <a:rPr lang="es-ES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Para el año </a:t>
            </a:r>
            <a:r>
              <a:rPr lang="es-ES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2014</a:t>
            </a:r>
            <a:r>
              <a:rPr lang="es-ES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es de </a:t>
            </a:r>
            <a:r>
              <a:rPr lang="es-ES" alt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$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5,270.42</a:t>
            </a:r>
          </a:p>
        </p:txBody>
      </p:sp>
    </p:spTree>
    <p:extLst>
      <p:ext uri="{BB962C8B-B14F-4D97-AF65-F5344CB8AC3E}">
        <p14:creationId xmlns:p14="http://schemas.microsoft.com/office/powerpoint/2010/main" val="33451076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25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94809" y="1240970"/>
            <a:ext cx="8033355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Al cubrir los requisitos y obtener una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Concesión de Pensión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por parte del Instituto, podrán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disponer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de su cuenta los siguientes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 recursos:</a:t>
            </a:r>
            <a:endParaRPr lang="es-MX" sz="1600" dirty="0">
              <a:solidFill>
                <a:srgbClr val="C00000"/>
              </a:solidFill>
              <a:latin typeface="Adobe Caslon Pro" pitchFamily="18" charset="0"/>
              <a:cs typeface="Tahoma" pitchFamily="34" charset="0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Cuentas Individuales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Retiro de Recursos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11478" y="2020655"/>
            <a:ext cx="5137218" cy="132343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SAR ISSSTE 92: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Recursos ahorrados entre el año de 1992 y 2008.</a:t>
            </a: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742950" lvl="1" indent="-28575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   SAR FOVISSSTE 92: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Siempre y cuando no haya utilizado su crédito de vivienda.   </a:t>
            </a:r>
          </a:p>
        </p:txBody>
      </p:sp>
      <p:pic>
        <p:nvPicPr>
          <p:cNvPr id="12" name="Picture 2" descr="http://www.fundacionactivadomus.org/FACTIVA/Cms?modulo=Guias&amp;seccion=VerImagenElemento&amp;idelemento=14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800943" y="1741059"/>
            <a:ext cx="2606334" cy="1954751"/>
          </a:xfrm>
          <a:prstGeom prst="rect">
            <a:avLst/>
          </a:prstGeom>
          <a:noFill/>
        </p:spPr>
      </p:pic>
      <p:sp>
        <p:nvSpPr>
          <p:cNvPr id="13" name="7 Rectángulo redondeado"/>
          <p:cNvSpPr>
            <a:spLocks noChangeArrowheads="1"/>
          </p:cNvSpPr>
          <p:nvPr/>
        </p:nvSpPr>
        <p:spPr bwMode="auto">
          <a:xfrm>
            <a:off x="627320" y="3967083"/>
            <a:ext cx="3242931" cy="2263608"/>
          </a:xfrm>
          <a:prstGeom prst="roundRect">
            <a:avLst>
              <a:gd name="adj" fmla="val 16667"/>
            </a:avLst>
          </a:prstGeom>
          <a:noFill/>
          <a:ln w="44450" algn="ctr">
            <a:solidFill>
              <a:srgbClr val="FF75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marL="0" lvl="1" algn="ctr">
              <a:buClr>
                <a:schemeClr val="tx1"/>
              </a:buClr>
              <a:defRPr/>
            </a:pPr>
            <a:r>
              <a:rPr kumimoji="1" lang="es-MX" sz="1600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No </a:t>
            </a:r>
            <a:r>
              <a:rPr kumimoji="1" lang="es-MX" sz="1600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se cumplen los requisitos para obtener pensión </a:t>
            </a:r>
          </a:p>
          <a:p>
            <a:pPr marL="0" lvl="1" algn="ctr">
              <a:buClr>
                <a:schemeClr val="tx1"/>
              </a:buClr>
              <a:defRPr/>
            </a:pPr>
            <a:r>
              <a:rPr kumimoji="1" lang="es-MX" sz="24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=</a:t>
            </a:r>
          </a:p>
          <a:p>
            <a:pPr marL="0" lvl="1" algn="ctr">
              <a:buClr>
                <a:schemeClr val="tx1"/>
              </a:buClr>
              <a:defRPr/>
            </a:pPr>
            <a:r>
              <a:rPr kumimoji="1" lang="es-MX" sz="1600" b="1" dirty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RETIRO TOTAL </a:t>
            </a:r>
          </a:p>
          <a:p>
            <a:pPr marL="0" lvl="1" algn="ctr">
              <a:buClr>
                <a:schemeClr val="tx1"/>
              </a:buClr>
              <a:defRPr/>
            </a:pPr>
            <a:r>
              <a:rPr kumimoji="1" lang="es-MX" sz="16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 partir de los </a:t>
            </a:r>
            <a:r>
              <a:rPr kumimoji="1" lang="es-MX" sz="1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60 años</a:t>
            </a:r>
          </a:p>
          <a:p>
            <a:pPr marL="0" lvl="1" algn="ctr">
              <a:buClr>
                <a:schemeClr val="tx1"/>
              </a:buClr>
              <a:defRPr/>
            </a:pPr>
            <a:endParaRPr kumimoji="1" lang="es-MX" sz="16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  <a:p>
            <a:pPr marL="0" lvl="1" algn="ctr">
              <a:buClr>
                <a:schemeClr val="tx1"/>
              </a:buClr>
              <a:defRPr/>
            </a:pPr>
            <a:r>
              <a:rPr kumimoji="1" lang="es-MX" sz="1600" dirty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(SAR ISSSTE 92 hasta los 65 </a:t>
            </a:r>
            <a:r>
              <a:rPr kumimoji="1" lang="es-MX" sz="1600" dirty="0" smtClean="0">
                <a:solidFill>
                  <a:srgbClr val="FF0000"/>
                </a:solidFill>
                <a:latin typeface="Tahoma" pitchFamily="34" charset="0"/>
                <a:cs typeface="Tahoma" pitchFamily="34" charset="0"/>
              </a:rPr>
              <a:t>años)</a:t>
            </a:r>
            <a:endParaRPr kumimoji="1" lang="es-MX" sz="1600" dirty="0">
              <a:solidFill>
                <a:srgbClr val="FF0000"/>
              </a:solidFill>
              <a:latin typeface="Tahoma" pitchFamily="34" charset="0"/>
              <a:cs typeface="Tahoma" pitchFamily="34" charset="0"/>
            </a:endParaRPr>
          </a:p>
        </p:txBody>
      </p:sp>
      <p:sp>
        <p:nvSpPr>
          <p:cNvPr id="14" name="13 Rectángulo"/>
          <p:cNvSpPr/>
          <p:nvPr/>
        </p:nvSpPr>
        <p:spPr>
          <a:xfrm>
            <a:off x="4344180" y="4360500"/>
            <a:ext cx="4353011" cy="184665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lvl="1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En situación de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desempleo</a:t>
            </a:r>
            <a:r>
              <a:rPr lang="es-MX" dirty="0" smtClean="0">
                <a:solidFill>
                  <a:srgbClr val="868BA4"/>
                </a:solidFill>
                <a:latin typeface="Adobe Caslon Pro" pitchFamily="18" charset="0"/>
                <a:cs typeface="Tahoma" pitchFamily="34" charset="0"/>
              </a:rPr>
              <a:t>,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ahoma" pitchFamily="34" charset="0"/>
              </a:rPr>
              <a:t>se puede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efectuar un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RETIRO PARCIAL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de los recursos de tu cuenta equivalentes a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lo que resulte menor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entre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75 días del Sueldo Básico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promedio de los últimos 5 años cotizados,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o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el 10% del saldo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reflejado en la Subcuenta de Retiro, Cesantía en Edad Avanzada y Vejez.</a:t>
            </a:r>
          </a:p>
        </p:txBody>
      </p:sp>
    </p:spTree>
    <p:extLst>
      <p:ext uri="{BB962C8B-B14F-4D97-AF65-F5344CB8AC3E}">
        <p14:creationId xmlns:p14="http://schemas.microsoft.com/office/powerpoint/2010/main" val="779890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26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494809" y="1240970"/>
            <a:ext cx="8033355" cy="83099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Son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aportaciones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adicionales que se depositan en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tu Cuenta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Individual y que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puedes disponer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en el corto, mediano o largo plazo, o bien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utilizarlo para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aumentar el monto de tu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pensión.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Cuentas Individuales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Ahorro Voluntario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pic>
        <p:nvPicPr>
          <p:cNvPr id="4098" name="Picture 2" descr="https://encrypted-tbn0.gstatic.com/images?q=tbn:ANd9GcSCbMh9kOXwxlhmhMMyEff9dlN1DQaGEynmxkPjcjEekYpW88EJcA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1745" y="2228642"/>
            <a:ext cx="2556860" cy="3448629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11 Rectángulo"/>
          <p:cNvSpPr/>
          <p:nvPr/>
        </p:nvSpPr>
        <p:spPr>
          <a:xfrm>
            <a:off x="3819901" y="2183242"/>
            <a:ext cx="4555173" cy="353943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Beneficios de realizar Ahorro Voluntario: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1600" dirty="0">
              <a:solidFill>
                <a:srgbClr val="C00000"/>
              </a:solidFill>
              <a:latin typeface="Adobe Caslon Pro" pitchFamily="18" charset="0"/>
              <a:cs typeface="Trajan Pro"/>
            </a:endParaRPr>
          </a:p>
          <a:p>
            <a:pPr marL="742950" lvl="1" indent="-28575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Ahorrar de acuerdo a tus posibilidades                </a:t>
            </a:r>
          </a:p>
          <a:p>
            <a:pPr marL="742950" lvl="1" indent="-28575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742950" lvl="1" indent="-28575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N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o existen montos mínimos ni máximos de aportación.</a:t>
            </a:r>
            <a:endParaRPr 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742950" lvl="1" indent="-28575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742950" lvl="1" indent="-28575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No hay periodos o frecuencias determinadas para ahorrar.</a:t>
            </a:r>
          </a:p>
          <a:p>
            <a:pPr marL="742950" lvl="1" indent="-28575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742950" lvl="1" indent="-28575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Se pueden invertir en el corto, mediano o largo plazo.</a:t>
            </a:r>
          </a:p>
          <a:p>
            <a:pPr marL="742950" lvl="1" indent="-285750" algn="just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742950" lvl="1" indent="-285750">
              <a:buClr>
                <a:schemeClr val="tx1"/>
              </a:buClr>
              <a:buFont typeface="Arial" panose="020B0604020202020204" pitchFamily="34" charset="0"/>
              <a:buChar char="•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Son deducibles de impuestos.</a:t>
            </a:r>
          </a:p>
        </p:txBody>
      </p:sp>
      <p:sp>
        <p:nvSpPr>
          <p:cNvPr id="13" name="12 Rectángulo"/>
          <p:cNvSpPr/>
          <p:nvPr/>
        </p:nvSpPr>
        <p:spPr>
          <a:xfrm>
            <a:off x="591100" y="6004985"/>
            <a:ext cx="7926674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Existen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diversos medios para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realizar las aportaciones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y puedes dar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seguimiento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 a tu ahorro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a través de tu Estado de Cuenta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gradFill flip="none" rotWithShape="0">
          <a:gsLst>
            <a:gs pos="0">
              <a:schemeClr val="bg1">
                <a:lumMod val="85000"/>
                <a:alpha val="70000"/>
              </a:schemeClr>
            </a:gs>
            <a:gs pos="100000">
              <a:schemeClr val="bg1">
                <a:lumMod val="75000"/>
                <a:alpha val="70000"/>
              </a:schemeClr>
            </a:gs>
            <a:gs pos="84000">
              <a:schemeClr val="bg1">
                <a:lumMod val="85000"/>
                <a:alpha val="20000"/>
              </a:schemeClr>
            </a:gs>
            <a:gs pos="19000">
              <a:schemeClr val="bg1">
                <a:lumMod val="85000"/>
                <a:alpha val="20000"/>
              </a:schemeClr>
            </a:gs>
            <a:gs pos="50000">
              <a:schemeClr val="bg1">
                <a:alpha val="88000"/>
              </a:schemeClr>
            </a:gs>
          </a:gsLst>
          <a:lin ang="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ángulo 4"/>
          <p:cNvSpPr/>
          <p:nvPr/>
        </p:nvSpPr>
        <p:spPr>
          <a:xfrm>
            <a:off x="-9525" y="3366535"/>
            <a:ext cx="9180000" cy="3491465"/>
          </a:xfrm>
          <a:prstGeom prst="rect">
            <a:avLst/>
          </a:prstGeom>
          <a:gradFill>
            <a:gsLst>
              <a:gs pos="0">
                <a:schemeClr val="tx1">
                  <a:lumMod val="65000"/>
                  <a:lumOff val="35000"/>
                </a:schemeClr>
              </a:gs>
              <a:gs pos="100000">
                <a:schemeClr val="tx1">
                  <a:lumMod val="65000"/>
                  <a:lumOff val="35000"/>
                </a:schemeClr>
              </a:gs>
              <a:gs pos="50000">
                <a:schemeClr val="tx1">
                  <a:lumMod val="50000"/>
                  <a:lumOff val="50000"/>
                </a:schemeClr>
              </a:gs>
            </a:gsLst>
            <a:lin ang="0" scaled="0"/>
          </a:gra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>
              <a:solidFill>
                <a:prstClr val="white"/>
              </a:solidFill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0" y="3636822"/>
            <a:ext cx="9144000" cy="1532976"/>
          </a:xfrm>
        </p:spPr>
        <p:txBody>
          <a:bodyPr/>
          <a:lstStyle/>
          <a:p>
            <a:pPr algn="ctr"/>
            <a:r>
              <a:rPr lang="es-ES" sz="3200" b="1" dirty="0" smtClean="0">
                <a:solidFill>
                  <a:schemeClr val="bg1"/>
                </a:solidFill>
                <a:latin typeface="Trajan Pro" pitchFamily="18" charset="0"/>
              </a:rPr>
              <a:t>Sistema de Ahorro para el Retiro</a:t>
            </a:r>
            <a:endParaRPr lang="es-ES" sz="3200" b="1" dirty="0">
              <a:solidFill>
                <a:schemeClr val="bg1"/>
              </a:solidFill>
              <a:latin typeface="Trajan Pro" pitchFamily="18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0" y="4976315"/>
            <a:ext cx="9143999" cy="577466"/>
          </a:xfrm>
        </p:spPr>
        <p:txBody>
          <a:bodyPr>
            <a:normAutofit/>
          </a:bodyPr>
          <a:lstStyle/>
          <a:p>
            <a:r>
              <a:rPr lang="es-MX" sz="2800" dirty="0" smtClean="0">
                <a:solidFill>
                  <a:schemeClr val="bg1"/>
                </a:solidFill>
                <a:latin typeface="Adobe Caslon Pro" pitchFamily="18" charset="0"/>
                <a:cs typeface="Adobe Caslon Pro Bold"/>
              </a:rPr>
              <a:t>Trabajadores cotizantes al ISSSTE</a:t>
            </a:r>
            <a:endParaRPr lang="es-MX" sz="2800" dirty="0">
              <a:solidFill>
                <a:schemeClr val="bg1"/>
              </a:solidFill>
              <a:latin typeface="Adobe Caslon Pro" pitchFamily="18" charset="0"/>
              <a:cs typeface="Adobe Caslon Pro Bold"/>
            </a:endParaRPr>
          </a:p>
        </p:txBody>
      </p:sp>
      <p:pic>
        <p:nvPicPr>
          <p:cNvPr id="7" name="Imagen 6" descr="logo_shcp_horizon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23856" y="365201"/>
            <a:ext cx="2696289" cy="837820"/>
          </a:xfrm>
          <a:prstGeom prst="rect">
            <a:avLst/>
          </a:prstGeom>
        </p:spPr>
      </p:pic>
      <p:pic>
        <p:nvPicPr>
          <p:cNvPr id="9" name="Imagen 8" descr="logo consar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22158" y="1863843"/>
            <a:ext cx="1699683" cy="1422297"/>
          </a:xfrm>
          <a:prstGeom prst="rect">
            <a:avLst/>
          </a:prstGeom>
        </p:spPr>
      </p:pic>
      <p:sp>
        <p:nvSpPr>
          <p:cNvPr id="10" name="9 Rectángulo"/>
          <p:cNvSpPr/>
          <p:nvPr/>
        </p:nvSpPr>
        <p:spPr>
          <a:xfrm>
            <a:off x="6503670" y="6397560"/>
            <a:ext cx="2651397" cy="460979"/>
          </a:xfrm>
          <a:prstGeom prst="rect">
            <a:avLst/>
          </a:prstGeom>
          <a:noFill/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s-MX" sz="1600" dirty="0" smtClean="0">
                <a:solidFill>
                  <a:prstClr val="white"/>
                </a:solidFill>
                <a:latin typeface="Adobe Caslon Pro" pitchFamily="18" charset="0"/>
              </a:rPr>
              <a:t>Agosto 2014</a:t>
            </a:r>
            <a:endParaRPr lang="es-MX" sz="1600" dirty="0">
              <a:solidFill>
                <a:prstClr val="white"/>
              </a:solidFill>
              <a:latin typeface="Adobe Caslon Pro" pitchFamily="18" charset="0"/>
            </a:endParaRPr>
          </a:p>
        </p:txBody>
      </p:sp>
      <p:pic>
        <p:nvPicPr>
          <p:cNvPr id="4" name="Imagen 3" descr="arbol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322" y="5707487"/>
            <a:ext cx="724827" cy="968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4064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4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55427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CONSAR</a:t>
            </a:r>
            <a:endParaRPr lang="es-MX" sz="24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57200" y="1292058"/>
            <a:ext cx="8198427" cy="1077218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35000"/>
              </a:spcBef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</a:rPr>
              <a:t>Es la Comisión Nacional del Sistema de Ahorro para el Retiro y su labor fundamental es </a:t>
            </a:r>
            <a:r>
              <a:rPr lang="es-MX" sz="1600" b="1" dirty="0" smtClean="0">
                <a:solidFill>
                  <a:srgbClr val="C00000"/>
                </a:solidFill>
                <a:latin typeface="Adobe Caslon Pro" pitchFamily="18" charset="0"/>
              </a:rPr>
              <a:t>coordinar, regular y supervisar el Sistema de Ahorro para el Retiro</a:t>
            </a:r>
            <a:r>
              <a:rPr lang="es-MX" sz="1600" b="1" dirty="0" smtClean="0">
                <a:solidFill>
                  <a:schemeClr val="tx1"/>
                </a:solidFill>
                <a:latin typeface="Adobe Caslon Pro" pitchFamily="18" charset="0"/>
              </a:rPr>
              <a:t>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</a:rPr>
              <a:t>(SAR), constituido por las cuentas individuales a nombre de los trabajadores que manejan las AFORES y el PENSIONISSTE. </a:t>
            </a:r>
            <a:endParaRPr lang="es-MX" sz="1600" b="1" dirty="0" smtClean="0">
              <a:latin typeface="Adobe Caslon Pro" pitchFamily="18" charset="0"/>
            </a:endParaRPr>
          </a:p>
        </p:txBody>
      </p:sp>
      <p:sp>
        <p:nvSpPr>
          <p:cNvPr id="9" name="8 Rectángulo"/>
          <p:cNvSpPr/>
          <p:nvPr/>
        </p:nvSpPr>
        <p:spPr>
          <a:xfrm>
            <a:off x="546560" y="5675898"/>
            <a:ext cx="805711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35000"/>
              </a:spcBef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</a:rPr>
              <a:t>En todo momento </a:t>
            </a:r>
            <a:r>
              <a:rPr lang="es-MX" sz="1600" b="1" dirty="0" smtClean="0">
                <a:solidFill>
                  <a:srgbClr val="C00000"/>
                </a:solidFill>
                <a:latin typeface="Adobe Caslon Pro" pitchFamily="18" charset="0"/>
              </a:rPr>
              <a:t>la CONSAR vigila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</a:rPr>
              <a:t>que </a:t>
            </a:r>
            <a:r>
              <a:rPr lang="es-MX" sz="1600" b="1" dirty="0" smtClean="0">
                <a:solidFill>
                  <a:srgbClr val="C00000"/>
                </a:solidFill>
                <a:latin typeface="Adobe Caslon Pro" pitchFamily="18" charset="0"/>
              </a:rPr>
              <a:t>los derechos de los Trabajadores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</a:rPr>
              <a:t>sean respetados por las AFORES y el PENSIONISSSTE. </a:t>
            </a:r>
            <a:endParaRPr lang="es-MX" sz="1600" b="1" dirty="0" smtClean="0">
              <a:latin typeface="Adobe Caslon Pro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57539" y="2486716"/>
            <a:ext cx="2266516" cy="26895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805702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5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2860393" y="2744292"/>
            <a:ext cx="5657499" cy="1003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spcBef>
                <a:spcPct val="35000"/>
              </a:spcBef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Resguarda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 invierte tu dinero.</a:t>
            </a:r>
          </a:p>
          <a:p>
            <a:pPr marL="285750" indent="-285750" algn="just">
              <a:spcBef>
                <a:spcPct val="35000"/>
              </a:spcBef>
              <a:buFont typeface="Wingdings" panose="05000000000000000000" pitchFamily="2" charset="2"/>
              <a:buChar char="ü"/>
              <a:defRPr/>
            </a:pP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Debe darte información sobre tu Cuenta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Individual.</a:t>
            </a:r>
            <a:endParaRPr 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285750" indent="-285750" algn="just">
              <a:spcBef>
                <a:spcPct val="35000"/>
              </a:spcBef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Te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ayuda con los trámites del SAR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.</a:t>
            </a:r>
            <a:endParaRPr 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203558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Administradora de Fondos para el Retiro   (AFORE)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2836718" y="1657181"/>
            <a:ext cx="5787736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35000"/>
              </a:spcBef>
              <a:defRPr/>
            </a:pP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Es una institución financiera que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administra tu Cuenta Individual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del Sistema de Ahorro para el Retiro (SAR)</a:t>
            </a:r>
          </a:p>
        </p:txBody>
      </p:sp>
      <p:sp>
        <p:nvSpPr>
          <p:cNvPr id="9" name="8 Rectángulo"/>
          <p:cNvSpPr/>
          <p:nvPr/>
        </p:nvSpPr>
        <p:spPr>
          <a:xfrm>
            <a:off x="525982" y="4150891"/>
            <a:ext cx="4970809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35000"/>
              </a:spcBef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</a:rPr>
              <a:t>Otras instituciones financieras diferentes a una AFORE: </a:t>
            </a:r>
            <a:endParaRPr lang="es-MX" sz="1600" b="1" dirty="0" smtClean="0">
              <a:latin typeface="Adobe Caslon Pro" pitchFamily="18" charset="0"/>
            </a:endParaRPr>
          </a:p>
        </p:txBody>
      </p:sp>
      <p:pic>
        <p:nvPicPr>
          <p:cNvPr id="10" name="Picture 10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6560" y="1310835"/>
            <a:ext cx="1922200" cy="1277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2" name="11 Grupo"/>
          <p:cNvGrpSpPr/>
          <p:nvPr/>
        </p:nvGrpSpPr>
        <p:grpSpPr>
          <a:xfrm>
            <a:off x="505200" y="4950543"/>
            <a:ext cx="8098471" cy="1460500"/>
            <a:chOff x="673100" y="4448175"/>
            <a:chExt cx="7610475" cy="1963738"/>
          </a:xfrm>
        </p:grpSpPr>
        <p:sp>
          <p:nvSpPr>
            <p:cNvPr id="13" name="5 Rectángulo redondeado"/>
            <p:cNvSpPr>
              <a:spLocks noChangeArrowheads="1"/>
            </p:cNvSpPr>
            <p:nvPr/>
          </p:nvSpPr>
          <p:spPr bwMode="auto">
            <a:xfrm>
              <a:off x="6472238" y="4448175"/>
              <a:ext cx="1811337" cy="5032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44450" algn="ctr">
              <a:solidFill>
                <a:srgbClr val="00B0F0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kumimoji="1" lang="es-MX" sz="1600" b="1" dirty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Caja de Ahorro </a:t>
              </a:r>
              <a:endParaRPr lang="es-MX" sz="1600" dirty="0"/>
            </a:p>
          </p:txBody>
        </p:sp>
        <p:sp>
          <p:nvSpPr>
            <p:cNvPr id="14" name="6 Rectángulo redondeado"/>
            <p:cNvSpPr>
              <a:spLocks noChangeArrowheads="1"/>
            </p:cNvSpPr>
            <p:nvPr/>
          </p:nvSpPr>
          <p:spPr bwMode="auto">
            <a:xfrm>
              <a:off x="4540250" y="4448175"/>
              <a:ext cx="1728788" cy="503238"/>
            </a:xfrm>
            <a:prstGeom prst="roundRect">
              <a:avLst>
                <a:gd name="adj" fmla="val 16667"/>
              </a:avLst>
            </a:prstGeom>
            <a:noFill/>
            <a:ln w="44450" algn="ctr">
              <a:solidFill>
                <a:srgbClr val="99CC00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0" hangingPunct="0"/>
              <a:r>
                <a:rPr kumimoji="1" lang="es-MX" sz="1600" b="1" dirty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Casa de Bolsa</a:t>
              </a:r>
              <a:endParaRPr lang="es-MX" sz="1600" dirty="0"/>
            </a:p>
          </p:txBody>
        </p:sp>
        <p:sp>
          <p:nvSpPr>
            <p:cNvPr id="15" name="7 Rectángulo redondeado"/>
            <p:cNvSpPr>
              <a:spLocks noChangeArrowheads="1"/>
            </p:cNvSpPr>
            <p:nvPr/>
          </p:nvSpPr>
          <p:spPr bwMode="auto">
            <a:xfrm>
              <a:off x="2605088" y="4448175"/>
              <a:ext cx="1728787" cy="503238"/>
            </a:xfrm>
            <a:prstGeom prst="roundRect">
              <a:avLst>
                <a:gd name="adj" fmla="val 16667"/>
              </a:avLst>
            </a:prstGeom>
            <a:noFill/>
            <a:ln w="44450" algn="ctr">
              <a:solidFill>
                <a:srgbClr val="FF7518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 eaLnBrk="0" hangingPunct="0"/>
              <a:r>
                <a:rPr kumimoji="1" lang="es-MX" sz="1600" b="1" dirty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Aseguradora</a:t>
              </a:r>
              <a:endParaRPr lang="es-MX" sz="1600" dirty="0"/>
            </a:p>
          </p:txBody>
        </p:sp>
        <p:sp>
          <p:nvSpPr>
            <p:cNvPr id="16" name="8 Rectángulo redondeado"/>
            <p:cNvSpPr>
              <a:spLocks noChangeArrowheads="1"/>
            </p:cNvSpPr>
            <p:nvPr/>
          </p:nvSpPr>
          <p:spPr bwMode="auto">
            <a:xfrm>
              <a:off x="673100" y="4448175"/>
              <a:ext cx="1727200" cy="503238"/>
            </a:xfrm>
            <a:prstGeom prst="roundRect">
              <a:avLst>
                <a:gd name="adj" fmla="val 16667"/>
              </a:avLst>
            </a:prstGeom>
            <a:solidFill>
              <a:schemeClr val="bg1"/>
            </a:solidFill>
            <a:ln w="44450" algn="ctr">
              <a:solidFill>
                <a:srgbClr val="000099"/>
              </a:solidFill>
              <a:round/>
              <a:headEnd/>
              <a:tailEnd/>
            </a:ln>
          </p:spPr>
          <p:txBody>
            <a:bodyPr anchor="ctr"/>
            <a:lstStyle/>
            <a:p>
              <a:pPr algn="ctr" eaLnBrk="0" hangingPunct="0"/>
              <a:r>
                <a:rPr kumimoji="1" lang="es-MX" sz="1600" b="1" dirty="0">
                  <a:solidFill>
                    <a:srgbClr val="000099"/>
                  </a:solidFill>
                  <a:latin typeface="Tahoma" pitchFamily="34" charset="0"/>
                  <a:cs typeface="Tahoma" pitchFamily="34" charset="0"/>
                </a:rPr>
                <a:t>Banco</a:t>
              </a:r>
              <a:endParaRPr lang="es-MX" sz="1600" dirty="0"/>
            </a:p>
          </p:txBody>
        </p:sp>
        <p:pic>
          <p:nvPicPr>
            <p:cNvPr id="17" name="Picture 10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065463" y="5059363"/>
              <a:ext cx="782637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8" name="Picture 11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19188" y="5089525"/>
              <a:ext cx="869950" cy="13049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9" name="Picture 12"/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8400" y="5059363"/>
              <a:ext cx="814388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13"/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929438" y="5059363"/>
              <a:ext cx="825500" cy="13525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22" name="21 Rectángulo"/>
          <p:cNvSpPr/>
          <p:nvPr/>
        </p:nvSpPr>
        <p:spPr>
          <a:xfrm>
            <a:off x="459973" y="3085045"/>
            <a:ext cx="2280454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35000"/>
              </a:spcBef>
              <a:defRPr/>
            </a:pPr>
            <a:r>
              <a:rPr lang="es-MX" sz="1600" b="1" dirty="0" smtClean="0">
                <a:solidFill>
                  <a:srgbClr val="C00000"/>
                </a:solidFill>
                <a:latin typeface="Adobe Caslon Pro" pitchFamily="18" charset="0"/>
              </a:rPr>
              <a:t>¿Qué hace una AFORE?</a:t>
            </a:r>
            <a:endParaRPr 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1835127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6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PENSIONISSSTE</a:t>
            </a:r>
            <a:endParaRPr lang="es-MX" sz="24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7" name="6 Rectángulo"/>
          <p:cNvSpPr/>
          <p:nvPr/>
        </p:nvSpPr>
        <p:spPr>
          <a:xfrm>
            <a:off x="494809" y="1376626"/>
            <a:ext cx="8098472" cy="58477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Es una institución pública que maneja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Cuentas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de Ahorro para el Retiro, principalmente de los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trabajadores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que únicamente han cotizado al ISSSTE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, de la siguiente forma</a:t>
            </a:r>
            <a:r>
              <a:rPr lang="es-MX" sz="1600" dirty="0">
                <a:solidFill>
                  <a:srgbClr val="868BA4"/>
                </a:solidFill>
                <a:latin typeface="Adobe Caslon Pro" pitchFamily="18" charset="0"/>
                <a:cs typeface="Tahoma" pitchFamily="34" charset="0"/>
              </a:rPr>
              <a:t>:</a:t>
            </a: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3391" y="2458736"/>
            <a:ext cx="1876290" cy="219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7 Rectángulo redondeado"/>
          <p:cNvSpPr>
            <a:spLocks noChangeArrowheads="1"/>
          </p:cNvSpPr>
          <p:nvPr/>
        </p:nvSpPr>
        <p:spPr bwMode="auto">
          <a:xfrm>
            <a:off x="810489" y="5291208"/>
            <a:ext cx="7595753" cy="826802"/>
          </a:xfrm>
          <a:prstGeom prst="roundRect">
            <a:avLst>
              <a:gd name="adj" fmla="val 16667"/>
            </a:avLst>
          </a:prstGeom>
          <a:noFill/>
          <a:ln w="44450" algn="ctr">
            <a:solidFill>
              <a:srgbClr val="FF7518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/>
          <a:lstStyle/>
          <a:p>
            <a:pPr algn="ctr" eaLnBrk="0" hangingPunct="0"/>
            <a:r>
              <a:rPr kumimoji="1" lang="es-MX" sz="1600" b="1" dirty="0" smtClean="0">
                <a:solidFill>
                  <a:srgbClr val="000099"/>
                </a:solidFill>
                <a:latin typeface="Tahoma" pitchFamily="34" charset="0"/>
                <a:cs typeface="Tahoma" pitchFamily="34" charset="0"/>
              </a:rPr>
              <a:t>PENSIONISSSTE,  al igual que todas las AFORES, está sujeto a la regulación y supervisión que establece la CONSAR</a:t>
            </a:r>
            <a:endParaRPr lang="es-MX" sz="1600" dirty="0"/>
          </a:p>
        </p:txBody>
      </p:sp>
      <p:sp>
        <p:nvSpPr>
          <p:cNvPr id="12" name="11 Rectángulo"/>
          <p:cNvSpPr/>
          <p:nvPr/>
        </p:nvSpPr>
        <p:spPr>
          <a:xfrm>
            <a:off x="3258791" y="3451965"/>
            <a:ext cx="5220191" cy="100335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spcBef>
                <a:spcPct val="35000"/>
              </a:spcBef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Resguarda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 invierte tu dinero.</a:t>
            </a:r>
          </a:p>
          <a:p>
            <a:pPr marL="285750" indent="-285750" algn="just">
              <a:spcBef>
                <a:spcPct val="35000"/>
              </a:spcBef>
              <a:buFont typeface="Wingdings" panose="05000000000000000000" pitchFamily="2" charset="2"/>
              <a:buChar char="ü"/>
              <a:defRPr/>
            </a:pP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Debe darte información sobre tu Cuenta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Individual.</a:t>
            </a:r>
            <a:endParaRPr 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285750" indent="-285750" algn="just">
              <a:spcBef>
                <a:spcPct val="35000"/>
              </a:spcBef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Te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ayuda con los trámites del SAR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.</a:t>
            </a:r>
            <a:endParaRPr 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13" name="12 Rectángulo"/>
          <p:cNvSpPr/>
          <p:nvPr/>
        </p:nvSpPr>
        <p:spPr>
          <a:xfrm>
            <a:off x="3504954" y="2588328"/>
            <a:ext cx="3287482" cy="338554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spcBef>
                <a:spcPct val="35000"/>
              </a:spcBef>
              <a:defRPr/>
            </a:pPr>
            <a:r>
              <a:rPr lang="es-MX" sz="1600" b="1" dirty="0" smtClean="0">
                <a:solidFill>
                  <a:srgbClr val="C00000"/>
                </a:solidFill>
                <a:latin typeface="Adobe Caslon Pro" pitchFamily="18" charset="0"/>
              </a:rPr>
              <a:t>¿Qué hace el PENSIONISSSTE ?</a:t>
            </a:r>
            <a:endParaRPr lang="es-MX" sz="16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6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PENSIONISSSTE</a:t>
            </a:r>
            <a:endParaRPr lang="es-MX" sz="24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pic>
        <p:nvPicPr>
          <p:cNvPr id="21" name="Picture 8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055" y="2233679"/>
            <a:ext cx="1876290" cy="21942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8 Rectángulo"/>
          <p:cNvSpPr/>
          <p:nvPr/>
        </p:nvSpPr>
        <p:spPr>
          <a:xfrm>
            <a:off x="3039691" y="1771170"/>
            <a:ext cx="5657499" cy="3554819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Los trabajadores que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eligieron el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Régimen Décimo Transitorio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tienen una cuenta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SAR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ISSSTE administrada por PENSIONISSSTE, pero sus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recursos se encuentran invertidos en Banco de México</a:t>
            </a:r>
          </a:p>
          <a:p>
            <a:pPr marL="171450" indent="-1714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600" dirty="0">
              <a:solidFill>
                <a:srgbClr val="000099"/>
              </a:solidFill>
              <a:latin typeface="Adobe Caslon Pro" pitchFamily="18" charset="0"/>
              <a:cs typeface="Tahoma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1600" dirty="0" smtClean="0">
              <a:solidFill>
                <a:srgbClr val="000099"/>
              </a:solidFill>
              <a:latin typeface="Adobe Caslon Pro" pitchFamily="18" charset="0"/>
              <a:cs typeface="Tahoma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1600" dirty="0">
              <a:solidFill>
                <a:srgbClr val="000099"/>
              </a:solidFill>
              <a:latin typeface="Adobe Caslon Pro" pitchFamily="18" charset="0"/>
              <a:cs typeface="Tahoma" pitchFamily="34" charset="0"/>
            </a:endParaRPr>
          </a:p>
          <a:p>
            <a:pPr marL="285750" indent="-285750" algn="just">
              <a:lnSpc>
                <a:spcPct val="150000"/>
              </a:lnSpc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Los trabajadores que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eligieron el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Régimen de Cuentas Individuales</a:t>
            </a:r>
            <a:r>
              <a:rPr lang="es-MX" sz="1600" dirty="0">
                <a:solidFill>
                  <a:srgbClr val="868BA4"/>
                </a:solidFill>
                <a:latin typeface="Adobe Caslon Pro" pitchFamily="18" charset="0"/>
                <a:cs typeface="Tahoma" pitchFamily="34" charset="0"/>
              </a:rPr>
              <a:t>, </a:t>
            </a:r>
            <a:r>
              <a:rPr lang="es-MX" sz="1600" dirty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tienen una Cuenta Individual con </a:t>
            </a:r>
            <a:r>
              <a:rPr lang="es-MX" sz="1600" dirty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recursos que son administrados e invertidos por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PENSIONISSSTE.</a:t>
            </a:r>
            <a:endParaRPr lang="es-MX" sz="1600" dirty="0">
              <a:solidFill>
                <a:srgbClr val="C00000"/>
              </a:solidFill>
              <a:latin typeface="Adobe Caslon Pro" pitchFamily="18" charset="0"/>
              <a:cs typeface="Tahom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39638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7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Tipos de Trabajadores</a:t>
            </a:r>
            <a:endParaRPr lang="es-MX" sz="24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graphicFrame>
        <p:nvGraphicFramePr>
          <p:cNvPr id="10" name="9 Diagrama"/>
          <p:cNvGraphicFramePr/>
          <p:nvPr>
            <p:extLst>
              <p:ext uri="{D42A27DB-BD31-4B8C-83A1-F6EECF244321}">
                <p14:modId xmlns:p14="http://schemas.microsoft.com/office/powerpoint/2010/main" val="2265626136"/>
              </p:ext>
            </p:extLst>
          </p:nvPr>
        </p:nvGraphicFramePr>
        <p:xfrm>
          <a:off x="147406" y="1135135"/>
          <a:ext cx="8786842" cy="52864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839442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8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6" name="5 Rectángulo"/>
          <p:cNvSpPr/>
          <p:nvPr/>
        </p:nvSpPr>
        <p:spPr>
          <a:xfrm>
            <a:off x="546770" y="3853538"/>
            <a:ext cx="8033355" cy="1815882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/>
                <a:cs typeface="Trajan Pro"/>
              </a:rPr>
              <a:t>El </a:t>
            </a:r>
            <a:r>
              <a:rPr lang="es-MX" sz="1600" dirty="0" smtClean="0">
                <a:solidFill>
                  <a:srgbClr val="C00000"/>
                </a:solidFill>
                <a:latin typeface="Adobe Caslon Pro"/>
                <a:cs typeface="Trajan Pro"/>
              </a:rPr>
              <a:t>Sistema de Pensiones </a:t>
            </a:r>
            <a:r>
              <a:rPr lang="es-MX" sz="1600" dirty="0" smtClean="0">
                <a:solidFill>
                  <a:schemeClr val="tx1"/>
                </a:solidFill>
                <a:latin typeface="Adobe Caslon Pro"/>
                <a:cs typeface="Trajan Pro"/>
              </a:rPr>
              <a:t>establecido en el artículo </a:t>
            </a:r>
            <a:r>
              <a:rPr lang="es-MX" sz="1600" dirty="0" smtClean="0">
                <a:solidFill>
                  <a:srgbClr val="C00000"/>
                </a:solidFill>
                <a:latin typeface="Adobe Caslon Pro"/>
                <a:cs typeface="Trajan Pro"/>
              </a:rPr>
              <a:t>Décimo Transitorio </a:t>
            </a:r>
            <a:r>
              <a:rPr lang="es-MX" sz="1600" dirty="0" smtClean="0">
                <a:solidFill>
                  <a:schemeClr val="tx1"/>
                </a:solidFill>
                <a:latin typeface="Adobe Caslon Pro"/>
                <a:cs typeface="Trajan Pro"/>
              </a:rPr>
              <a:t>de la Ley del ISSSTE se basa en el sistema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anterior (Sistema de Reparto), pero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con modificaciones graduales en materia de edad para el retiro.</a:t>
            </a:r>
            <a:endParaRPr lang="es-MX" sz="600" dirty="0">
              <a:solidFill>
                <a:srgbClr val="000099"/>
              </a:solidFill>
              <a:latin typeface="Adobe Caslon Pro" pitchFamily="18" charset="0"/>
              <a:cs typeface="Tahoma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1600" dirty="0">
              <a:solidFill>
                <a:srgbClr val="000099"/>
              </a:solidFill>
              <a:latin typeface="Adobe Caslon Pro" pitchFamily="18" charset="0"/>
              <a:cs typeface="Tahoma" pitchFamily="34" charset="0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Los trabajadores que están en este régimen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ahoma" pitchFamily="34" charset="0"/>
              </a:rPr>
              <a:t>se pensionarán con recursos a cargo del Gobierno Federal.</a:t>
            </a: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Décimo Transitorio</a:t>
            </a:r>
            <a:endParaRPr lang="es-MX" sz="24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537860" y="1497874"/>
            <a:ext cx="5862939" cy="209288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Se encuentran bajo este  Régimen Pensionario:</a:t>
            </a:r>
          </a:p>
          <a:p>
            <a:pPr marL="285750" indent="-285750" algn="just">
              <a:buClr>
                <a:schemeClr val="tx1"/>
              </a:buClr>
              <a:buFont typeface="Wingdings" panose="05000000000000000000" pitchFamily="2" charset="2"/>
              <a:buChar char="ü"/>
              <a:defRPr/>
            </a:pPr>
            <a:endParaRPr lang="es-MX" sz="1600" dirty="0" smtClean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Los trabajadores que estando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activos eligieron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este régimen.</a:t>
            </a:r>
          </a:p>
          <a:p>
            <a:pPr marL="914400" lvl="1" indent="-457200" algn="just" fontAlgn="ctr">
              <a:buFont typeface="Arial" pitchFamily="34" charset="0"/>
              <a:buChar char="•"/>
            </a:pPr>
            <a:endParaRPr lang="es-MX" b="1" dirty="0" smtClean="0">
              <a:solidFill>
                <a:srgbClr val="000099"/>
              </a:solidFill>
              <a:latin typeface="Adobe Caslon Pro" pitchFamily="18" charset="0"/>
              <a:cs typeface="Tahoma" pitchFamily="34" charset="0"/>
            </a:endParaRPr>
          </a:p>
          <a:p>
            <a:pPr marL="914400" lvl="1" indent="-457200" algn="just" fontAlgn="ctr">
              <a:buFont typeface="Arial" pitchFamily="34" charset="0"/>
              <a:buChar char="•"/>
            </a:pP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Los trabajadores </a:t>
            </a:r>
            <a:r>
              <a:rPr lang="es-MX" sz="16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activos que no realizaron elección </a:t>
            </a:r>
            <a:r>
              <a:rPr lang="es-MX" sz="16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alguna y ante lo que marca la Ley; permanecen en este régimen.</a:t>
            </a:r>
          </a:p>
        </p:txBody>
      </p:sp>
      <p:grpSp>
        <p:nvGrpSpPr>
          <p:cNvPr id="4" name="3 Grupo"/>
          <p:cNvGrpSpPr/>
          <p:nvPr/>
        </p:nvGrpSpPr>
        <p:grpSpPr>
          <a:xfrm>
            <a:off x="6713681" y="1550126"/>
            <a:ext cx="1945113" cy="1740626"/>
            <a:chOff x="6713681" y="1550126"/>
            <a:chExt cx="1945113" cy="1740626"/>
          </a:xfrm>
        </p:grpSpPr>
        <p:pic>
          <p:nvPicPr>
            <p:cNvPr id="10" name="9 Imagen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13681" y="1550126"/>
              <a:ext cx="1945113" cy="1740626"/>
            </a:xfrm>
            <a:prstGeom prst="rect">
              <a:avLst/>
            </a:prstGeom>
          </p:spPr>
        </p:pic>
        <p:sp>
          <p:nvSpPr>
            <p:cNvPr id="2" name="1 Rectángulo"/>
            <p:cNvSpPr/>
            <p:nvPr/>
          </p:nvSpPr>
          <p:spPr>
            <a:xfrm>
              <a:off x="7554191" y="1828800"/>
              <a:ext cx="945573" cy="121573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s-MX"/>
            </a:p>
          </p:txBody>
        </p:sp>
        <p:sp>
          <p:nvSpPr>
            <p:cNvPr id="3" name="2 CuadroTexto"/>
            <p:cNvSpPr txBox="1"/>
            <p:nvPr/>
          </p:nvSpPr>
          <p:spPr>
            <a:xfrm>
              <a:off x="7554191" y="1922319"/>
              <a:ext cx="945573" cy="101566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s-MX" sz="1200" b="1" i="1" dirty="0" smtClean="0">
                  <a:solidFill>
                    <a:srgbClr val="002060"/>
                  </a:solidFill>
                  <a:latin typeface="Adobe Caslon Pro" panose="0205050205050A020403" pitchFamily="18" charset="0"/>
                </a:rPr>
                <a:t>Régimen </a:t>
              </a:r>
            </a:p>
            <a:p>
              <a:pPr algn="ctr"/>
              <a:endParaRPr lang="es-MX" sz="1200" b="1" i="1" dirty="0">
                <a:solidFill>
                  <a:srgbClr val="002060"/>
                </a:solidFill>
                <a:latin typeface="Adobe Caslon Pro" panose="0205050205050A020403" pitchFamily="18" charset="0"/>
              </a:endParaRPr>
            </a:p>
            <a:p>
              <a:pPr algn="ctr"/>
              <a:r>
                <a:rPr lang="es-MX" sz="1200" b="1" i="1" dirty="0" smtClean="0">
                  <a:solidFill>
                    <a:srgbClr val="002060"/>
                  </a:solidFill>
                  <a:latin typeface="Adobe Caslon Pro" panose="0205050205050A020403" pitchFamily="18" charset="0"/>
                </a:rPr>
                <a:t>Décimo</a:t>
              </a:r>
            </a:p>
            <a:p>
              <a:pPr algn="ctr"/>
              <a:endParaRPr lang="es-MX" sz="1200" b="1" i="1" dirty="0" smtClean="0">
                <a:solidFill>
                  <a:srgbClr val="002060"/>
                </a:solidFill>
                <a:latin typeface="Adobe Caslon Pro" panose="0205050205050A020403" pitchFamily="18" charset="0"/>
              </a:endParaRPr>
            </a:p>
            <a:p>
              <a:pPr algn="ctr"/>
              <a:r>
                <a:rPr lang="es-MX" sz="1200" b="1" i="1" dirty="0" smtClean="0">
                  <a:solidFill>
                    <a:srgbClr val="002060"/>
                  </a:solidFill>
                  <a:latin typeface="Adobe Caslon Pro" panose="0205050205050A020403" pitchFamily="18" charset="0"/>
                </a:rPr>
                <a:t>Transitorio</a:t>
              </a:r>
              <a:endParaRPr lang="es-MX" sz="1200" b="1" i="1" dirty="0">
                <a:solidFill>
                  <a:srgbClr val="002060"/>
                </a:solidFill>
                <a:latin typeface="Adobe Caslon Pro" panose="0205050205050A020403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2 Marcador de número de diapositiva"/>
          <p:cNvSpPr>
            <a:spLocks noGrp="1"/>
          </p:cNvSpPr>
          <p:nvPr>
            <p:ph type="sldNum" sz="quarter" idx="12"/>
          </p:nvPr>
        </p:nvSpPr>
        <p:spPr>
          <a:xfrm>
            <a:off x="6955982" y="6465210"/>
            <a:ext cx="2133600" cy="365125"/>
          </a:xfrm>
        </p:spPr>
        <p:txBody>
          <a:bodyPr anchor="ctr"/>
          <a:lstStyle/>
          <a:p>
            <a:r>
              <a:rPr lang="en-US" sz="1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9</a:t>
            </a:r>
            <a:endParaRPr lang="en-US" sz="1000" dirty="0">
              <a:solidFill>
                <a:schemeClr val="tx1"/>
              </a:solidFill>
              <a:latin typeface="Adobe Caslon Pro" pitchFamily="18" charset="0"/>
              <a:cs typeface="Trajan Pro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600200" y="157393"/>
            <a:ext cx="7096991" cy="86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Trabajadores Décimo Transitorio</a:t>
            </a:r>
          </a:p>
          <a:p>
            <a:pPr marL="0" lvl="1" algn="r" fontAlgn="base">
              <a:lnSpc>
                <a:spcPct val="90000"/>
              </a:lnSpc>
              <a:spcBef>
                <a:spcPct val="0"/>
              </a:spcBef>
              <a:spcAft>
                <a:spcPct val="20000"/>
              </a:spcAft>
              <a:tabLst>
                <a:tab pos="361950" algn="l"/>
              </a:tabLst>
              <a:defRPr/>
            </a:pPr>
            <a:r>
              <a:rPr lang="es-MX" sz="2000" b="1" dirty="0" smtClean="0">
                <a:solidFill>
                  <a:srgbClr val="C00000"/>
                </a:solidFill>
                <a:latin typeface="Trajan Pro" pitchFamily="18" charset="0"/>
                <a:cs typeface="Trajan Pro"/>
              </a:rPr>
              <a:t>Tipos de Pensión</a:t>
            </a:r>
            <a:endParaRPr lang="es-MX" sz="2000" b="1" dirty="0">
              <a:solidFill>
                <a:srgbClr val="C00000"/>
              </a:solidFill>
              <a:latin typeface="Trajan Pro" pitchFamily="18" charset="0"/>
              <a:cs typeface="Trajan Pro"/>
            </a:endParaRPr>
          </a:p>
        </p:txBody>
      </p:sp>
      <p:sp>
        <p:nvSpPr>
          <p:cNvPr id="12" name="11 Rectángulo"/>
          <p:cNvSpPr/>
          <p:nvPr/>
        </p:nvSpPr>
        <p:spPr>
          <a:xfrm>
            <a:off x="288479" y="1587232"/>
            <a:ext cx="3497158" cy="40011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buClr>
                <a:schemeClr val="tx1"/>
              </a:buClr>
              <a:defRPr/>
            </a:pPr>
            <a:r>
              <a:rPr lang="es-MX" sz="2000" dirty="0" smtClean="0">
                <a:solidFill>
                  <a:schemeClr val="tx1"/>
                </a:solidFill>
                <a:latin typeface="Adobe Caslon Pro" pitchFamily="18" charset="0"/>
                <a:cs typeface="Trajan Pro"/>
              </a:rPr>
              <a:t>Pensión por </a:t>
            </a:r>
            <a:r>
              <a:rPr lang="es-MX" sz="2000" dirty="0" smtClean="0">
                <a:solidFill>
                  <a:srgbClr val="C00000"/>
                </a:solidFill>
                <a:latin typeface="Adobe Caslon Pro" pitchFamily="18" charset="0"/>
                <a:cs typeface="Trajan Pro"/>
              </a:rPr>
              <a:t>jubilación</a:t>
            </a:r>
          </a:p>
        </p:txBody>
      </p:sp>
      <p:graphicFrame>
        <p:nvGraphicFramePr>
          <p:cNvPr id="7" name="Group 13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52997957"/>
              </p:ext>
            </p:extLst>
          </p:nvPr>
        </p:nvGraphicFramePr>
        <p:xfrm>
          <a:off x="643461" y="2302137"/>
          <a:ext cx="2520280" cy="2457465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1362314"/>
                <a:gridCol w="1157966"/>
              </a:tblGrid>
              <a:tr h="85477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Cotización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(años)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Sueldo Básico</a:t>
                      </a: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801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30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hombres</a:t>
                      </a:r>
                      <a:endParaRPr kumimoji="0" lang="es-E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100 %</a:t>
                      </a:r>
                      <a:endParaRPr kumimoji="0" lang="es-E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80134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28 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mujeres</a:t>
                      </a:r>
                      <a:endParaRPr kumimoji="0" lang="es-ES" sz="16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868BA4"/>
                        </a:solidFill>
                        <a:effectLst/>
                        <a:latin typeface="Adobe Caslon Pro" pitchFamily="18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anchor="ctr" horzOverflow="overflow"/>
                </a:tc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2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000099"/>
                        </a:solidFill>
                        <a:effectLst/>
                        <a:latin typeface="Tahoma" pitchFamily="34" charset="0"/>
                        <a:ea typeface="+mn-ea"/>
                        <a:cs typeface="Tahoma" pitchFamily="34" charset="0"/>
                      </a:endParaRPr>
                    </a:p>
                  </a:txBody>
                  <a:tcPr marL="160445" marR="160445" marT="45737" marB="45737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graphicFrame>
        <p:nvGraphicFramePr>
          <p:cNvPr id="9" name="Group 87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442912203"/>
              </p:ext>
            </p:extLst>
          </p:nvPr>
        </p:nvGraphicFramePr>
        <p:xfrm>
          <a:off x="3785636" y="1434745"/>
          <a:ext cx="4752528" cy="4498463"/>
        </p:xfrm>
        <a:graphic>
          <a:graphicData uri="http://schemas.openxmlformats.org/drawingml/2006/table">
            <a:tbl>
              <a:tblPr>
                <a:tableStyleId>{BC89EF96-8CEA-46FF-86C4-4CE0E7609802}</a:tableStyleId>
              </a:tblPr>
              <a:tblGrid>
                <a:gridCol w="2088232"/>
                <a:gridCol w="1296144"/>
                <a:gridCol w="1368152"/>
              </a:tblGrid>
              <a:tr h="695231"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  <a:ea typeface="+mn-ea"/>
                          <a:cs typeface="+mn-cs"/>
                        </a:rPr>
                        <a:t>Periodo</a:t>
                      </a: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Edad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ES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(mínima)</a:t>
                      </a:r>
                      <a:endParaRPr kumimoji="0" lang="es-E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6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ahoma" pitchFamily="34" charset="0"/>
                        <a:cs typeface="Tahoma" pitchFamily="34" charset="0"/>
                      </a:endParaRPr>
                    </a:p>
                  </a:txBody>
                  <a:tcPr marT="45730" marB="45730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187534"/>
                    </a:solidFill>
                  </a:tcPr>
                </a:tc>
              </a:tr>
              <a:tr h="344639">
                <a:tc vMerge="1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s-E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itchFamily="18" charset="0"/>
                        <a:cs typeface="Tahoma" pitchFamily="34" charset="0"/>
                      </a:endParaRPr>
                    </a:p>
                  </a:txBody>
                  <a:tcPr marT="45730" marB="45730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9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hombres</a:t>
                      </a:r>
                      <a:endParaRPr kumimoji="0" lang="es-E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Adobe Caslon Pro" panose="0205050205050A020403" pitchFamily="18" charset="0"/>
                        </a:rPr>
                        <a:t>mujeres</a:t>
                      </a:r>
                      <a:endParaRPr kumimoji="0" lang="es-E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002060"/>
                    </a:solidFill>
                  </a:tcPr>
                </a:tc>
              </a:tr>
              <a:tr h="44387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C00000"/>
                          </a:solidFill>
                          <a:effectLst/>
                          <a:latin typeface="Adobe Caslon Pro" panose="0205050205050A020403" pitchFamily="18" charset="0"/>
                        </a:rPr>
                        <a:t>2014-2015</a:t>
                      </a:r>
                      <a:endParaRPr kumimoji="0" lang="es-E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C00000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53</a:t>
                      </a:r>
                      <a:endParaRPr kumimoji="0" lang="es-E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51</a:t>
                      </a:r>
                      <a:endParaRPr kumimoji="0" lang="es-E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</a:tr>
              <a:tr h="45925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2016-2017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54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52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</a:tr>
              <a:tr h="480615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2018-2019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55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53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</a:tr>
              <a:tr h="437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2020-2021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56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54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</a:tr>
              <a:tr h="437893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2022-2023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57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55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</a:tr>
              <a:tr h="437894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2024-2025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58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56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</a:tr>
              <a:tr h="416532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2026-2027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59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57</a:t>
                      </a:r>
                      <a:endParaRPr kumimoji="0" lang="es-ES" sz="160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</a:tr>
              <a:tr h="344639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2028  en adelante</a:t>
                      </a:r>
                      <a:endParaRPr kumimoji="0" lang="es-E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60</a:t>
                      </a:r>
                      <a:endParaRPr kumimoji="0" lang="es-E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s-MX" sz="1600" b="1" u="none" strike="noStrike" kern="1200" cap="none" normalizeH="0" baseline="0" dirty="0" smtClean="0">
                          <a:ln>
                            <a:noFill/>
                          </a:ln>
                          <a:effectLst/>
                          <a:latin typeface="Adobe Caslon Pro" panose="0205050205050A020403" pitchFamily="18" charset="0"/>
                        </a:rPr>
                        <a:t>58</a:t>
                      </a:r>
                      <a:endParaRPr kumimoji="0" lang="es-ES" sz="1600" b="1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dobe Caslon Pro" panose="0205050205050A020403" pitchFamily="18" charset="0"/>
                        <a:ea typeface="+mn-ea"/>
                        <a:cs typeface="+mn-cs"/>
                      </a:endParaRPr>
                    </a:p>
                  </a:txBody>
                  <a:tcPr marT="45730" marB="45730" anchor="ctr" horzOverflow="overflow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1702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Espectro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recedente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2_Office Theme">
  <a:themeElements>
    <a:clrScheme name="Espectro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recedente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1_Office Theme">
  <a:themeElements>
    <a:clrScheme name="Espectro">
      <a:dk1>
        <a:sysClr val="windowText" lastClr="000000"/>
      </a:dk1>
      <a:lt1>
        <a:sysClr val="window" lastClr="FFFFFF"/>
      </a:lt1>
      <a:dk2>
        <a:srgbClr val="252731"/>
      </a:dk2>
      <a:lt2>
        <a:srgbClr val="EAE7E4"/>
      </a:lt2>
      <a:accent1>
        <a:srgbClr val="990000"/>
      </a:accent1>
      <a:accent2>
        <a:srgbClr val="FF6600"/>
      </a:accent2>
      <a:accent3>
        <a:srgbClr val="FFBA00"/>
      </a:accent3>
      <a:accent4>
        <a:srgbClr val="99CC00"/>
      </a:accent4>
      <a:accent5>
        <a:srgbClr val="528A02"/>
      </a:accent5>
      <a:accent6>
        <a:srgbClr val="333333"/>
      </a:accent6>
      <a:hlink>
        <a:srgbClr val="660000"/>
      </a:hlink>
      <a:folHlink>
        <a:srgbClr val="CC3300"/>
      </a:folHlink>
    </a:clrScheme>
    <a:fontScheme name="Precedente">
      <a:majorFont>
        <a:latin typeface="Perpetua Titling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0DE64AEEDD9B7A4D93545ACBE97D4615" ma:contentTypeVersion="2" ma:contentTypeDescription="Create a new document." ma:contentTypeScope="" ma:versionID="f49002b78e3a4a71b814eef46a983816">
  <xsd:schema xmlns:xsd="http://www.w3.org/2001/XMLSchema" xmlns:xs="http://www.w3.org/2001/XMLSchema" xmlns:p="http://schemas.microsoft.com/office/2006/metadata/properties" xmlns:ns2="http://schemas.microsoft.com/sharepoint/v3/fields" targetNamespace="http://schemas.microsoft.com/office/2006/metadata/properties" ma:root="true" ma:fieldsID="38f6db2dd0d9a0cf6a8dc37be32b365b" ns2:_="">
    <xsd:import namespace="http://schemas.microsoft.com/sharepoint/v3/fields"/>
    <xsd:element name="properties">
      <xsd:complexType>
        <xsd:sequence>
          <xsd:element name="documentManagement">
            <xsd:complexType>
              <xsd:all>
                <xsd:element ref="ns2:_Status" minOccurs="0"/>
                <xsd:element ref="ns2:_Vers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/fields" elementFormDefault="qualified">
    <xsd:import namespace="http://schemas.microsoft.com/office/2006/documentManagement/types"/>
    <xsd:import namespace="http://schemas.microsoft.com/office/infopath/2007/PartnerControls"/>
    <xsd:element name="_Status" ma:index="8" nillable="true" ma:displayName="Status" ma:default="Not Started" ma:internalName="_Status">
      <xsd:simpleType>
        <xsd:union memberTypes="dms:Text">
          <xsd:simpleType>
            <xsd:restriction base="dms:Choice">
              <xsd:enumeration value="Not Started"/>
              <xsd:enumeration value="Draft"/>
              <xsd:enumeration value="Reviewed"/>
              <xsd:enumeration value="Scheduled"/>
              <xsd:enumeration value="Published"/>
              <xsd:enumeration value="Final"/>
              <xsd:enumeration value="Expired"/>
            </xsd:restriction>
          </xsd:simpleType>
        </xsd:union>
      </xsd:simpleType>
    </xsd:element>
    <xsd:element name="_Version" ma:index="9" nillable="true" ma:displayName="Version" ma:internalName="_Version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 ma:displayName="Status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_Version xmlns="http://schemas.microsoft.com/sharepoint/v3/fields" xsi:nil="true"/>
    <_Status xmlns="http://schemas.microsoft.com/sharepoint/v3/fields">Not Started</_Status>
  </documentManagement>
</p:properties>
</file>

<file path=customXml/itemProps1.xml><?xml version="1.0" encoding="utf-8"?>
<ds:datastoreItem xmlns:ds="http://schemas.openxmlformats.org/officeDocument/2006/customXml" ds:itemID="{E4214858-785C-42F7-BE66-6D0E79395FC8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/fields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2.xml><?xml version="1.0" encoding="utf-8"?>
<ds:datastoreItem xmlns:ds="http://schemas.openxmlformats.org/officeDocument/2006/customXml" ds:itemID="{87D2A1B0-FF3E-4009-940D-AED0EB70AA20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7B6F2769-7194-4217-93D3-3AF3A4742282}">
  <ds:schemaRefs>
    <ds:schemaRef ds:uri="http://purl.org/dc/elements/1.1/"/>
    <ds:schemaRef ds:uri="http://schemas.microsoft.com/office/2006/documentManagement/types"/>
    <ds:schemaRef ds:uri="http://purl.org/dc/terms/"/>
    <ds:schemaRef ds:uri="http://purl.org/dc/dcmitype/"/>
    <ds:schemaRef ds:uri="http://schemas.microsoft.com/office/2006/metadata/properties"/>
    <ds:schemaRef ds:uri="http://schemas.openxmlformats.org/package/2006/metadata/core-properties"/>
    <ds:schemaRef ds:uri="http://schemas.microsoft.com/office/infopath/2007/PartnerControls"/>
    <ds:schemaRef ds:uri="http://schemas.microsoft.com/sharepoint/v3/fields"/>
    <ds:schemaRef ds:uri="http://www.w3.org/XML/1998/namespace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FNEMasterTemplateForThemePreview.pptx</Template>
  <TotalTime>23056</TotalTime>
  <Words>1845</Words>
  <Application>Microsoft Office PowerPoint</Application>
  <PresentationFormat>Presentación en pantalla (4:3)</PresentationFormat>
  <Paragraphs>365</Paragraphs>
  <Slides>27</Slides>
  <Notes>21</Notes>
  <HiddenSlides>0</HiddenSlides>
  <MMClips>0</MMClips>
  <ScaleCrop>false</ScaleCrop>
  <HeadingPairs>
    <vt:vector size="4" baseType="variant">
      <vt:variant>
        <vt:lpstr>Tema</vt:lpstr>
      </vt:variant>
      <vt:variant>
        <vt:i4>3</vt:i4>
      </vt:variant>
      <vt:variant>
        <vt:lpstr>Títulos de diapositiva</vt:lpstr>
      </vt:variant>
      <vt:variant>
        <vt:i4>27</vt:i4>
      </vt:variant>
    </vt:vector>
  </HeadingPairs>
  <TitlesOfParts>
    <vt:vector size="30" baseType="lpstr">
      <vt:lpstr>Office Theme</vt:lpstr>
      <vt:lpstr>2_Office Theme</vt:lpstr>
      <vt:lpstr>1_Office Theme</vt:lpstr>
      <vt:lpstr>Sistema de Ahorro para el Retiro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Sistema de Ahorro para el Retiro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FileNewTemplate</dc:title>
  <dc:creator>Diana</dc:creator>
  <cp:lastModifiedBy>José Luis Ruiz Chávez</cp:lastModifiedBy>
  <cp:revision>461</cp:revision>
  <cp:lastPrinted>2014-01-30T18:38:38Z</cp:lastPrinted>
  <dcterms:created xsi:type="dcterms:W3CDTF">2010-04-12T23:12:02Z</dcterms:created>
  <dcterms:modified xsi:type="dcterms:W3CDTF">2014-08-13T22:55:56Z</dcterms:modified>
  <cp:contentStatus>Draft</cp:contentStatus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0x0101000DE64AEEDD9B7A4D93545ACBE97D4615</vt:lpwstr>
  </property>
</Properties>
</file>