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61" r:id="rId2"/>
  </p:sldMasterIdLst>
  <p:notesMasterIdLst>
    <p:notesMasterId r:id="rId57"/>
  </p:notesMasterIdLst>
  <p:sldIdLst>
    <p:sldId id="256" r:id="rId3"/>
    <p:sldId id="570" r:id="rId4"/>
    <p:sldId id="574" r:id="rId5"/>
    <p:sldId id="505" r:id="rId6"/>
    <p:sldId id="572" r:id="rId7"/>
    <p:sldId id="571" r:id="rId8"/>
    <p:sldId id="573" r:id="rId9"/>
    <p:sldId id="556" r:id="rId10"/>
    <p:sldId id="557" r:id="rId11"/>
    <p:sldId id="558" r:id="rId12"/>
    <p:sldId id="561" r:id="rId13"/>
    <p:sldId id="562" r:id="rId14"/>
    <p:sldId id="563" r:id="rId15"/>
    <p:sldId id="566" r:id="rId16"/>
    <p:sldId id="546" r:id="rId17"/>
    <p:sldId id="494" r:id="rId18"/>
    <p:sldId id="495" r:id="rId19"/>
    <p:sldId id="418" r:id="rId20"/>
    <p:sldId id="469" r:id="rId21"/>
    <p:sldId id="446" r:id="rId22"/>
    <p:sldId id="496" r:id="rId23"/>
    <p:sldId id="467" r:id="rId24"/>
    <p:sldId id="451" r:id="rId25"/>
    <p:sldId id="437" r:id="rId26"/>
    <p:sldId id="354" r:id="rId27"/>
    <p:sldId id="460" r:id="rId28"/>
    <p:sldId id="435" r:id="rId29"/>
    <p:sldId id="457" r:id="rId30"/>
    <p:sldId id="471" r:id="rId31"/>
    <p:sldId id="397" r:id="rId32"/>
    <p:sldId id="453" r:id="rId33"/>
    <p:sldId id="395" r:id="rId34"/>
    <p:sldId id="352" r:id="rId35"/>
    <p:sldId id="455" r:id="rId36"/>
    <p:sldId id="401" r:id="rId37"/>
    <p:sldId id="511" r:id="rId38"/>
    <p:sldId id="458" r:id="rId39"/>
    <p:sldId id="538" r:id="rId40"/>
    <p:sldId id="539" r:id="rId41"/>
    <p:sldId id="533" r:id="rId42"/>
    <p:sldId id="543" r:id="rId43"/>
    <p:sldId id="541" r:id="rId44"/>
    <p:sldId id="542" r:id="rId45"/>
    <p:sldId id="507" r:id="rId46"/>
    <p:sldId id="477" r:id="rId47"/>
    <p:sldId id="514" r:id="rId48"/>
    <p:sldId id="502" r:id="rId49"/>
    <p:sldId id="407" r:id="rId50"/>
    <p:sldId id="506" r:id="rId51"/>
    <p:sldId id="536" r:id="rId52"/>
    <p:sldId id="545" r:id="rId53"/>
    <p:sldId id="509" r:id="rId54"/>
    <p:sldId id="576" r:id="rId55"/>
    <p:sldId id="508" r:id="rId5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b="1" u="sng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u="sng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u="sng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u="sng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u="sng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b="1" u="sng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b="1" u="sng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b="1" u="sng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b="1" u="sng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FF0066"/>
    <a:srgbClr val="003300"/>
    <a:srgbClr val="008080"/>
    <a:srgbClr val="800080"/>
    <a:srgbClr val="FFFF99"/>
    <a:srgbClr val="9EC6A1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55" autoAdjust="0"/>
  </p:normalViewPr>
  <p:slideViewPr>
    <p:cSldViewPr>
      <p:cViewPr varScale="1">
        <p:scale>
          <a:sx n="74" d="100"/>
          <a:sy n="74" d="100"/>
        </p:scale>
        <p:origin x="624" y="5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-2726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4E7C2-CD2B-45CC-9090-1F37CE89712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E24382C-02F1-401C-B370-29FD7190800D}">
      <dgm:prSet phldrT="[Texto]" custT="1"/>
      <dgm:spPr/>
      <dgm:t>
        <a:bodyPr/>
        <a:lstStyle/>
        <a:p>
          <a:r>
            <a:rPr lang="es-MX" altLang="es-MX" sz="2400" b="1" u="none" kern="1200" dirty="0" smtClean="0">
              <a:solidFill>
                <a:srgbClr val="C00000"/>
              </a:solidFill>
              <a:latin typeface="Comic Sans MS" pitchFamily="66" charset="0"/>
              <a:ea typeface="+mn-ea"/>
              <a:cs typeface="+mn-cs"/>
            </a:rPr>
            <a:t>triptófano</a:t>
          </a:r>
          <a:endParaRPr lang="es-MX" altLang="es-MX" sz="2400" b="1" u="none" kern="1200" dirty="0">
            <a:solidFill>
              <a:srgbClr val="C00000"/>
            </a:solidFill>
            <a:latin typeface="Comic Sans MS" pitchFamily="66" charset="0"/>
            <a:ea typeface="+mn-ea"/>
            <a:cs typeface="+mn-cs"/>
          </a:endParaRPr>
        </a:p>
      </dgm:t>
    </dgm:pt>
    <dgm:pt modelId="{93DD876F-5EF5-4BD2-9B9B-7911D5C33DA5}" type="parTrans" cxnId="{DB4CB5BD-F5A7-44CC-B1F3-8E8B7C55F7CA}">
      <dgm:prSet/>
      <dgm:spPr/>
      <dgm:t>
        <a:bodyPr/>
        <a:lstStyle/>
        <a:p>
          <a:endParaRPr lang="es-MX"/>
        </a:p>
      </dgm:t>
    </dgm:pt>
    <dgm:pt modelId="{D3E3F1BD-391D-47F7-B8B4-8F5D89FE71C4}" type="sibTrans" cxnId="{DB4CB5BD-F5A7-44CC-B1F3-8E8B7C55F7CA}">
      <dgm:prSet/>
      <dgm:spPr/>
      <dgm:t>
        <a:bodyPr/>
        <a:lstStyle/>
        <a:p>
          <a:endParaRPr lang="es-MX"/>
        </a:p>
      </dgm:t>
    </dgm:pt>
    <dgm:pt modelId="{92A6DC3C-168D-47C1-BD70-A8A44FF5C10C}">
      <dgm:prSet phldrT="[Texto]"/>
      <dgm:spPr/>
      <dgm:t>
        <a:bodyPr/>
        <a:lstStyle/>
        <a:p>
          <a:r>
            <a:rPr lang="es-MX" dirty="0" smtClean="0"/>
            <a:t>Aminoácido esencial componente de las proteínas, que ejerce un efecto sedante en el SN</a:t>
          </a:r>
          <a:endParaRPr lang="es-MX" dirty="0"/>
        </a:p>
      </dgm:t>
    </dgm:pt>
    <dgm:pt modelId="{CBEAD41F-9AD3-464E-8B83-5B0EC1E2661C}" type="parTrans" cxnId="{E286E809-B4CD-44CF-8E05-6DB6C420A390}">
      <dgm:prSet/>
      <dgm:spPr/>
      <dgm:t>
        <a:bodyPr/>
        <a:lstStyle/>
        <a:p>
          <a:endParaRPr lang="es-MX"/>
        </a:p>
      </dgm:t>
    </dgm:pt>
    <dgm:pt modelId="{C955E43D-20E9-4033-AB58-A22D43F1B375}" type="sibTrans" cxnId="{E286E809-B4CD-44CF-8E05-6DB6C420A390}">
      <dgm:prSet/>
      <dgm:spPr/>
      <dgm:t>
        <a:bodyPr/>
        <a:lstStyle/>
        <a:p>
          <a:endParaRPr lang="es-MX"/>
        </a:p>
      </dgm:t>
    </dgm:pt>
    <dgm:pt modelId="{BECC5D8F-7699-4DB3-A75C-1606A53814F6}">
      <dgm:prSet phldrT="[Texto]"/>
      <dgm:spPr/>
      <dgm:t>
        <a:bodyPr/>
        <a:lstStyle/>
        <a:p>
          <a:r>
            <a:rPr lang="es-MX" dirty="0" smtClean="0"/>
            <a:t>Y debe aportarse a través de la alimentación</a:t>
          </a:r>
          <a:endParaRPr lang="es-MX" dirty="0"/>
        </a:p>
      </dgm:t>
    </dgm:pt>
    <dgm:pt modelId="{A8C4C2EB-A40C-4ADB-BEFB-A61CEE4F383F}" type="parTrans" cxnId="{BD6EE76C-D3DA-4FD0-B971-4191B1642AEB}">
      <dgm:prSet/>
      <dgm:spPr/>
      <dgm:t>
        <a:bodyPr/>
        <a:lstStyle/>
        <a:p>
          <a:endParaRPr lang="es-MX"/>
        </a:p>
      </dgm:t>
    </dgm:pt>
    <dgm:pt modelId="{876765B7-9CCD-4B25-AA39-F95A005B65A6}" type="sibTrans" cxnId="{BD6EE76C-D3DA-4FD0-B971-4191B1642AEB}">
      <dgm:prSet/>
      <dgm:spPr/>
      <dgm:t>
        <a:bodyPr/>
        <a:lstStyle/>
        <a:p>
          <a:endParaRPr lang="es-MX"/>
        </a:p>
      </dgm:t>
    </dgm:pt>
    <dgm:pt modelId="{7E20316B-6DCB-4516-A1A5-0656B938E771}">
      <dgm:prSet phldrT="[Texto]" custT="1"/>
      <dgm:spPr/>
      <dgm:t>
        <a:bodyPr/>
        <a:lstStyle/>
        <a:p>
          <a:r>
            <a:rPr lang="es-MX" altLang="es-MX" sz="2400" b="1" u="none" kern="1200" dirty="0" smtClean="0">
              <a:solidFill>
                <a:srgbClr val="C00000"/>
              </a:solidFill>
              <a:latin typeface="Comic Sans MS" pitchFamily="66" charset="0"/>
              <a:ea typeface="+mn-ea"/>
              <a:cs typeface="+mn-cs"/>
            </a:rPr>
            <a:t>Vitaminas del grupo B</a:t>
          </a:r>
          <a:endParaRPr lang="es-MX" altLang="es-MX" sz="2400" b="1" u="none" kern="1200" dirty="0">
            <a:solidFill>
              <a:srgbClr val="C00000"/>
            </a:solidFill>
            <a:latin typeface="Comic Sans MS" pitchFamily="66" charset="0"/>
            <a:ea typeface="+mn-ea"/>
            <a:cs typeface="+mn-cs"/>
          </a:endParaRPr>
        </a:p>
      </dgm:t>
    </dgm:pt>
    <dgm:pt modelId="{36FFFBF6-4A12-453A-AD89-ABEED95CAA26}" type="parTrans" cxnId="{BAE49F83-2E2A-4D98-B357-7041DBB9281B}">
      <dgm:prSet/>
      <dgm:spPr/>
      <dgm:t>
        <a:bodyPr/>
        <a:lstStyle/>
        <a:p>
          <a:endParaRPr lang="es-MX"/>
        </a:p>
      </dgm:t>
    </dgm:pt>
    <dgm:pt modelId="{3639C364-E9A4-4205-B82D-B77DEC1FDABD}" type="sibTrans" cxnId="{BAE49F83-2E2A-4D98-B357-7041DBB9281B}">
      <dgm:prSet/>
      <dgm:spPr/>
      <dgm:t>
        <a:bodyPr/>
        <a:lstStyle/>
        <a:p>
          <a:endParaRPr lang="es-MX"/>
        </a:p>
      </dgm:t>
    </dgm:pt>
    <dgm:pt modelId="{16CF2D03-AF17-4B78-839D-597D56FC6E49}">
      <dgm:prSet phldrT="[Texto]"/>
      <dgm:spPr/>
      <dgm:t>
        <a:bodyPr/>
        <a:lstStyle/>
        <a:p>
          <a:r>
            <a:rPr lang="es-MX" dirty="0" smtClean="0"/>
            <a:t>Responsables del buen humor y la tranquilidad</a:t>
          </a:r>
          <a:endParaRPr lang="es-MX" dirty="0"/>
        </a:p>
      </dgm:t>
    </dgm:pt>
    <dgm:pt modelId="{DEA289B1-DAA1-4CA6-9F34-B779E87F9434}" type="parTrans" cxnId="{F4394890-5AD4-4B32-B68B-7641893A1558}">
      <dgm:prSet/>
      <dgm:spPr/>
      <dgm:t>
        <a:bodyPr/>
        <a:lstStyle/>
        <a:p>
          <a:endParaRPr lang="es-MX"/>
        </a:p>
      </dgm:t>
    </dgm:pt>
    <dgm:pt modelId="{EFBC9861-A072-450D-AFC4-7F5A9AAE522B}" type="sibTrans" cxnId="{F4394890-5AD4-4B32-B68B-7641893A1558}">
      <dgm:prSet/>
      <dgm:spPr/>
      <dgm:t>
        <a:bodyPr/>
        <a:lstStyle/>
        <a:p>
          <a:endParaRPr lang="es-MX"/>
        </a:p>
      </dgm:t>
    </dgm:pt>
    <dgm:pt modelId="{9F4278C8-FEEF-463C-9916-D8C0380618D3}">
      <dgm:prSet phldrT="[Texto]"/>
      <dgm:spPr/>
      <dgm:t>
        <a:bodyPr/>
        <a:lstStyle/>
        <a:p>
          <a:r>
            <a:rPr lang="es-MX" dirty="0" smtClean="0"/>
            <a:t>Sobretodo la b6</a:t>
          </a:r>
          <a:endParaRPr lang="es-MX" dirty="0"/>
        </a:p>
      </dgm:t>
    </dgm:pt>
    <dgm:pt modelId="{F2BD9930-1807-4CE1-A477-A524DE8E1022}" type="parTrans" cxnId="{CCE733A9-E942-4457-8A22-C80EF10A791B}">
      <dgm:prSet/>
      <dgm:spPr/>
      <dgm:t>
        <a:bodyPr/>
        <a:lstStyle/>
        <a:p>
          <a:endParaRPr lang="es-MX"/>
        </a:p>
      </dgm:t>
    </dgm:pt>
    <dgm:pt modelId="{915A5409-9458-405D-B329-7617B585F09F}" type="sibTrans" cxnId="{CCE733A9-E942-4457-8A22-C80EF10A791B}">
      <dgm:prSet/>
      <dgm:spPr/>
      <dgm:t>
        <a:bodyPr/>
        <a:lstStyle/>
        <a:p>
          <a:endParaRPr lang="es-MX"/>
        </a:p>
      </dgm:t>
    </dgm:pt>
    <dgm:pt modelId="{34138F56-311E-4E0F-BBBE-8F3398587D3C}">
      <dgm:prSet phldrT="[Texto]" custT="1"/>
      <dgm:spPr/>
      <dgm:t>
        <a:bodyPr/>
        <a:lstStyle/>
        <a:p>
          <a:r>
            <a:rPr lang="es-MX" altLang="es-MX" sz="2400" b="1" u="none" kern="1200" dirty="0" smtClean="0">
              <a:solidFill>
                <a:srgbClr val="C00000"/>
              </a:solidFill>
              <a:latin typeface="Comic Sans MS" pitchFamily="66" charset="0"/>
              <a:ea typeface="+mn-ea"/>
              <a:cs typeface="+mn-cs"/>
            </a:rPr>
            <a:t>Antioxidantes </a:t>
          </a:r>
          <a:endParaRPr lang="es-MX" altLang="es-MX" sz="2400" b="1" u="none" kern="1200" dirty="0">
            <a:solidFill>
              <a:srgbClr val="C00000"/>
            </a:solidFill>
            <a:latin typeface="Comic Sans MS" pitchFamily="66" charset="0"/>
            <a:ea typeface="+mn-ea"/>
            <a:cs typeface="+mn-cs"/>
          </a:endParaRPr>
        </a:p>
      </dgm:t>
    </dgm:pt>
    <dgm:pt modelId="{D6771DE6-FA55-4FB7-8468-5DAF3E2BA6E7}" type="parTrans" cxnId="{07A5CD74-3848-444F-A740-B4F307A96137}">
      <dgm:prSet/>
      <dgm:spPr/>
      <dgm:t>
        <a:bodyPr/>
        <a:lstStyle/>
        <a:p>
          <a:endParaRPr lang="es-MX"/>
        </a:p>
      </dgm:t>
    </dgm:pt>
    <dgm:pt modelId="{D1D4AA53-49A3-49EC-8FF4-95817A19B859}" type="sibTrans" cxnId="{07A5CD74-3848-444F-A740-B4F307A96137}">
      <dgm:prSet/>
      <dgm:spPr/>
      <dgm:t>
        <a:bodyPr/>
        <a:lstStyle/>
        <a:p>
          <a:endParaRPr lang="es-MX"/>
        </a:p>
      </dgm:t>
    </dgm:pt>
    <dgm:pt modelId="{801099BF-DA92-4BBB-A927-F4077A748B3D}">
      <dgm:prSet phldrT="[Texto]"/>
      <dgm:spPr/>
      <dgm:t>
        <a:bodyPr/>
        <a:lstStyle/>
        <a:p>
          <a:r>
            <a:rPr lang="es-MX" dirty="0" smtClean="0"/>
            <a:t>Vitaminas C y E, y minerales como el selenio. Guardianes  frente a los efectos del estrés en el cuerpo</a:t>
          </a:r>
          <a:endParaRPr lang="es-MX" dirty="0"/>
        </a:p>
      </dgm:t>
    </dgm:pt>
    <dgm:pt modelId="{3A0B25F0-0F01-40E3-AD38-B276E4E2341C}" type="parTrans" cxnId="{5A9579E6-36BE-4E29-8D6A-1F4B7E2606D7}">
      <dgm:prSet/>
      <dgm:spPr/>
      <dgm:t>
        <a:bodyPr/>
        <a:lstStyle/>
        <a:p>
          <a:endParaRPr lang="es-MX"/>
        </a:p>
      </dgm:t>
    </dgm:pt>
    <dgm:pt modelId="{4D7A753D-315F-448C-AE7D-E2DD5B54A737}" type="sibTrans" cxnId="{5A9579E6-36BE-4E29-8D6A-1F4B7E2606D7}">
      <dgm:prSet/>
      <dgm:spPr/>
      <dgm:t>
        <a:bodyPr/>
        <a:lstStyle/>
        <a:p>
          <a:endParaRPr lang="es-MX"/>
        </a:p>
      </dgm:t>
    </dgm:pt>
    <dgm:pt modelId="{156EDE4A-C14B-4434-9233-7B8FE831BB0E}">
      <dgm:prSet phldrT="[Texto]"/>
      <dgm:spPr/>
      <dgm:t>
        <a:bodyPr/>
        <a:lstStyle/>
        <a:p>
          <a:r>
            <a:rPr lang="es-MX" dirty="0" smtClean="0"/>
            <a:t>Calcio, magnesio,, potasio y zinc, surtidores de energía</a:t>
          </a:r>
          <a:endParaRPr lang="es-MX" dirty="0"/>
        </a:p>
      </dgm:t>
    </dgm:pt>
    <dgm:pt modelId="{A24A653F-567D-404C-B386-4C2BBD539542}" type="parTrans" cxnId="{5F618A75-1CFA-4D60-864E-965D530796AB}">
      <dgm:prSet/>
      <dgm:spPr/>
      <dgm:t>
        <a:bodyPr/>
        <a:lstStyle/>
        <a:p>
          <a:endParaRPr lang="es-MX"/>
        </a:p>
      </dgm:t>
    </dgm:pt>
    <dgm:pt modelId="{2A6F944A-EE39-4181-BC00-0E8C1338DDB5}" type="sibTrans" cxnId="{5F618A75-1CFA-4D60-864E-965D530796AB}">
      <dgm:prSet/>
      <dgm:spPr/>
      <dgm:t>
        <a:bodyPr/>
        <a:lstStyle/>
        <a:p>
          <a:endParaRPr lang="es-MX"/>
        </a:p>
      </dgm:t>
    </dgm:pt>
    <dgm:pt modelId="{4C3083E5-22A4-4474-8304-936C5DA46FE2}">
      <dgm:prSet phldrT="[Texto]"/>
      <dgm:spPr/>
      <dgm:t>
        <a:bodyPr/>
        <a:lstStyle/>
        <a:p>
          <a:r>
            <a:rPr lang="es-MX" dirty="0" smtClean="0"/>
            <a:t>Carbohidratos complejos, que mantienen el nivel de azúcar en sangre de forma regular.</a:t>
          </a:r>
          <a:endParaRPr lang="es-MX" dirty="0"/>
        </a:p>
      </dgm:t>
    </dgm:pt>
    <dgm:pt modelId="{6C24E730-D441-4E19-B0D3-288CC674FC99}" type="parTrans" cxnId="{C22C1326-B7E4-4789-956C-6A4CCC2A30D4}">
      <dgm:prSet/>
      <dgm:spPr/>
      <dgm:t>
        <a:bodyPr/>
        <a:lstStyle/>
        <a:p>
          <a:endParaRPr lang="es-MX"/>
        </a:p>
      </dgm:t>
    </dgm:pt>
    <dgm:pt modelId="{E0B96024-0B6F-42B7-BD8B-4939F03ADD67}" type="sibTrans" cxnId="{C22C1326-B7E4-4789-956C-6A4CCC2A30D4}">
      <dgm:prSet/>
      <dgm:spPr/>
      <dgm:t>
        <a:bodyPr/>
        <a:lstStyle/>
        <a:p>
          <a:endParaRPr lang="es-MX"/>
        </a:p>
      </dgm:t>
    </dgm:pt>
    <dgm:pt modelId="{C93C3CAA-C7AD-4EC1-A8C4-349C27EC0900}" type="pres">
      <dgm:prSet presAssocID="{5974E7C2-CD2B-45CC-9090-1F37CE89712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D850A31-3630-413E-8954-3C397F47DEB1}" type="pres">
      <dgm:prSet presAssocID="{7E24382C-02F1-401C-B370-29FD7190800D}" presName="circle1" presStyleLbl="node1" presStyleIdx="0" presStyleCnt="3"/>
      <dgm:spPr/>
    </dgm:pt>
    <dgm:pt modelId="{7759EA87-0B0C-4405-84E3-411391585691}" type="pres">
      <dgm:prSet presAssocID="{7E24382C-02F1-401C-B370-29FD7190800D}" presName="space" presStyleCnt="0"/>
      <dgm:spPr/>
    </dgm:pt>
    <dgm:pt modelId="{58880D5C-E34C-487E-8BD0-44F7A53BC18E}" type="pres">
      <dgm:prSet presAssocID="{7E24382C-02F1-401C-B370-29FD7190800D}" presName="rect1" presStyleLbl="alignAcc1" presStyleIdx="0" presStyleCnt="3"/>
      <dgm:spPr/>
      <dgm:t>
        <a:bodyPr/>
        <a:lstStyle/>
        <a:p>
          <a:endParaRPr lang="es-MX"/>
        </a:p>
      </dgm:t>
    </dgm:pt>
    <dgm:pt modelId="{57C9D5C9-92EE-4D46-B765-EEBEF981F43A}" type="pres">
      <dgm:prSet presAssocID="{7E20316B-6DCB-4516-A1A5-0656B938E771}" presName="vertSpace2" presStyleLbl="node1" presStyleIdx="0" presStyleCnt="3"/>
      <dgm:spPr/>
    </dgm:pt>
    <dgm:pt modelId="{371506E7-39C9-4AD1-AB8E-FF63B3E45874}" type="pres">
      <dgm:prSet presAssocID="{7E20316B-6DCB-4516-A1A5-0656B938E771}" presName="circle2" presStyleLbl="node1" presStyleIdx="1" presStyleCnt="3"/>
      <dgm:spPr/>
    </dgm:pt>
    <dgm:pt modelId="{850EDEDC-33AB-4914-8FA5-ED1BDD1D2683}" type="pres">
      <dgm:prSet presAssocID="{7E20316B-6DCB-4516-A1A5-0656B938E771}" presName="rect2" presStyleLbl="alignAcc1" presStyleIdx="1" presStyleCnt="3"/>
      <dgm:spPr/>
      <dgm:t>
        <a:bodyPr/>
        <a:lstStyle/>
        <a:p>
          <a:endParaRPr lang="es-MX"/>
        </a:p>
      </dgm:t>
    </dgm:pt>
    <dgm:pt modelId="{91B1AF0B-DB39-4529-AB3A-75BC7D180D7A}" type="pres">
      <dgm:prSet presAssocID="{34138F56-311E-4E0F-BBBE-8F3398587D3C}" presName="vertSpace3" presStyleLbl="node1" presStyleIdx="1" presStyleCnt="3"/>
      <dgm:spPr/>
    </dgm:pt>
    <dgm:pt modelId="{C37A59CD-EA43-4A24-8AAA-72D54C964010}" type="pres">
      <dgm:prSet presAssocID="{34138F56-311E-4E0F-BBBE-8F3398587D3C}" presName="circle3" presStyleLbl="node1" presStyleIdx="2" presStyleCnt="3"/>
      <dgm:spPr/>
    </dgm:pt>
    <dgm:pt modelId="{B9234691-DFE3-4E70-B389-90747D1F549C}" type="pres">
      <dgm:prSet presAssocID="{34138F56-311E-4E0F-BBBE-8F3398587D3C}" presName="rect3" presStyleLbl="alignAcc1" presStyleIdx="2" presStyleCnt="3" custLinFactNeighborX="-116" custLinFactNeighborY="-521"/>
      <dgm:spPr/>
      <dgm:t>
        <a:bodyPr/>
        <a:lstStyle/>
        <a:p>
          <a:endParaRPr lang="es-MX"/>
        </a:p>
      </dgm:t>
    </dgm:pt>
    <dgm:pt modelId="{C4201EFE-B21B-4D6A-9185-3F129162DEA9}" type="pres">
      <dgm:prSet presAssocID="{7E24382C-02F1-401C-B370-29FD7190800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1784DB-D36D-4973-9A32-3DB478F57FA0}" type="pres">
      <dgm:prSet presAssocID="{7E24382C-02F1-401C-B370-29FD7190800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FEB6CE-05FA-4B2A-8197-470CDF3D8B83}" type="pres">
      <dgm:prSet presAssocID="{7E20316B-6DCB-4516-A1A5-0656B938E77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6982BC-D60B-4688-91EB-F02445FD5C5A}" type="pres">
      <dgm:prSet presAssocID="{7E20316B-6DCB-4516-A1A5-0656B938E77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BD2D8F-4FC3-4E9E-990B-D8ECFEFE296A}" type="pres">
      <dgm:prSet presAssocID="{34138F56-311E-4E0F-BBBE-8F3398587D3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996354-BDDF-4540-B89C-30DE684C6C42}" type="pres">
      <dgm:prSet presAssocID="{34138F56-311E-4E0F-BBBE-8F3398587D3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12B2870-802F-42F7-98B8-718FBD9F50BA}" type="presOf" srcId="{4C3083E5-22A4-4474-8304-936C5DA46FE2}" destId="{7A996354-BDDF-4540-B89C-30DE684C6C42}" srcOrd="0" destOrd="2" presId="urn:microsoft.com/office/officeart/2005/8/layout/target3"/>
    <dgm:cxn modelId="{B8B7FB8B-D3EA-4209-8E5E-DAE14AECA2C6}" type="presOf" srcId="{BECC5D8F-7699-4DB3-A75C-1606A53814F6}" destId="{671784DB-D36D-4973-9A32-3DB478F57FA0}" srcOrd="0" destOrd="1" presId="urn:microsoft.com/office/officeart/2005/8/layout/target3"/>
    <dgm:cxn modelId="{F0AB6E50-4256-4AB2-9136-EB1C23588DE2}" type="presOf" srcId="{7E20316B-6DCB-4516-A1A5-0656B938E771}" destId="{E1FEB6CE-05FA-4B2A-8197-470CDF3D8B83}" srcOrd="1" destOrd="0" presId="urn:microsoft.com/office/officeart/2005/8/layout/target3"/>
    <dgm:cxn modelId="{38D5C5DC-5147-4598-9014-541684B78C46}" type="presOf" srcId="{801099BF-DA92-4BBB-A927-F4077A748B3D}" destId="{7A996354-BDDF-4540-B89C-30DE684C6C42}" srcOrd="0" destOrd="0" presId="urn:microsoft.com/office/officeart/2005/8/layout/target3"/>
    <dgm:cxn modelId="{16A108B7-6809-4A02-81B4-F7B06D4A9218}" type="presOf" srcId="{5974E7C2-CD2B-45CC-9090-1F37CE897128}" destId="{C93C3CAA-C7AD-4EC1-A8C4-349C27EC0900}" srcOrd="0" destOrd="0" presId="urn:microsoft.com/office/officeart/2005/8/layout/target3"/>
    <dgm:cxn modelId="{31E30071-4789-4019-9B29-B68A563CFAFA}" type="presOf" srcId="{16CF2D03-AF17-4B78-839D-597D56FC6E49}" destId="{D16982BC-D60B-4688-91EB-F02445FD5C5A}" srcOrd="0" destOrd="0" presId="urn:microsoft.com/office/officeart/2005/8/layout/target3"/>
    <dgm:cxn modelId="{E266DE85-E7F6-4979-BD0A-A544C01880B8}" type="presOf" srcId="{7E20316B-6DCB-4516-A1A5-0656B938E771}" destId="{850EDEDC-33AB-4914-8FA5-ED1BDD1D2683}" srcOrd="0" destOrd="0" presId="urn:microsoft.com/office/officeart/2005/8/layout/target3"/>
    <dgm:cxn modelId="{87C8FAE2-DBB7-4021-A94E-8F9A0E28E865}" type="presOf" srcId="{156EDE4A-C14B-4434-9233-7B8FE831BB0E}" destId="{7A996354-BDDF-4540-B89C-30DE684C6C42}" srcOrd="0" destOrd="1" presId="urn:microsoft.com/office/officeart/2005/8/layout/target3"/>
    <dgm:cxn modelId="{E95F7C3E-54CF-4919-913F-3E3520A52668}" type="presOf" srcId="{9F4278C8-FEEF-463C-9916-D8C0380618D3}" destId="{D16982BC-D60B-4688-91EB-F02445FD5C5A}" srcOrd="0" destOrd="1" presId="urn:microsoft.com/office/officeart/2005/8/layout/target3"/>
    <dgm:cxn modelId="{5A9579E6-36BE-4E29-8D6A-1F4B7E2606D7}" srcId="{34138F56-311E-4E0F-BBBE-8F3398587D3C}" destId="{801099BF-DA92-4BBB-A927-F4077A748B3D}" srcOrd="0" destOrd="0" parTransId="{3A0B25F0-0F01-40E3-AD38-B276E4E2341C}" sibTransId="{4D7A753D-315F-448C-AE7D-E2DD5B54A737}"/>
    <dgm:cxn modelId="{F4394890-5AD4-4B32-B68B-7641893A1558}" srcId="{7E20316B-6DCB-4516-A1A5-0656B938E771}" destId="{16CF2D03-AF17-4B78-839D-597D56FC6E49}" srcOrd="0" destOrd="0" parTransId="{DEA289B1-DAA1-4CA6-9F34-B779E87F9434}" sibTransId="{EFBC9861-A072-450D-AFC4-7F5A9AAE522B}"/>
    <dgm:cxn modelId="{C22C1326-B7E4-4789-956C-6A4CCC2A30D4}" srcId="{34138F56-311E-4E0F-BBBE-8F3398587D3C}" destId="{4C3083E5-22A4-4474-8304-936C5DA46FE2}" srcOrd="2" destOrd="0" parTransId="{6C24E730-D441-4E19-B0D3-288CC674FC99}" sibTransId="{E0B96024-0B6F-42B7-BD8B-4939F03ADD67}"/>
    <dgm:cxn modelId="{DB4CB5BD-F5A7-44CC-B1F3-8E8B7C55F7CA}" srcId="{5974E7C2-CD2B-45CC-9090-1F37CE897128}" destId="{7E24382C-02F1-401C-B370-29FD7190800D}" srcOrd="0" destOrd="0" parTransId="{93DD876F-5EF5-4BD2-9B9B-7911D5C33DA5}" sibTransId="{D3E3F1BD-391D-47F7-B8B4-8F5D89FE71C4}"/>
    <dgm:cxn modelId="{BD6EE76C-D3DA-4FD0-B971-4191B1642AEB}" srcId="{7E24382C-02F1-401C-B370-29FD7190800D}" destId="{BECC5D8F-7699-4DB3-A75C-1606A53814F6}" srcOrd="1" destOrd="0" parTransId="{A8C4C2EB-A40C-4ADB-BEFB-A61CEE4F383F}" sibTransId="{876765B7-9CCD-4B25-AA39-F95A005B65A6}"/>
    <dgm:cxn modelId="{07A5CD74-3848-444F-A740-B4F307A96137}" srcId="{5974E7C2-CD2B-45CC-9090-1F37CE897128}" destId="{34138F56-311E-4E0F-BBBE-8F3398587D3C}" srcOrd="2" destOrd="0" parTransId="{D6771DE6-FA55-4FB7-8468-5DAF3E2BA6E7}" sibTransId="{D1D4AA53-49A3-49EC-8FF4-95817A19B859}"/>
    <dgm:cxn modelId="{00D8FD5B-4DC9-44F1-BF14-E01E50DC1C63}" type="presOf" srcId="{34138F56-311E-4E0F-BBBE-8F3398587D3C}" destId="{B9234691-DFE3-4E70-B389-90747D1F549C}" srcOrd="0" destOrd="0" presId="urn:microsoft.com/office/officeart/2005/8/layout/target3"/>
    <dgm:cxn modelId="{CCE733A9-E942-4457-8A22-C80EF10A791B}" srcId="{7E20316B-6DCB-4516-A1A5-0656B938E771}" destId="{9F4278C8-FEEF-463C-9916-D8C0380618D3}" srcOrd="1" destOrd="0" parTransId="{F2BD9930-1807-4CE1-A477-A524DE8E1022}" sibTransId="{915A5409-9458-405D-B329-7617B585F09F}"/>
    <dgm:cxn modelId="{BAE49F83-2E2A-4D98-B357-7041DBB9281B}" srcId="{5974E7C2-CD2B-45CC-9090-1F37CE897128}" destId="{7E20316B-6DCB-4516-A1A5-0656B938E771}" srcOrd="1" destOrd="0" parTransId="{36FFFBF6-4A12-453A-AD89-ABEED95CAA26}" sibTransId="{3639C364-E9A4-4205-B82D-B77DEC1FDABD}"/>
    <dgm:cxn modelId="{CC014C4A-3CB0-4C1E-A6A5-AD3CCCE5103D}" type="presOf" srcId="{7E24382C-02F1-401C-B370-29FD7190800D}" destId="{58880D5C-E34C-487E-8BD0-44F7A53BC18E}" srcOrd="0" destOrd="0" presId="urn:microsoft.com/office/officeart/2005/8/layout/target3"/>
    <dgm:cxn modelId="{4E920BA7-B44A-4FDB-80B4-FC661A2411F4}" type="presOf" srcId="{7E24382C-02F1-401C-B370-29FD7190800D}" destId="{C4201EFE-B21B-4D6A-9185-3F129162DEA9}" srcOrd="1" destOrd="0" presId="urn:microsoft.com/office/officeart/2005/8/layout/target3"/>
    <dgm:cxn modelId="{E286E809-B4CD-44CF-8E05-6DB6C420A390}" srcId="{7E24382C-02F1-401C-B370-29FD7190800D}" destId="{92A6DC3C-168D-47C1-BD70-A8A44FF5C10C}" srcOrd="0" destOrd="0" parTransId="{CBEAD41F-9AD3-464E-8B83-5B0EC1E2661C}" sibTransId="{C955E43D-20E9-4033-AB58-A22D43F1B375}"/>
    <dgm:cxn modelId="{5F618A75-1CFA-4D60-864E-965D530796AB}" srcId="{34138F56-311E-4E0F-BBBE-8F3398587D3C}" destId="{156EDE4A-C14B-4434-9233-7B8FE831BB0E}" srcOrd="1" destOrd="0" parTransId="{A24A653F-567D-404C-B386-4C2BBD539542}" sibTransId="{2A6F944A-EE39-4181-BC00-0E8C1338DDB5}"/>
    <dgm:cxn modelId="{ACB839DF-7A36-4A84-9A38-312DBA99B616}" type="presOf" srcId="{34138F56-311E-4E0F-BBBE-8F3398587D3C}" destId="{C7BD2D8F-4FC3-4E9E-990B-D8ECFEFE296A}" srcOrd="1" destOrd="0" presId="urn:microsoft.com/office/officeart/2005/8/layout/target3"/>
    <dgm:cxn modelId="{3A87244B-5E4F-45C5-B2BA-89713A129F25}" type="presOf" srcId="{92A6DC3C-168D-47C1-BD70-A8A44FF5C10C}" destId="{671784DB-D36D-4973-9A32-3DB478F57FA0}" srcOrd="0" destOrd="0" presId="urn:microsoft.com/office/officeart/2005/8/layout/target3"/>
    <dgm:cxn modelId="{15B6265E-3CFB-405A-994E-BAFBBF4F7F74}" type="presParOf" srcId="{C93C3CAA-C7AD-4EC1-A8C4-349C27EC0900}" destId="{1D850A31-3630-413E-8954-3C397F47DEB1}" srcOrd="0" destOrd="0" presId="urn:microsoft.com/office/officeart/2005/8/layout/target3"/>
    <dgm:cxn modelId="{29B76568-0610-4C72-865F-B80F86E4A33F}" type="presParOf" srcId="{C93C3CAA-C7AD-4EC1-A8C4-349C27EC0900}" destId="{7759EA87-0B0C-4405-84E3-411391585691}" srcOrd="1" destOrd="0" presId="urn:microsoft.com/office/officeart/2005/8/layout/target3"/>
    <dgm:cxn modelId="{D72CDF40-634D-4428-B06E-E596423C088A}" type="presParOf" srcId="{C93C3CAA-C7AD-4EC1-A8C4-349C27EC0900}" destId="{58880D5C-E34C-487E-8BD0-44F7A53BC18E}" srcOrd="2" destOrd="0" presId="urn:microsoft.com/office/officeart/2005/8/layout/target3"/>
    <dgm:cxn modelId="{5A40228B-2BEF-4950-A5BD-63F3E82825B9}" type="presParOf" srcId="{C93C3CAA-C7AD-4EC1-A8C4-349C27EC0900}" destId="{57C9D5C9-92EE-4D46-B765-EEBEF981F43A}" srcOrd="3" destOrd="0" presId="urn:microsoft.com/office/officeart/2005/8/layout/target3"/>
    <dgm:cxn modelId="{F3DBF190-1C8C-40D2-B9B2-8C8A9CCF04C4}" type="presParOf" srcId="{C93C3CAA-C7AD-4EC1-A8C4-349C27EC0900}" destId="{371506E7-39C9-4AD1-AB8E-FF63B3E45874}" srcOrd="4" destOrd="0" presId="urn:microsoft.com/office/officeart/2005/8/layout/target3"/>
    <dgm:cxn modelId="{368D5DF9-F9C3-4119-A432-5DF6FBCB57DE}" type="presParOf" srcId="{C93C3CAA-C7AD-4EC1-A8C4-349C27EC0900}" destId="{850EDEDC-33AB-4914-8FA5-ED1BDD1D2683}" srcOrd="5" destOrd="0" presId="urn:microsoft.com/office/officeart/2005/8/layout/target3"/>
    <dgm:cxn modelId="{E82D577D-8DDD-46ED-99E5-E3DC279C2AAE}" type="presParOf" srcId="{C93C3CAA-C7AD-4EC1-A8C4-349C27EC0900}" destId="{91B1AF0B-DB39-4529-AB3A-75BC7D180D7A}" srcOrd="6" destOrd="0" presId="urn:microsoft.com/office/officeart/2005/8/layout/target3"/>
    <dgm:cxn modelId="{8C04F7C4-1375-421E-9947-86DBF35E752C}" type="presParOf" srcId="{C93C3CAA-C7AD-4EC1-A8C4-349C27EC0900}" destId="{C37A59CD-EA43-4A24-8AAA-72D54C964010}" srcOrd="7" destOrd="0" presId="urn:microsoft.com/office/officeart/2005/8/layout/target3"/>
    <dgm:cxn modelId="{62A69999-138D-46C7-8903-3EF19010090F}" type="presParOf" srcId="{C93C3CAA-C7AD-4EC1-A8C4-349C27EC0900}" destId="{B9234691-DFE3-4E70-B389-90747D1F549C}" srcOrd="8" destOrd="0" presId="urn:microsoft.com/office/officeart/2005/8/layout/target3"/>
    <dgm:cxn modelId="{A754C3D0-348A-42B4-9A1B-1348DAB2B1FA}" type="presParOf" srcId="{C93C3CAA-C7AD-4EC1-A8C4-349C27EC0900}" destId="{C4201EFE-B21B-4D6A-9185-3F129162DEA9}" srcOrd="9" destOrd="0" presId="urn:microsoft.com/office/officeart/2005/8/layout/target3"/>
    <dgm:cxn modelId="{006DE2F5-A73C-40B3-86D4-1EA044C2C2AD}" type="presParOf" srcId="{C93C3CAA-C7AD-4EC1-A8C4-349C27EC0900}" destId="{671784DB-D36D-4973-9A32-3DB478F57FA0}" srcOrd="10" destOrd="0" presId="urn:microsoft.com/office/officeart/2005/8/layout/target3"/>
    <dgm:cxn modelId="{3A3F2D99-A74A-4BFF-BC7A-60E9564484FE}" type="presParOf" srcId="{C93C3CAA-C7AD-4EC1-A8C4-349C27EC0900}" destId="{E1FEB6CE-05FA-4B2A-8197-470CDF3D8B83}" srcOrd="11" destOrd="0" presId="urn:microsoft.com/office/officeart/2005/8/layout/target3"/>
    <dgm:cxn modelId="{E5539446-5E48-4428-8F8A-9445D1F95345}" type="presParOf" srcId="{C93C3CAA-C7AD-4EC1-A8C4-349C27EC0900}" destId="{D16982BC-D60B-4688-91EB-F02445FD5C5A}" srcOrd="12" destOrd="0" presId="urn:microsoft.com/office/officeart/2005/8/layout/target3"/>
    <dgm:cxn modelId="{98E68DC6-E942-4BBB-A59B-41EC3C878C54}" type="presParOf" srcId="{C93C3CAA-C7AD-4EC1-A8C4-349C27EC0900}" destId="{C7BD2D8F-4FC3-4E9E-990B-D8ECFEFE296A}" srcOrd="13" destOrd="0" presId="urn:microsoft.com/office/officeart/2005/8/layout/target3"/>
    <dgm:cxn modelId="{C758BCE2-E0A1-46B1-9B37-09A70BCA1B86}" type="presParOf" srcId="{C93C3CAA-C7AD-4EC1-A8C4-349C27EC0900}" destId="{7A996354-BDDF-4540-B89C-30DE684C6C4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3B034-7DC7-4C9A-A8C9-4D32E4745DF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ED95494-524A-463C-B1CF-CCC1635E0F35}">
      <dgm:prSet phldrT="[Texto]"/>
      <dgm:spPr/>
      <dgm:t>
        <a:bodyPr/>
        <a:lstStyle/>
        <a:p>
          <a:r>
            <a:rPr lang="es-MX" dirty="0" smtClean="0"/>
            <a:t>Estilo de Vida Saludable</a:t>
          </a:r>
          <a:endParaRPr lang="es-MX" dirty="0"/>
        </a:p>
      </dgm:t>
    </dgm:pt>
    <dgm:pt modelId="{DF45D97F-1FFC-47DB-8330-048E70018A16}" type="parTrans" cxnId="{7FCA3D50-3028-4965-BA95-5B8D53D13639}">
      <dgm:prSet/>
      <dgm:spPr/>
      <dgm:t>
        <a:bodyPr/>
        <a:lstStyle/>
        <a:p>
          <a:endParaRPr lang="es-MX"/>
        </a:p>
      </dgm:t>
    </dgm:pt>
    <dgm:pt modelId="{71FB8212-17C4-423D-9217-0AAC08562D2A}" type="sibTrans" cxnId="{7FCA3D50-3028-4965-BA95-5B8D53D13639}">
      <dgm:prSet/>
      <dgm:spPr/>
      <dgm:t>
        <a:bodyPr/>
        <a:lstStyle/>
        <a:p>
          <a:endParaRPr lang="es-MX"/>
        </a:p>
      </dgm:t>
    </dgm:pt>
    <dgm:pt modelId="{09241CDB-D09C-40B4-BBF1-FB2B12B99157}">
      <dgm:prSet phldrT="[Texto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MX" sz="1600" dirty="0" smtClean="0">
              <a:solidFill>
                <a:srgbClr val="FF3300"/>
              </a:solidFill>
            </a:rPr>
            <a:t>Subir las escaleras</a:t>
          </a:r>
          <a:endParaRPr lang="es-MX" sz="1600" dirty="0">
            <a:solidFill>
              <a:srgbClr val="FF3300"/>
            </a:solidFill>
          </a:endParaRPr>
        </a:p>
      </dgm:t>
    </dgm:pt>
    <dgm:pt modelId="{9895448F-21F1-4148-BF82-F76DF41DFBD7}" type="parTrans" cxnId="{92437DF4-1CB6-4E61-AB72-53D5B480E402}">
      <dgm:prSet/>
      <dgm:spPr/>
      <dgm:t>
        <a:bodyPr/>
        <a:lstStyle/>
        <a:p>
          <a:endParaRPr lang="es-MX"/>
        </a:p>
      </dgm:t>
    </dgm:pt>
    <dgm:pt modelId="{A8A60496-DAF7-4A6F-A90B-EED486ED29D5}" type="sibTrans" cxnId="{92437DF4-1CB6-4E61-AB72-53D5B480E402}">
      <dgm:prSet/>
      <dgm:spPr/>
      <dgm:t>
        <a:bodyPr/>
        <a:lstStyle/>
        <a:p>
          <a:endParaRPr lang="es-MX"/>
        </a:p>
      </dgm:t>
    </dgm:pt>
    <dgm:pt modelId="{C1DFFE5C-C21C-45F9-B124-0037E580C87B}">
      <dgm:prSet phldrT="[Texto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MX" sz="1600" dirty="0" smtClean="0">
              <a:solidFill>
                <a:srgbClr val="FF3300"/>
              </a:solidFill>
            </a:rPr>
            <a:t>Comer</a:t>
          </a:r>
          <a:r>
            <a:rPr lang="es-MX" sz="1600" baseline="0" dirty="0" smtClean="0">
              <a:solidFill>
                <a:srgbClr val="FF3300"/>
              </a:solidFill>
            </a:rPr>
            <a:t> verdura entre comidas</a:t>
          </a:r>
          <a:endParaRPr lang="es-MX" sz="1600" dirty="0">
            <a:solidFill>
              <a:srgbClr val="FF3300"/>
            </a:solidFill>
          </a:endParaRPr>
        </a:p>
      </dgm:t>
    </dgm:pt>
    <dgm:pt modelId="{A2696098-7326-4214-98A6-8B9F3538B89D}" type="parTrans" cxnId="{2C78E197-C76B-43FA-AE69-3D3411972723}">
      <dgm:prSet/>
      <dgm:spPr/>
      <dgm:t>
        <a:bodyPr/>
        <a:lstStyle/>
        <a:p>
          <a:endParaRPr lang="es-MX"/>
        </a:p>
      </dgm:t>
    </dgm:pt>
    <dgm:pt modelId="{00426DD6-804E-467B-A4FE-196C2CA83B0B}" type="sibTrans" cxnId="{2C78E197-C76B-43FA-AE69-3D3411972723}">
      <dgm:prSet/>
      <dgm:spPr/>
      <dgm:t>
        <a:bodyPr/>
        <a:lstStyle/>
        <a:p>
          <a:endParaRPr lang="es-MX"/>
        </a:p>
      </dgm:t>
    </dgm:pt>
    <dgm:pt modelId="{32F00DA4-0E74-4770-93A1-746F260EF7DF}">
      <dgm:prSet phldrT="[Texto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MX" sz="1400" dirty="0" smtClean="0">
              <a:solidFill>
                <a:srgbClr val="FF3300"/>
              </a:solidFill>
            </a:rPr>
            <a:t>Reírme</a:t>
          </a:r>
          <a:r>
            <a:rPr lang="es-MX" sz="1400" baseline="0" dirty="0" smtClean="0">
              <a:solidFill>
                <a:srgbClr val="FF3300"/>
              </a:solidFill>
            </a:rPr>
            <a:t> más</a:t>
          </a:r>
          <a:r>
            <a:rPr lang="es-MX" sz="1400" baseline="0" dirty="0" smtClean="0"/>
            <a:t>!</a:t>
          </a:r>
          <a:endParaRPr lang="es-MX" sz="1400" dirty="0"/>
        </a:p>
      </dgm:t>
    </dgm:pt>
    <dgm:pt modelId="{599E8AB7-DEA4-4FB4-8374-B8D407152475}" type="parTrans" cxnId="{4C2F0F7D-F7DC-4F79-96D8-FD947AB02131}">
      <dgm:prSet/>
      <dgm:spPr/>
      <dgm:t>
        <a:bodyPr/>
        <a:lstStyle/>
        <a:p>
          <a:endParaRPr lang="es-MX"/>
        </a:p>
      </dgm:t>
    </dgm:pt>
    <dgm:pt modelId="{F7F6E34C-FA74-4882-B55A-9D23A65BCC70}" type="sibTrans" cxnId="{4C2F0F7D-F7DC-4F79-96D8-FD947AB02131}">
      <dgm:prSet/>
      <dgm:spPr/>
      <dgm:t>
        <a:bodyPr/>
        <a:lstStyle/>
        <a:p>
          <a:endParaRPr lang="es-MX"/>
        </a:p>
      </dgm:t>
    </dgm:pt>
    <dgm:pt modelId="{413F986C-1C89-4FD4-AEE2-E0496F22875C}">
      <dgm:prSet phldrT="[Texto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MX" sz="1600" dirty="0" smtClean="0">
              <a:solidFill>
                <a:srgbClr val="FF3300"/>
              </a:solidFill>
            </a:rPr>
            <a:t>Tomar 10 minutos de descanso</a:t>
          </a:r>
          <a:endParaRPr lang="es-MX" sz="1600" dirty="0">
            <a:solidFill>
              <a:srgbClr val="FF3300"/>
            </a:solidFill>
          </a:endParaRPr>
        </a:p>
      </dgm:t>
    </dgm:pt>
    <dgm:pt modelId="{96FE1936-3D77-43F1-8098-D6274C191653}" type="parTrans" cxnId="{79AA5582-9F05-4283-B4BE-95719D78079C}">
      <dgm:prSet/>
      <dgm:spPr/>
      <dgm:t>
        <a:bodyPr/>
        <a:lstStyle/>
        <a:p>
          <a:endParaRPr lang="es-MX"/>
        </a:p>
      </dgm:t>
    </dgm:pt>
    <dgm:pt modelId="{44E687E6-CB7E-4131-8068-5525A2092FF3}" type="sibTrans" cxnId="{79AA5582-9F05-4283-B4BE-95719D78079C}">
      <dgm:prSet/>
      <dgm:spPr/>
      <dgm:t>
        <a:bodyPr/>
        <a:lstStyle/>
        <a:p>
          <a:endParaRPr lang="es-MX"/>
        </a:p>
      </dgm:t>
    </dgm:pt>
    <dgm:pt modelId="{40378680-FB66-4698-8476-BF6DCD3FA3F8}" type="pres">
      <dgm:prSet presAssocID="{5F13B034-7DC7-4C9A-A8C9-4D32E4745D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FAA505E-259B-4CC9-A823-10B5FF0B2574}" type="pres">
      <dgm:prSet presAssocID="{5F13B034-7DC7-4C9A-A8C9-4D32E4745DFA}" presName="radial" presStyleCnt="0">
        <dgm:presLayoutVars>
          <dgm:animLvl val="ctr"/>
        </dgm:presLayoutVars>
      </dgm:prSet>
      <dgm:spPr/>
    </dgm:pt>
    <dgm:pt modelId="{51DA30B1-CF73-44C5-9190-88DE75BAABC0}" type="pres">
      <dgm:prSet presAssocID="{8ED95494-524A-463C-B1CF-CCC1635E0F35}" presName="centerShape" presStyleLbl="vennNode1" presStyleIdx="0" presStyleCnt="5"/>
      <dgm:spPr/>
      <dgm:t>
        <a:bodyPr/>
        <a:lstStyle/>
        <a:p>
          <a:endParaRPr lang="es-MX"/>
        </a:p>
      </dgm:t>
    </dgm:pt>
    <dgm:pt modelId="{D82D594F-E975-4F5F-8A17-9873CEFA9465}" type="pres">
      <dgm:prSet presAssocID="{09241CDB-D09C-40B4-BBF1-FB2B12B99157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BB658C-C976-4112-8342-199BB102762A}" type="pres">
      <dgm:prSet presAssocID="{C1DFFE5C-C21C-45F9-B124-0037E580C87B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CDF25A-3E58-44C7-AA5A-81EBCBB1FF49}" type="pres">
      <dgm:prSet presAssocID="{32F00DA4-0E74-4770-93A1-746F260EF7DF}" presName="node" presStyleLbl="vennNode1" presStyleIdx="3" presStyleCnt="5" custRadScaleRad="99296" custRadScaleInc="-5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8D380A-FB79-4A68-9160-7135B51436D4}" type="pres">
      <dgm:prSet presAssocID="{413F986C-1C89-4FD4-AEE2-E0496F22875C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C78E197-C76B-43FA-AE69-3D3411972723}" srcId="{8ED95494-524A-463C-B1CF-CCC1635E0F35}" destId="{C1DFFE5C-C21C-45F9-B124-0037E580C87B}" srcOrd="1" destOrd="0" parTransId="{A2696098-7326-4214-98A6-8B9F3538B89D}" sibTransId="{00426DD6-804E-467B-A4FE-196C2CA83B0B}"/>
    <dgm:cxn modelId="{5E6E16E4-0D25-49D0-9919-32C7B6107BCF}" type="presOf" srcId="{5F13B034-7DC7-4C9A-A8C9-4D32E4745DFA}" destId="{40378680-FB66-4698-8476-BF6DCD3FA3F8}" srcOrd="0" destOrd="0" presId="urn:microsoft.com/office/officeart/2005/8/layout/radial3"/>
    <dgm:cxn modelId="{7FCA3D50-3028-4965-BA95-5B8D53D13639}" srcId="{5F13B034-7DC7-4C9A-A8C9-4D32E4745DFA}" destId="{8ED95494-524A-463C-B1CF-CCC1635E0F35}" srcOrd="0" destOrd="0" parTransId="{DF45D97F-1FFC-47DB-8330-048E70018A16}" sibTransId="{71FB8212-17C4-423D-9217-0AAC08562D2A}"/>
    <dgm:cxn modelId="{79AA5582-9F05-4283-B4BE-95719D78079C}" srcId="{8ED95494-524A-463C-B1CF-CCC1635E0F35}" destId="{413F986C-1C89-4FD4-AEE2-E0496F22875C}" srcOrd="3" destOrd="0" parTransId="{96FE1936-3D77-43F1-8098-D6274C191653}" sibTransId="{44E687E6-CB7E-4131-8068-5525A2092FF3}"/>
    <dgm:cxn modelId="{4C2F0F7D-F7DC-4F79-96D8-FD947AB02131}" srcId="{8ED95494-524A-463C-B1CF-CCC1635E0F35}" destId="{32F00DA4-0E74-4770-93A1-746F260EF7DF}" srcOrd="2" destOrd="0" parTransId="{599E8AB7-DEA4-4FB4-8374-B8D407152475}" sibTransId="{F7F6E34C-FA74-4882-B55A-9D23A65BCC70}"/>
    <dgm:cxn modelId="{4504EAD3-677E-406A-9CC8-56AA91D45FDE}" type="presOf" srcId="{413F986C-1C89-4FD4-AEE2-E0496F22875C}" destId="{D78D380A-FB79-4A68-9160-7135B51436D4}" srcOrd="0" destOrd="0" presId="urn:microsoft.com/office/officeart/2005/8/layout/radial3"/>
    <dgm:cxn modelId="{19768310-3725-4871-96F7-EF4AD84B9E10}" type="presOf" srcId="{C1DFFE5C-C21C-45F9-B124-0037E580C87B}" destId="{04BB658C-C976-4112-8342-199BB102762A}" srcOrd="0" destOrd="0" presId="urn:microsoft.com/office/officeart/2005/8/layout/radial3"/>
    <dgm:cxn modelId="{F3BDCF54-0C6D-43B4-AFEF-1A9EE229902A}" type="presOf" srcId="{8ED95494-524A-463C-B1CF-CCC1635E0F35}" destId="{51DA30B1-CF73-44C5-9190-88DE75BAABC0}" srcOrd="0" destOrd="0" presId="urn:microsoft.com/office/officeart/2005/8/layout/radial3"/>
    <dgm:cxn modelId="{92437DF4-1CB6-4E61-AB72-53D5B480E402}" srcId="{8ED95494-524A-463C-B1CF-CCC1635E0F35}" destId="{09241CDB-D09C-40B4-BBF1-FB2B12B99157}" srcOrd="0" destOrd="0" parTransId="{9895448F-21F1-4148-BF82-F76DF41DFBD7}" sibTransId="{A8A60496-DAF7-4A6F-A90B-EED486ED29D5}"/>
    <dgm:cxn modelId="{F537A734-DC25-47F3-9BE8-D0FC4F28A438}" type="presOf" srcId="{09241CDB-D09C-40B4-BBF1-FB2B12B99157}" destId="{D82D594F-E975-4F5F-8A17-9873CEFA9465}" srcOrd="0" destOrd="0" presId="urn:microsoft.com/office/officeart/2005/8/layout/radial3"/>
    <dgm:cxn modelId="{7EF1BAC8-FEFD-443F-BDEF-9F71227F74E6}" type="presOf" srcId="{32F00DA4-0E74-4770-93A1-746F260EF7DF}" destId="{95CDF25A-3E58-44C7-AA5A-81EBCBB1FF49}" srcOrd="0" destOrd="0" presId="urn:microsoft.com/office/officeart/2005/8/layout/radial3"/>
    <dgm:cxn modelId="{2BD6038E-4B3F-46D0-9116-50C8E18D6BDC}" type="presParOf" srcId="{40378680-FB66-4698-8476-BF6DCD3FA3F8}" destId="{2FAA505E-259B-4CC9-A823-10B5FF0B2574}" srcOrd="0" destOrd="0" presId="urn:microsoft.com/office/officeart/2005/8/layout/radial3"/>
    <dgm:cxn modelId="{862DA3B9-1A86-4D6D-A222-AEEEC10ED654}" type="presParOf" srcId="{2FAA505E-259B-4CC9-A823-10B5FF0B2574}" destId="{51DA30B1-CF73-44C5-9190-88DE75BAABC0}" srcOrd="0" destOrd="0" presId="urn:microsoft.com/office/officeart/2005/8/layout/radial3"/>
    <dgm:cxn modelId="{F506408D-0512-428E-985E-81CFB0C178D4}" type="presParOf" srcId="{2FAA505E-259B-4CC9-A823-10B5FF0B2574}" destId="{D82D594F-E975-4F5F-8A17-9873CEFA9465}" srcOrd="1" destOrd="0" presId="urn:microsoft.com/office/officeart/2005/8/layout/radial3"/>
    <dgm:cxn modelId="{0FB56F3E-D0A3-4863-BFD1-2601E69CD818}" type="presParOf" srcId="{2FAA505E-259B-4CC9-A823-10B5FF0B2574}" destId="{04BB658C-C976-4112-8342-199BB102762A}" srcOrd="2" destOrd="0" presId="urn:microsoft.com/office/officeart/2005/8/layout/radial3"/>
    <dgm:cxn modelId="{CF88AC2B-9C62-46FD-8B7C-E3B2299D604F}" type="presParOf" srcId="{2FAA505E-259B-4CC9-A823-10B5FF0B2574}" destId="{95CDF25A-3E58-44C7-AA5A-81EBCBB1FF49}" srcOrd="3" destOrd="0" presId="urn:microsoft.com/office/officeart/2005/8/layout/radial3"/>
    <dgm:cxn modelId="{81089796-282B-4D0D-9E42-DAF40EFCA9A0}" type="presParOf" srcId="{2FAA505E-259B-4CC9-A823-10B5FF0B2574}" destId="{D78D380A-FB79-4A68-9160-7135B51436D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Times New Roman" pitchFamily="18" charset="0"/>
              </a:defRPr>
            </a:lvl1pPr>
          </a:lstStyle>
          <a:p>
            <a:pPr>
              <a:defRPr/>
            </a:pPr>
            <a:fld id="{0F120099-1B29-426B-8675-9437F248F3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012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20099-1B29-426B-8675-9437F248F37E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99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 dirty="0" smtClean="0">
              <a:latin typeface="Arial" pitchFamily="34" charset="0"/>
            </a:endParaRPr>
          </a:p>
        </p:txBody>
      </p:sp>
      <p:sp>
        <p:nvSpPr>
          <p:cNvPr id="5939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B6995C4-44C9-401E-B635-C2AB6F1C10D8}" type="slidenum">
              <a:rPr lang="es-MX" sz="1200" b="0" u="none" smtClean="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22</a:t>
            </a:fld>
            <a:endParaRPr lang="es-MX" sz="1200" b="0" u="none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4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altLang="es-MX" smtClean="0"/>
              <a:t>En la actualidad el témino “estilo de vida saludable” está de moda por todos lados, pero sabes que significa? </a:t>
            </a:r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ABF57B3-7ACE-4B7E-83CA-859677DF9206}" type="slidenum">
              <a:rPr lang="es-MX" altLang="es-MX">
                <a:latin typeface="Calibri" pitchFamily="34" charset="0"/>
              </a:rPr>
              <a:pPr/>
              <a:t>36</a:t>
            </a:fld>
            <a:endParaRPr lang="es-MX" altLang="es-MX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CD0F6-EE4D-480C-B4CB-1316C794EE2F}" type="slidenum">
              <a:rPr lang="es-ES"/>
              <a:pPr/>
              <a:t>39</a:t>
            </a:fld>
            <a:endParaRPr lang="es-E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137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332F3-64DB-4554-8EC9-472341564785}" type="slidenum">
              <a:rPr lang="es-MX"/>
              <a:pPr/>
              <a:t>42</a:t>
            </a:fld>
            <a:endParaRPr lang="es-MX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3178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A78B7-AC6D-4CB7-AC26-3511276C2D78}" type="slidenum">
              <a:rPr lang="es-MX"/>
              <a:pPr/>
              <a:t>43</a:t>
            </a:fld>
            <a:endParaRPr lang="es-MX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99653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altLang="es-MX" smtClean="0"/>
              <a:t>Con pequeños cambios lograrás grandes resultados, comienza hoy!</a:t>
            </a: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A6846C3-F312-4724-8428-7F17A73142AF}" type="slidenum">
              <a:rPr lang="es-MX" altLang="es-MX">
                <a:latin typeface="Calibri" pitchFamily="34" charset="0"/>
              </a:rPr>
              <a:pPr/>
              <a:t>53</a:t>
            </a:fld>
            <a:endParaRPr lang="es-MX" altLang="es-MX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4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02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7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94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6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 sz="2400" b="0" u="none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 sz="2400" b="0" u="none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 u="none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sz="1800" b="0" u="none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98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s-MX"/>
              <a:t>Haga clic para cambiar el estilo de título	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MX"/>
              <a:t>Haga clic para modificar el estilo de subtítulo del patrón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40738-48C4-4DF4-B414-D8D5C15A0DBF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36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1740-8BAE-4A3A-9BDB-FB32126135C2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DF33-C1F0-4F38-8B45-E09C4D564AD7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36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1D35-801F-460D-9FD1-20C0D34E3F08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CD37-A927-4966-813C-B377D45DA8C0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9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D62B2-10A1-4A39-BC8D-172379A0A8CA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4E944-0EFA-4B81-851B-FBDD47C08257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3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2251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FFD7-830B-47CD-ACF8-7B03508C02E2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86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927E-904C-4206-BCBA-C79C46F83139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3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BC95-4CE8-4975-A7EE-FBB8C5D5AF3B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46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BDF0-E1FB-415D-BCC5-9F740B6E998B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72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E0ED5-842B-4CF2-960C-56CE5C46CBD0}" type="slidenum">
              <a:rPr lang="es-MX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1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0626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33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822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449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59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9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560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FECB"/>
            </a:gs>
            <a:gs pos="50000">
              <a:srgbClr val="D7FD77"/>
            </a:gs>
            <a:gs pos="100000">
              <a:srgbClr val="F0FEC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Freeform 6"/>
          <p:cNvSpPr>
            <a:spLocks/>
          </p:cNvSpPr>
          <p:nvPr userDrawn="1"/>
        </p:nvSpPr>
        <p:spPr bwMode="hidden">
          <a:xfrm>
            <a:off x="0" y="831850"/>
            <a:ext cx="1544638" cy="1897063"/>
          </a:xfrm>
          <a:custGeom>
            <a:avLst/>
            <a:gdLst/>
            <a:ahLst/>
            <a:cxnLst>
              <a:cxn ang="0">
                <a:pos x="323" y="1186"/>
              </a:cxn>
              <a:cxn ang="0">
                <a:pos x="490" y="1192"/>
              </a:cxn>
              <a:cxn ang="0">
                <a:pos x="580" y="1150"/>
              </a:cxn>
              <a:cxn ang="0">
                <a:pos x="813" y="1085"/>
              </a:cxn>
              <a:cxn ang="0">
                <a:pos x="933" y="1055"/>
              </a:cxn>
              <a:cxn ang="0">
                <a:pos x="759" y="989"/>
              </a:cxn>
              <a:cxn ang="0">
                <a:pos x="556" y="953"/>
              </a:cxn>
              <a:cxn ang="0">
                <a:pos x="197" y="971"/>
              </a:cxn>
              <a:cxn ang="0">
                <a:pos x="299" y="893"/>
              </a:cxn>
              <a:cxn ang="0">
                <a:pos x="496" y="803"/>
              </a:cxn>
              <a:cxn ang="0">
                <a:pos x="694" y="671"/>
              </a:cxn>
              <a:cxn ang="0">
                <a:pos x="700" y="671"/>
              </a:cxn>
              <a:cxn ang="0">
                <a:pos x="712" y="665"/>
              </a:cxn>
              <a:cxn ang="0">
                <a:pos x="753" y="647"/>
              </a:cxn>
              <a:cxn ang="0">
                <a:pos x="777" y="641"/>
              </a:cxn>
              <a:cxn ang="0">
                <a:pos x="789" y="629"/>
              </a:cxn>
              <a:cxn ang="0">
                <a:pos x="795" y="617"/>
              </a:cxn>
              <a:cxn ang="0">
                <a:pos x="789" y="611"/>
              </a:cxn>
              <a:cxn ang="0">
                <a:pos x="783" y="599"/>
              </a:cxn>
              <a:cxn ang="0">
                <a:pos x="783" y="575"/>
              </a:cxn>
              <a:cxn ang="0">
                <a:pos x="795" y="545"/>
              </a:cxn>
              <a:cxn ang="0">
                <a:pos x="807" y="515"/>
              </a:cxn>
              <a:cxn ang="0">
                <a:pos x="825" y="485"/>
              </a:cxn>
              <a:cxn ang="0">
                <a:pos x="837" y="455"/>
              </a:cxn>
              <a:cxn ang="0">
                <a:pos x="843" y="437"/>
              </a:cxn>
              <a:cxn ang="0">
                <a:pos x="849" y="431"/>
              </a:cxn>
              <a:cxn ang="0">
                <a:pos x="849" y="347"/>
              </a:cxn>
              <a:cxn ang="0">
                <a:pos x="849" y="341"/>
              </a:cxn>
              <a:cxn ang="0">
                <a:pos x="855" y="335"/>
              </a:cxn>
              <a:cxn ang="0">
                <a:pos x="873" y="305"/>
              </a:cxn>
              <a:cxn ang="0">
                <a:pos x="885" y="269"/>
              </a:cxn>
              <a:cxn ang="0">
                <a:pos x="897" y="239"/>
              </a:cxn>
              <a:cxn ang="0">
                <a:pos x="903" y="227"/>
              </a:cxn>
              <a:cxn ang="0">
                <a:pos x="909" y="215"/>
              </a:cxn>
              <a:cxn ang="0">
                <a:pos x="927" y="173"/>
              </a:cxn>
              <a:cxn ang="0">
                <a:pos x="945" y="137"/>
              </a:cxn>
              <a:cxn ang="0">
                <a:pos x="951" y="125"/>
              </a:cxn>
              <a:cxn ang="0">
                <a:pos x="951" y="119"/>
              </a:cxn>
              <a:cxn ang="0">
                <a:pos x="969" y="0"/>
              </a:cxn>
              <a:cxn ang="0">
                <a:pos x="945" y="47"/>
              </a:cxn>
              <a:cxn ang="0">
                <a:pos x="783" y="113"/>
              </a:cxn>
              <a:cxn ang="0">
                <a:pos x="706" y="161"/>
              </a:cxn>
              <a:cxn ang="0">
                <a:pos x="460" y="233"/>
              </a:cxn>
              <a:cxn ang="0">
                <a:pos x="281" y="287"/>
              </a:cxn>
              <a:cxn ang="0">
                <a:pos x="173" y="293"/>
              </a:cxn>
              <a:cxn ang="0">
                <a:pos x="12" y="485"/>
              </a:cxn>
              <a:cxn ang="0">
                <a:pos x="0" y="509"/>
              </a:cxn>
              <a:cxn ang="0">
                <a:pos x="0" y="1186"/>
              </a:cxn>
              <a:cxn ang="0">
                <a:pos x="96" y="1180"/>
              </a:cxn>
              <a:cxn ang="0">
                <a:pos x="323" y="1186"/>
              </a:cxn>
              <a:cxn ang="0">
                <a:pos x="323" y="1186"/>
              </a:cxn>
            </a:cxnLst>
            <a:rect l="0" t="0" r="r" b="b"/>
            <a:pathLst>
              <a:path w="969" h="1192">
                <a:moveTo>
                  <a:pt x="323" y="1186"/>
                </a:moveTo>
                <a:lnTo>
                  <a:pt x="490" y="1192"/>
                </a:lnTo>
                <a:lnTo>
                  <a:pt x="580" y="1150"/>
                </a:lnTo>
                <a:lnTo>
                  <a:pt x="813" y="1085"/>
                </a:lnTo>
                <a:lnTo>
                  <a:pt x="933" y="1055"/>
                </a:lnTo>
                <a:lnTo>
                  <a:pt x="759" y="989"/>
                </a:lnTo>
                <a:lnTo>
                  <a:pt x="556" y="953"/>
                </a:lnTo>
                <a:lnTo>
                  <a:pt x="197" y="971"/>
                </a:lnTo>
                <a:lnTo>
                  <a:pt x="299" y="893"/>
                </a:lnTo>
                <a:lnTo>
                  <a:pt x="496" y="803"/>
                </a:lnTo>
                <a:lnTo>
                  <a:pt x="694" y="671"/>
                </a:lnTo>
                <a:lnTo>
                  <a:pt x="700" y="671"/>
                </a:lnTo>
                <a:lnTo>
                  <a:pt x="712" y="665"/>
                </a:lnTo>
                <a:lnTo>
                  <a:pt x="753" y="647"/>
                </a:lnTo>
                <a:lnTo>
                  <a:pt x="777" y="641"/>
                </a:lnTo>
                <a:lnTo>
                  <a:pt x="789" y="629"/>
                </a:lnTo>
                <a:lnTo>
                  <a:pt x="795" y="617"/>
                </a:lnTo>
                <a:lnTo>
                  <a:pt x="789" y="611"/>
                </a:lnTo>
                <a:lnTo>
                  <a:pt x="783" y="599"/>
                </a:lnTo>
                <a:lnTo>
                  <a:pt x="783" y="575"/>
                </a:lnTo>
                <a:lnTo>
                  <a:pt x="795" y="545"/>
                </a:lnTo>
                <a:lnTo>
                  <a:pt x="807" y="515"/>
                </a:lnTo>
                <a:lnTo>
                  <a:pt x="825" y="485"/>
                </a:lnTo>
                <a:lnTo>
                  <a:pt x="837" y="455"/>
                </a:lnTo>
                <a:lnTo>
                  <a:pt x="843" y="437"/>
                </a:lnTo>
                <a:lnTo>
                  <a:pt x="849" y="431"/>
                </a:lnTo>
                <a:lnTo>
                  <a:pt x="849" y="347"/>
                </a:lnTo>
                <a:lnTo>
                  <a:pt x="849" y="341"/>
                </a:lnTo>
                <a:lnTo>
                  <a:pt x="855" y="335"/>
                </a:lnTo>
                <a:lnTo>
                  <a:pt x="873" y="305"/>
                </a:lnTo>
                <a:lnTo>
                  <a:pt x="885" y="269"/>
                </a:lnTo>
                <a:lnTo>
                  <a:pt x="897" y="239"/>
                </a:lnTo>
                <a:lnTo>
                  <a:pt x="903" y="227"/>
                </a:lnTo>
                <a:lnTo>
                  <a:pt x="909" y="215"/>
                </a:lnTo>
                <a:lnTo>
                  <a:pt x="927" y="173"/>
                </a:lnTo>
                <a:lnTo>
                  <a:pt x="945" y="137"/>
                </a:lnTo>
                <a:lnTo>
                  <a:pt x="951" y="125"/>
                </a:lnTo>
                <a:lnTo>
                  <a:pt x="951" y="119"/>
                </a:lnTo>
                <a:lnTo>
                  <a:pt x="969" y="0"/>
                </a:lnTo>
                <a:lnTo>
                  <a:pt x="945" y="47"/>
                </a:lnTo>
                <a:lnTo>
                  <a:pt x="783" y="113"/>
                </a:lnTo>
                <a:lnTo>
                  <a:pt x="706" y="161"/>
                </a:lnTo>
                <a:lnTo>
                  <a:pt x="460" y="233"/>
                </a:lnTo>
                <a:lnTo>
                  <a:pt x="281" y="287"/>
                </a:lnTo>
                <a:lnTo>
                  <a:pt x="173" y="293"/>
                </a:lnTo>
                <a:lnTo>
                  <a:pt x="12" y="485"/>
                </a:lnTo>
                <a:lnTo>
                  <a:pt x="0" y="509"/>
                </a:lnTo>
                <a:lnTo>
                  <a:pt x="0" y="1186"/>
                </a:lnTo>
                <a:lnTo>
                  <a:pt x="96" y="1180"/>
                </a:lnTo>
                <a:lnTo>
                  <a:pt x="323" y="1186"/>
                </a:lnTo>
                <a:lnTo>
                  <a:pt x="323" y="1186"/>
                </a:lnTo>
                <a:close/>
              </a:path>
            </a:pathLst>
          </a:custGeom>
          <a:gradFill rotWithShape="0">
            <a:gsLst>
              <a:gs pos="0">
                <a:srgbClr val="C3FC98"/>
              </a:gs>
              <a:gs pos="100000">
                <a:srgbClr val="D2FEC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grpSp>
        <p:nvGrpSpPr>
          <p:cNvPr id="2051" name="Group 26"/>
          <p:cNvGrpSpPr>
            <a:grpSpLocks/>
          </p:cNvGrpSpPr>
          <p:nvPr userDrawn="1"/>
        </p:nvGrpSpPr>
        <p:grpSpPr bwMode="auto">
          <a:xfrm>
            <a:off x="5064125" y="476250"/>
            <a:ext cx="4079875" cy="3597275"/>
            <a:chOff x="2225" y="527"/>
            <a:chExt cx="2570" cy="2266"/>
          </a:xfrm>
        </p:grpSpPr>
        <p:sp>
          <p:nvSpPr>
            <p:cNvPr id="145415" name="Freeform 7"/>
            <p:cNvSpPr>
              <a:spLocks/>
            </p:cNvSpPr>
            <p:nvPr userDrawn="1"/>
          </p:nvSpPr>
          <p:spPr bwMode="hidden">
            <a:xfrm>
              <a:off x="2225" y="527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C3FC98"/>
                </a:gs>
                <a:gs pos="100000">
                  <a:srgbClr val="D2FEC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145416" name="Freeform 8"/>
            <p:cNvSpPr>
              <a:spLocks/>
            </p:cNvSpPr>
            <p:nvPr userDrawn="1"/>
          </p:nvSpPr>
          <p:spPr bwMode="hidden">
            <a:xfrm>
              <a:off x="2562" y="527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solidFill>
              <a:srgbClr val="ADDD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</p:grpSp>
      <p:sp>
        <p:nvSpPr>
          <p:cNvPr id="145417" name="Freeform 9"/>
          <p:cNvSpPr>
            <a:spLocks/>
          </p:cNvSpPr>
          <p:nvPr userDrawn="1"/>
        </p:nvSpPr>
        <p:spPr bwMode="hidden">
          <a:xfrm>
            <a:off x="0" y="1030288"/>
            <a:ext cx="1295400" cy="1279525"/>
          </a:xfrm>
          <a:custGeom>
            <a:avLst/>
            <a:gdLst/>
            <a:ahLst/>
            <a:cxnLst>
              <a:cxn ang="0">
                <a:pos x="161" y="564"/>
              </a:cxn>
              <a:cxn ang="0">
                <a:pos x="329" y="438"/>
              </a:cxn>
              <a:cxn ang="0">
                <a:pos x="646" y="216"/>
              </a:cxn>
              <a:cxn ang="0">
                <a:pos x="813" y="0"/>
              </a:cxn>
              <a:cxn ang="0">
                <a:pos x="676" y="150"/>
              </a:cxn>
              <a:cxn ang="0">
                <a:pos x="144" y="504"/>
              </a:cxn>
              <a:cxn ang="0">
                <a:pos x="0" y="732"/>
              </a:cxn>
              <a:cxn ang="0">
                <a:pos x="0" y="804"/>
              </a:cxn>
              <a:cxn ang="0">
                <a:pos x="161" y="564"/>
              </a:cxn>
              <a:cxn ang="0">
                <a:pos x="161" y="564"/>
              </a:cxn>
            </a:cxnLst>
            <a:rect l="0" t="0" r="r" b="b"/>
            <a:pathLst>
              <a:path w="813" h="804">
                <a:moveTo>
                  <a:pt x="161" y="564"/>
                </a:moveTo>
                <a:lnTo>
                  <a:pt x="329" y="438"/>
                </a:lnTo>
                <a:lnTo>
                  <a:pt x="646" y="216"/>
                </a:lnTo>
                <a:lnTo>
                  <a:pt x="813" y="0"/>
                </a:lnTo>
                <a:lnTo>
                  <a:pt x="676" y="150"/>
                </a:lnTo>
                <a:lnTo>
                  <a:pt x="144" y="504"/>
                </a:lnTo>
                <a:lnTo>
                  <a:pt x="0" y="732"/>
                </a:lnTo>
                <a:lnTo>
                  <a:pt x="0" y="804"/>
                </a:lnTo>
                <a:lnTo>
                  <a:pt x="161" y="564"/>
                </a:lnTo>
                <a:lnTo>
                  <a:pt x="161" y="564"/>
                </a:lnTo>
                <a:close/>
              </a:path>
            </a:pathLst>
          </a:custGeom>
          <a:solidFill>
            <a:srgbClr val="9EC6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45418" name="Freeform 10"/>
          <p:cNvSpPr>
            <a:spLocks/>
          </p:cNvSpPr>
          <p:nvPr userDrawn="1"/>
        </p:nvSpPr>
        <p:spPr bwMode="hidden">
          <a:xfrm>
            <a:off x="0" y="2452688"/>
            <a:ext cx="1209675" cy="169862"/>
          </a:xfrm>
          <a:custGeom>
            <a:avLst/>
            <a:gdLst/>
            <a:ahLst/>
            <a:cxnLst>
              <a:cxn ang="0">
                <a:pos x="460" y="66"/>
              </a:cxn>
              <a:cxn ang="0">
                <a:pos x="759" y="0"/>
              </a:cxn>
              <a:cxn ang="0">
                <a:pos x="496" y="36"/>
              </a:cxn>
              <a:cxn ang="0">
                <a:pos x="138" y="48"/>
              </a:cxn>
              <a:cxn ang="0">
                <a:pos x="0" y="78"/>
              </a:cxn>
              <a:cxn ang="0">
                <a:pos x="0" y="107"/>
              </a:cxn>
              <a:cxn ang="0">
                <a:pos x="96" y="89"/>
              </a:cxn>
              <a:cxn ang="0">
                <a:pos x="460" y="66"/>
              </a:cxn>
              <a:cxn ang="0">
                <a:pos x="460" y="66"/>
              </a:cxn>
            </a:cxnLst>
            <a:rect l="0" t="0" r="r" b="b"/>
            <a:pathLst>
              <a:path w="759" h="107">
                <a:moveTo>
                  <a:pt x="460" y="66"/>
                </a:moveTo>
                <a:lnTo>
                  <a:pt x="759" y="0"/>
                </a:lnTo>
                <a:lnTo>
                  <a:pt x="496" y="36"/>
                </a:lnTo>
                <a:lnTo>
                  <a:pt x="138" y="48"/>
                </a:lnTo>
                <a:lnTo>
                  <a:pt x="0" y="78"/>
                </a:lnTo>
                <a:lnTo>
                  <a:pt x="0" y="107"/>
                </a:lnTo>
                <a:lnTo>
                  <a:pt x="96" y="89"/>
                </a:lnTo>
                <a:lnTo>
                  <a:pt x="460" y="66"/>
                </a:lnTo>
                <a:lnTo>
                  <a:pt x="460" y="66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45413" name="Freeform 5"/>
          <p:cNvSpPr>
            <a:spLocks/>
          </p:cNvSpPr>
          <p:nvPr userDrawn="1"/>
        </p:nvSpPr>
        <p:spPr bwMode="hidden">
          <a:xfrm>
            <a:off x="539750" y="5360988"/>
            <a:ext cx="5822950" cy="1497012"/>
          </a:xfrm>
          <a:custGeom>
            <a:avLst/>
            <a:gdLst/>
            <a:ahLst/>
            <a:cxnLst>
              <a:cxn ang="0">
                <a:pos x="3338" y="288"/>
              </a:cxn>
              <a:cxn ang="0">
                <a:pos x="3194" y="258"/>
              </a:cxn>
              <a:cxn ang="0">
                <a:pos x="2816" y="234"/>
              </a:cxn>
              <a:cxn ang="0">
                <a:pos x="2330" y="306"/>
              </a:cxn>
              <a:cxn ang="0">
                <a:pos x="2372" y="258"/>
              </a:cxn>
              <a:cxn ang="0">
                <a:pos x="2624" y="132"/>
              </a:cxn>
              <a:cxn ang="0">
                <a:pos x="2707" y="24"/>
              </a:cxn>
              <a:cxn ang="0">
                <a:pos x="2642" y="12"/>
              </a:cxn>
              <a:cxn ang="0">
                <a:pos x="2515" y="54"/>
              </a:cxn>
              <a:cxn ang="0">
                <a:pos x="2324" y="66"/>
              </a:cxn>
              <a:cxn ang="0">
                <a:pos x="2101" y="90"/>
              </a:cxn>
              <a:cxn ang="0">
                <a:pos x="1855" y="228"/>
              </a:cxn>
              <a:cxn ang="0">
                <a:pos x="1591" y="337"/>
              </a:cxn>
              <a:cxn ang="0">
                <a:pos x="1459" y="379"/>
              </a:cxn>
              <a:cxn ang="0">
                <a:pos x="1417" y="361"/>
              </a:cxn>
              <a:cxn ang="0">
                <a:pos x="1363" y="331"/>
              </a:cxn>
              <a:cxn ang="0">
                <a:pos x="1344" y="312"/>
              </a:cxn>
              <a:cxn ang="0">
                <a:pos x="1290" y="288"/>
              </a:cxn>
              <a:cxn ang="0">
                <a:pos x="1230" y="252"/>
              </a:cxn>
              <a:cxn ang="0">
                <a:pos x="1119" y="227"/>
              </a:cxn>
              <a:cxn ang="0">
                <a:pos x="1320" y="438"/>
              </a:cxn>
              <a:cxn ang="0">
                <a:pos x="960" y="558"/>
              </a:cxn>
              <a:cxn ang="0">
                <a:pos x="474" y="630"/>
              </a:cxn>
              <a:cxn ang="0">
                <a:pos x="132" y="781"/>
              </a:cxn>
              <a:cxn ang="0">
                <a:pos x="234" y="847"/>
              </a:cxn>
              <a:cxn ang="0">
                <a:pos x="925" y="739"/>
              </a:cxn>
              <a:cxn ang="0">
                <a:pos x="637" y="925"/>
              </a:cxn>
              <a:cxn ang="0">
                <a:pos x="1405" y="943"/>
              </a:cxn>
              <a:cxn ang="0">
                <a:pos x="1447" y="943"/>
              </a:cxn>
              <a:cxn ang="0">
                <a:pos x="2888" y="859"/>
              </a:cxn>
              <a:cxn ang="0">
                <a:pos x="2582" y="708"/>
              </a:cxn>
              <a:cxn ang="0">
                <a:pos x="2299" y="606"/>
              </a:cxn>
              <a:cxn ang="0">
                <a:pos x="2606" y="588"/>
              </a:cxn>
              <a:cxn ang="0">
                <a:pos x="3001" y="582"/>
              </a:cxn>
              <a:cxn ang="0">
                <a:pos x="3452" y="438"/>
              </a:cxn>
              <a:cxn ang="0">
                <a:pos x="3668" y="312"/>
              </a:cxn>
              <a:cxn ang="0">
                <a:pos x="3482" y="300"/>
              </a:cxn>
            </a:cxnLst>
            <a:rect l="0" t="0" r="r" b="b"/>
            <a:pathLst>
              <a:path w="3668" h="943">
                <a:moveTo>
                  <a:pt x="3482" y="300"/>
                </a:moveTo>
                <a:lnTo>
                  <a:pt x="3338" y="288"/>
                </a:lnTo>
                <a:lnTo>
                  <a:pt x="3320" y="264"/>
                </a:lnTo>
                <a:lnTo>
                  <a:pt x="3194" y="258"/>
                </a:lnTo>
                <a:lnTo>
                  <a:pt x="3019" y="216"/>
                </a:lnTo>
                <a:lnTo>
                  <a:pt x="2816" y="234"/>
                </a:lnTo>
                <a:lnTo>
                  <a:pt x="2533" y="288"/>
                </a:lnTo>
                <a:lnTo>
                  <a:pt x="2330" y="306"/>
                </a:lnTo>
                <a:lnTo>
                  <a:pt x="2149" y="312"/>
                </a:lnTo>
                <a:lnTo>
                  <a:pt x="2372" y="258"/>
                </a:lnTo>
                <a:lnTo>
                  <a:pt x="2624" y="156"/>
                </a:lnTo>
                <a:lnTo>
                  <a:pt x="2624" y="132"/>
                </a:lnTo>
                <a:lnTo>
                  <a:pt x="2666" y="78"/>
                </a:lnTo>
                <a:lnTo>
                  <a:pt x="2707" y="24"/>
                </a:lnTo>
                <a:lnTo>
                  <a:pt x="2695" y="0"/>
                </a:lnTo>
                <a:lnTo>
                  <a:pt x="2642" y="12"/>
                </a:lnTo>
                <a:lnTo>
                  <a:pt x="2557" y="30"/>
                </a:lnTo>
                <a:lnTo>
                  <a:pt x="2515" y="54"/>
                </a:lnTo>
                <a:lnTo>
                  <a:pt x="2425" y="84"/>
                </a:lnTo>
                <a:lnTo>
                  <a:pt x="2324" y="66"/>
                </a:lnTo>
                <a:lnTo>
                  <a:pt x="2191" y="90"/>
                </a:lnTo>
                <a:lnTo>
                  <a:pt x="2101" y="90"/>
                </a:lnTo>
                <a:lnTo>
                  <a:pt x="2047" y="108"/>
                </a:lnTo>
                <a:lnTo>
                  <a:pt x="1855" y="228"/>
                </a:lnTo>
                <a:lnTo>
                  <a:pt x="1771" y="288"/>
                </a:lnTo>
                <a:lnTo>
                  <a:pt x="1591" y="337"/>
                </a:lnTo>
                <a:lnTo>
                  <a:pt x="1465" y="379"/>
                </a:lnTo>
                <a:lnTo>
                  <a:pt x="1459" y="379"/>
                </a:lnTo>
                <a:lnTo>
                  <a:pt x="1453" y="373"/>
                </a:lnTo>
                <a:lnTo>
                  <a:pt x="1417" y="361"/>
                </a:lnTo>
                <a:lnTo>
                  <a:pt x="1381" y="343"/>
                </a:lnTo>
                <a:lnTo>
                  <a:pt x="1363" y="331"/>
                </a:lnTo>
                <a:lnTo>
                  <a:pt x="1357" y="324"/>
                </a:lnTo>
                <a:lnTo>
                  <a:pt x="1344" y="312"/>
                </a:lnTo>
                <a:lnTo>
                  <a:pt x="1320" y="300"/>
                </a:lnTo>
                <a:lnTo>
                  <a:pt x="1290" y="288"/>
                </a:lnTo>
                <a:lnTo>
                  <a:pt x="1260" y="270"/>
                </a:lnTo>
                <a:lnTo>
                  <a:pt x="1230" y="252"/>
                </a:lnTo>
                <a:lnTo>
                  <a:pt x="1187" y="227"/>
                </a:lnTo>
                <a:lnTo>
                  <a:pt x="1119" y="227"/>
                </a:lnTo>
                <a:lnTo>
                  <a:pt x="1357" y="397"/>
                </a:lnTo>
                <a:lnTo>
                  <a:pt x="1320" y="438"/>
                </a:lnTo>
                <a:lnTo>
                  <a:pt x="1135" y="522"/>
                </a:lnTo>
                <a:lnTo>
                  <a:pt x="960" y="558"/>
                </a:lnTo>
                <a:lnTo>
                  <a:pt x="684" y="600"/>
                </a:lnTo>
                <a:lnTo>
                  <a:pt x="474" y="630"/>
                </a:lnTo>
                <a:lnTo>
                  <a:pt x="390" y="684"/>
                </a:lnTo>
                <a:lnTo>
                  <a:pt x="132" y="781"/>
                </a:lnTo>
                <a:lnTo>
                  <a:pt x="0" y="829"/>
                </a:lnTo>
                <a:lnTo>
                  <a:pt x="234" y="847"/>
                </a:lnTo>
                <a:lnTo>
                  <a:pt x="498" y="829"/>
                </a:lnTo>
                <a:lnTo>
                  <a:pt x="925" y="739"/>
                </a:lnTo>
                <a:lnTo>
                  <a:pt x="840" y="817"/>
                </a:lnTo>
                <a:lnTo>
                  <a:pt x="637" y="925"/>
                </a:lnTo>
                <a:lnTo>
                  <a:pt x="613" y="943"/>
                </a:lnTo>
                <a:lnTo>
                  <a:pt x="1405" y="943"/>
                </a:lnTo>
                <a:lnTo>
                  <a:pt x="1411" y="925"/>
                </a:lnTo>
                <a:lnTo>
                  <a:pt x="1447" y="943"/>
                </a:lnTo>
                <a:lnTo>
                  <a:pt x="2924" y="943"/>
                </a:lnTo>
                <a:lnTo>
                  <a:pt x="2888" y="859"/>
                </a:lnTo>
                <a:lnTo>
                  <a:pt x="2713" y="775"/>
                </a:lnTo>
                <a:lnTo>
                  <a:pt x="2582" y="708"/>
                </a:lnTo>
                <a:lnTo>
                  <a:pt x="2336" y="636"/>
                </a:lnTo>
                <a:lnTo>
                  <a:pt x="2299" y="606"/>
                </a:lnTo>
                <a:lnTo>
                  <a:pt x="2509" y="582"/>
                </a:lnTo>
                <a:lnTo>
                  <a:pt x="2606" y="588"/>
                </a:lnTo>
                <a:lnTo>
                  <a:pt x="2773" y="588"/>
                </a:lnTo>
                <a:lnTo>
                  <a:pt x="3001" y="582"/>
                </a:lnTo>
                <a:lnTo>
                  <a:pt x="3259" y="516"/>
                </a:lnTo>
                <a:lnTo>
                  <a:pt x="3452" y="438"/>
                </a:lnTo>
                <a:lnTo>
                  <a:pt x="3668" y="391"/>
                </a:lnTo>
                <a:lnTo>
                  <a:pt x="3668" y="312"/>
                </a:lnTo>
                <a:lnTo>
                  <a:pt x="3482" y="300"/>
                </a:lnTo>
                <a:lnTo>
                  <a:pt x="3482" y="300"/>
                </a:lnTo>
                <a:close/>
              </a:path>
            </a:pathLst>
          </a:custGeom>
          <a:gradFill rotWithShape="0">
            <a:gsLst>
              <a:gs pos="0">
                <a:srgbClr val="C3FC98"/>
              </a:gs>
              <a:gs pos="100000">
                <a:srgbClr val="D2FEC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45419" name="Freeform 11"/>
          <p:cNvSpPr>
            <a:spLocks/>
          </p:cNvSpPr>
          <p:nvPr userDrawn="1"/>
        </p:nvSpPr>
        <p:spPr bwMode="hidden">
          <a:xfrm>
            <a:off x="892175" y="5675313"/>
            <a:ext cx="5051425" cy="1182687"/>
          </a:xfrm>
          <a:custGeom>
            <a:avLst/>
            <a:gdLst/>
            <a:ahLst/>
            <a:cxnLst>
              <a:cxn ang="0">
                <a:pos x="1387" y="239"/>
              </a:cxn>
              <a:cxn ang="0">
                <a:pos x="1734" y="233"/>
              </a:cxn>
              <a:cxn ang="0">
                <a:pos x="2087" y="251"/>
              </a:cxn>
              <a:cxn ang="0">
                <a:pos x="2505" y="233"/>
              </a:cxn>
              <a:cxn ang="0">
                <a:pos x="3169" y="204"/>
              </a:cxn>
              <a:cxn ang="0">
                <a:pos x="3115" y="186"/>
              </a:cxn>
              <a:cxn ang="0">
                <a:pos x="2422" y="221"/>
              </a:cxn>
              <a:cxn ang="0">
                <a:pos x="2003" y="221"/>
              </a:cxn>
              <a:cxn ang="0">
                <a:pos x="1459" y="186"/>
              </a:cxn>
              <a:cxn ang="0">
                <a:pos x="1543" y="168"/>
              </a:cxn>
              <a:cxn ang="0">
                <a:pos x="2039" y="0"/>
              </a:cxn>
              <a:cxn ang="0">
                <a:pos x="1961" y="24"/>
              </a:cxn>
              <a:cxn ang="0">
                <a:pos x="1836" y="66"/>
              </a:cxn>
              <a:cxn ang="0">
                <a:pos x="1602" y="138"/>
              </a:cxn>
              <a:cxn ang="0">
                <a:pos x="1339" y="198"/>
              </a:cxn>
              <a:cxn ang="0">
                <a:pos x="1268" y="251"/>
              </a:cxn>
              <a:cxn ang="0">
                <a:pos x="765" y="413"/>
              </a:cxn>
              <a:cxn ang="0">
                <a:pos x="335" y="503"/>
              </a:cxn>
              <a:cxn ang="0">
                <a:pos x="0" y="617"/>
              </a:cxn>
              <a:cxn ang="0">
                <a:pos x="299" y="539"/>
              </a:cxn>
              <a:cxn ang="0">
                <a:pos x="735" y="449"/>
              </a:cxn>
              <a:cxn ang="0">
                <a:pos x="1178" y="311"/>
              </a:cxn>
              <a:cxn ang="0">
                <a:pos x="981" y="491"/>
              </a:cxn>
              <a:cxn ang="0">
                <a:pos x="867" y="743"/>
              </a:cxn>
              <a:cxn ang="0">
                <a:pos x="861" y="743"/>
              </a:cxn>
              <a:cxn ang="0">
                <a:pos x="933" y="743"/>
              </a:cxn>
              <a:cxn ang="0">
                <a:pos x="1022" y="497"/>
              </a:cxn>
              <a:cxn ang="0">
                <a:pos x="1297" y="281"/>
              </a:cxn>
              <a:cxn ang="0">
                <a:pos x="1531" y="449"/>
              </a:cxn>
              <a:cxn ang="0">
                <a:pos x="1770" y="677"/>
              </a:cxn>
              <a:cxn ang="0">
                <a:pos x="1854" y="743"/>
              </a:cxn>
              <a:cxn ang="0">
                <a:pos x="1919" y="743"/>
              </a:cxn>
              <a:cxn ang="0">
                <a:pos x="1692" y="527"/>
              </a:cxn>
              <a:cxn ang="0">
                <a:pos x="1387" y="239"/>
              </a:cxn>
              <a:cxn ang="0">
                <a:pos x="1387" y="239"/>
              </a:cxn>
            </a:cxnLst>
            <a:rect l="0" t="0" r="r" b="b"/>
            <a:pathLst>
              <a:path w="3169" h="743">
                <a:moveTo>
                  <a:pt x="1387" y="239"/>
                </a:moveTo>
                <a:lnTo>
                  <a:pt x="1734" y="233"/>
                </a:lnTo>
                <a:lnTo>
                  <a:pt x="2087" y="251"/>
                </a:lnTo>
                <a:lnTo>
                  <a:pt x="2505" y="233"/>
                </a:lnTo>
                <a:lnTo>
                  <a:pt x="3169" y="204"/>
                </a:lnTo>
                <a:lnTo>
                  <a:pt x="3115" y="186"/>
                </a:lnTo>
                <a:lnTo>
                  <a:pt x="2422" y="221"/>
                </a:lnTo>
                <a:lnTo>
                  <a:pt x="2003" y="221"/>
                </a:lnTo>
                <a:lnTo>
                  <a:pt x="1459" y="186"/>
                </a:lnTo>
                <a:lnTo>
                  <a:pt x="1543" y="168"/>
                </a:lnTo>
                <a:lnTo>
                  <a:pt x="2039" y="0"/>
                </a:lnTo>
                <a:lnTo>
                  <a:pt x="1961" y="24"/>
                </a:lnTo>
                <a:lnTo>
                  <a:pt x="1836" y="66"/>
                </a:lnTo>
                <a:lnTo>
                  <a:pt x="1602" y="138"/>
                </a:lnTo>
                <a:lnTo>
                  <a:pt x="1339" y="198"/>
                </a:lnTo>
                <a:lnTo>
                  <a:pt x="1268" y="251"/>
                </a:lnTo>
                <a:lnTo>
                  <a:pt x="765" y="413"/>
                </a:lnTo>
                <a:lnTo>
                  <a:pt x="335" y="503"/>
                </a:lnTo>
                <a:lnTo>
                  <a:pt x="0" y="617"/>
                </a:lnTo>
                <a:lnTo>
                  <a:pt x="299" y="539"/>
                </a:lnTo>
                <a:lnTo>
                  <a:pt x="735" y="449"/>
                </a:lnTo>
                <a:lnTo>
                  <a:pt x="1178" y="311"/>
                </a:lnTo>
                <a:lnTo>
                  <a:pt x="981" y="491"/>
                </a:lnTo>
                <a:lnTo>
                  <a:pt x="867" y="743"/>
                </a:lnTo>
                <a:lnTo>
                  <a:pt x="861" y="743"/>
                </a:lnTo>
                <a:lnTo>
                  <a:pt x="933" y="743"/>
                </a:lnTo>
                <a:lnTo>
                  <a:pt x="1022" y="497"/>
                </a:lnTo>
                <a:lnTo>
                  <a:pt x="1297" y="281"/>
                </a:lnTo>
                <a:lnTo>
                  <a:pt x="1531" y="449"/>
                </a:lnTo>
                <a:lnTo>
                  <a:pt x="1770" y="677"/>
                </a:lnTo>
                <a:lnTo>
                  <a:pt x="1854" y="743"/>
                </a:lnTo>
                <a:lnTo>
                  <a:pt x="1919" y="743"/>
                </a:lnTo>
                <a:lnTo>
                  <a:pt x="1692" y="527"/>
                </a:lnTo>
                <a:lnTo>
                  <a:pt x="1387" y="239"/>
                </a:lnTo>
                <a:lnTo>
                  <a:pt x="1387" y="239"/>
                </a:lnTo>
                <a:close/>
              </a:path>
            </a:pathLst>
          </a:custGeom>
          <a:solidFill>
            <a:srgbClr val="A2DA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45420" name="Rectangle 12"/>
          <p:cNvSpPr>
            <a:spLocks noChangeArrowheads="1"/>
          </p:cNvSpPr>
          <p:nvPr userDrawn="1"/>
        </p:nvSpPr>
        <p:spPr bwMode="hidden">
          <a:xfrm>
            <a:off x="304800" y="201613"/>
            <a:ext cx="1588" cy="1587"/>
          </a:xfrm>
          <a:prstGeom prst="rect">
            <a:avLst/>
          </a:prstGeom>
          <a:solidFill>
            <a:srgbClr val="9A1E8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45421" name="Rectangle 13"/>
          <p:cNvSpPr>
            <a:spLocks noChangeArrowheads="1"/>
          </p:cNvSpPr>
          <p:nvPr userDrawn="1"/>
        </p:nvSpPr>
        <p:spPr bwMode="hidden">
          <a:xfrm>
            <a:off x="323850" y="207963"/>
            <a:ext cx="1588" cy="1587"/>
          </a:xfrm>
          <a:prstGeom prst="rect">
            <a:avLst/>
          </a:prstGeom>
          <a:solidFill>
            <a:srgbClr val="9A1E8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45422" name="Freeform 14"/>
          <p:cNvSpPr>
            <a:spLocks/>
          </p:cNvSpPr>
          <p:nvPr userDrawn="1"/>
        </p:nvSpPr>
        <p:spPr bwMode="hidden">
          <a:xfrm>
            <a:off x="0" y="6400800"/>
            <a:ext cx="9144000" cy="457200"/>
          </a:xfrm>
          <a:custGeom>
            <a:avLst/>
            <a:gdLst/>
            <a:ahLst/>
            <a:cxnLst>
              <a:cxn ang="0">
                <a:pos x="5740" y="288"/>
              </a:cxn>
              <a:cxn ang="0">
                <a:pos x="0" y="288"/>
              </a:cxn>
              <a:cxn ang="0">
                <a:pos x="0" y="0"/>
              </a:cxn>
              <a:cxn ang="0">
                <a:pos x="5740" y="0"/>
              </a:cxn>
              <a:cxn ang="0">
                <a:pos x="5740" y="288"/>
              </a:cxn>
              <a:cxn ang="0">
                <a:pos x="5740" y="288"/>
              </a:cxn>
            </a:cxnLst>
            <a:rect l="0" t="0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45423" name="Freeform 15"/>
          <p:cNvSpPr>
            <a:spLocks/>
          </p:cNvSpPr>
          <p:nvPr userDrawn="1"/>
        </p:nvSpPr>
        <p:spPr bwMode="hidden">
          <a:xfrm>
            <a:off x="0" y="6400800"/>
            <a:ext cx="9144000" cy="533400"/>
          </a:xfrm>
          <a:custGeom>
            <a:avLst/>
            <a:gdLst/>
            <a:ahLst/>
            <a:cxnLst>
              <a:cxn ang="0">
                <a:pos x="5740" y="288"/>
              </a:cxn>
              <a:cxn ang="0">
                <a:pos x="0" y="288"/>
              </a:cxn>
              <a:cxn ang="0">
                <a:pos x="0" y="0"/>
              </a:cxn>
              <a:cxn ang="0">
                <a:pos x="5740" y="0"/>
              </a:cxn>
              <a:cxn ang="0">
                <a:pos x="5740" y="288"/>
              </a:cxn>
              <a:cxn ang="0">
                <a:pos x="5740" y="288"/>
              </a:cxn>
            </a:cxnLst>
            <a:rect l="0" t="0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45424" name="Freeform 16"/>
          <p:cNvSpPr>
            <a:spLocks/>
          </p:cNvSpPr>
          <p:nvPr userDrawn="1"/>
        </p:nvSpPr>
        <p:spPr bwMode="hidden">
          <a:xfrm>
            <a:off x="0" y="0"/>
            <a:ext cx="9144000" cy="457200"/>
          </a:xfrm>
          <a:custGeom>
            <a:avLst/>
            <a:gdLst/>
            <a:ahLst/>
            <a:cxnLst>
              <a:cxn ang="0">
                <a:pos x="5740" y="288"/>
              </a:cxn>
              <a:cxn ang="0">
                <a:pos x="0" y="288"/>
              </a:cxn>
              <a:cxn ang="0">
                <a:pos x="0" y="0"/>
              </a:cxn>
              <a:cxn ang="0">
                <a:pos x="5740" y="0"/>
              </a:cxn>
              <a:cxn ang="0">
                <a:pos x="5740" y="288"/>
              </a:cxn>
              <a:cxn ang="0">
                <a:pos x="5740" y="288"/>
              </a:cxn>
            </a:cxnLst>
            <a:rect l="0" t="0" r="r" b="b"/>
            <a:pathLst>
              <a:path w="5740" h="288">
                <a:moveTo>
                  <a:pt x="5740" y="288"/>
                </a:moveTo>
                <a:lnTo>
                  <a:pt x="0" y="288"/>
                </a:lnTo>
                <a:lnTo>
                  <a:pt x="0" y="0"/>
                </a:lnTo>
                <a:lnTo>
                  <a:pt x="5740" y="0"/>
                </a:lnTo>
                <a:lnTo>
                  <a:pt x="5740" y="288"/>
                </a:lnTo>
                <a:lnTo>
                  <a:pt x="5740" y="288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shade val="56078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7885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 sz="2400" b="0" u="none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5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 b="0" u="none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sz="1800" b="0" u="none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 b="0" u="none">
              <a:solidFill>
                <a:srgbClr val="000000"/>
              </a:solidFill>
            </a:endParaRP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 b="0" u="none">
              <a:solidFill>
                <a:srgbClr val="000000"/>
              </a:solidFill>
            </a:endParaRPr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0F3C0A6-05B6-4E73-9B4F-50A89FF78FC5}" type="slidenum">
              <a:rPr lang="es-MX" b="0" u="none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MX" b="0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mx/imgres?imgurl&amp;imgrefurl=http://www.crececontigo.gob.cl/adultos/nadie-es-perfecto/padres-madres-cuidadores/&amp;h=0&amp;w=0&amp;sz=1&amp;tbnid=3wN0vhJ1aJzQVM&amp;tbnh=198&amp;tbnw=255&amp;zoom=1&amp;docid=mrDLtJaMt3Jx-M&amp;hl=es-419&amp;ei=doL9UpeXJ-aH2gWj54DYAw&amp;ved=0CAIQsCUoAA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package" Target="../embeddings/Documento_de_Microsoft_Word1.docx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bel_barrerav@yahoo.com.mx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725144"/>
            <a:ext cx="5357851" cy="150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MX" altLang="es-MX" sz="2500" u="none" dirty="0" smtClean="0">
                <a:solidFill>
                  <a:srgbClr val="003300"/>
                </a:solidFill>
              </a:rPr>
              <a:t>Dra. </a:t>
            </a:r>
            <a:r>
              <a:rPr lang="es-MX" altLang="es-MX" sz="2500" u="none" dirty="0">
                <a:solidFill>
                  <a:srgbClr val="003300"/>
                </a:solidFill>
              </a:rPr>
              <a:t>en </a:t>
            </a:r>
            <a:r>
              <a:rPr lang="es-MX" altLang="es-MX" sz="2500" u="none" dirty="0" smtClean="0">
                <a:solidFill>
                  <a:srgbClr val="003300"/>
                </a:solidFill>
              </a:rPr>
              <a:t>Psicología   Ma</a:t>
            </a:r>
            <a:r>
              <a:rPr lang="es-MX" altLang="es-MX" sz="2500" u="none" dirty="0">
                <a:solidFill>
                  <a:srgbClr val="003300"/>
                </a:solidFill>
              </a:rPr>
              <a:t>. Isabel </a:t>
            </a:r>
            <a:r>
              <a:rPr lang="es-MX" altLang="es-MX" sz="2500" u="none" dirty="0" smtClean="0">
                <a:solidFill>
                  <a:srgbClr val="003300"/>
                </a:solidFill>
              </a:rPr>
              <a:t>Barrera  V</a:t>
            </a:r>
            <a:r>
              <a:rPr lang="es-MX" altLang="es-MX" sz="2500" u="none" dirty="0" smtClean="0">
                <a:solidFill>
                  <a:srgbClr val="008080"/>
                </a:solidFill>
              </a:rPr>
              <a:t>.</a:t>
            </a:r>
          </a:p>
          <a:p>
            <a:pPr algn="ctr" eaLnBrk="1" hangingPunct="1">
              <a:spcBef>
                <a:spcPct val="20000"/>
              </a:spcBef>
            </a:pPr>
            <a:endParaRPr lang="es-ES_tradnl" altLang="es-MX" sz="2500" u="none" dirty="0">
              <a:solidFill>
                <a:srgbClr val="660066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es-ES" altLang="es-MX" sz="2500" u="none" dirty="0">
              <a:solidFill>
                <a:srgbClr val="660066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081251" y="1124744"/>
            <a:ext cx="655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u="none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Estrés y Salud Mental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IMER </a:t>
            </a:r>
            <a:endParaRPr lang="es-ES" u="none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" descr="http://fotos.miarroba.es/fo/557e/2F50C5C34C2C504F29AE26504F26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50" y="3501008"/>
            <a:ext cx="2368381" cy="25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699375" cy="3240088"/>
          </a:xfrm>
        </p:spPr>
        <p:txBody>
          <a:bodyPr/>
          <a:lstStyle/>
          <a:p>
            <a:r>
              <a:rPr lang="es-MX" altLang="es-MX" sz="4400">
                <a:solidFill>
                  <a:srgbClr val="24905F"/>
                </a:solidFill>
              </a:rPr>
              <a:t>Prevalencia en México</a:t>
            </a:r>
            <a:r>
              <a:rPr lang="es-MX" altLang="es-MX" sz="4000">
                <a:solidFill>
                  <a:srgbClr val="24905F"/>
                </a:solidFill>
              </a:rPr>
              <a:t/>
            </a:r>
            <a:br>
              <a:rPr lang="es-MX" altLang="es-MX" sz="4000">
                <a:solidFill>
                  <a:srgbClr val="24905F"/>
                </a:solidFill>
              </a:rPr>
            </a:br>
            <a:r>
              <a:rPr lang="es-MX" altLang="es-MX" sz="4000">
                <a:solidFill>
                  <a:srgbClr val="24905F"/>
                </a:solidFill>
              </a:rPr>
              <a:t> </a:t>
            </a:r>
            <a:r>
              <a:rPr lang="es-MX" altLang="es-MX" sz="3200">
                <a:solidFill>
                  <a:srgbClr val="D60093"/>
                </a:solidFill>
              </a:rPr>
              <a:t>Depresión mayor</a:t>
            </a:r>
            <a:r>
              <a:rPr lang="es-MX" altLang="es-MX" sz="3200">
                <a:solidFill>
                  <a:srgbClr val="8A2A43"/>
                </a:solidFill>
              </a:rPr>
              <a:t> </a:t>
            </a:r>
            <a:br>
              <a:rPr lang="es-MX" altLang="es-MX" sz="3200">
                <a:solidFill>
                  <a:srgbClr val="8A2A43"/>
                </a:solidFill>
              </a:rPr>
            </a:br>
            <a:r>
              <a:rPr lang="es-MX" altLang="es-MX" sz="3200">
                <a:solidFill>
                  <a:srgbClr val="24905F"/>
                </a:solidFill>
              </a:rPr>
              <a:t>Mujeres: 4.5   Hombres: 2</a:t>
            </a:r>
            <a:br>
              <a:rPr lang="es-MX" altLang="es-MX" sz="3200">
                <a:solidFill>
                  <a:srgbClr val="24905F"/>
                </a:solidFill>
              </a:rPr>
            </a:br>
            <a:r>
              <a:rPr lang="es-MX" altLang="es-MX" sz="3200">
                <a:solidFill>
                  <a:srgbClr val="D60093"/>
                </a:solidFill>
              </a:rPr>
              <a:t>Depresión menor</a:t>
            </a:r>
            <a:r>
              <a:rPr lang="es-MX" altLang="es-MX" sz="3600">
                <a:solidFill>
                  <a:srgbClr val="D60093"/>
                </a:solidFill>
              </a:rPr>
              <a:t/>
            </a:r>
            <a:br>
              <a:rPr lang="es-MX" altLang="es-MX" sz="3600">
                <a:solidFill>
                  <a:srgbClr val="D60093"/>
                </a:solidFill>
              </a:rPr>
            </a:br>
            <a:r>
              <a:rPr lang="es-MX" altLang="es-MX" sz="3600">
                <a:solidFill>
                  <a:srgbClr val="D60093"/>
                </a:solidFill>
              </a:rPr>
              <a:t/>
            </a:r>
            <a:br>
              <a:rPr lang="es-MX" altLang="es-MX" sz="3600">
                <a:solidFill>
                  <a:srgbClr val="D60093"/>
                </a:solidFill>
              </a:rPr>
            </a:br>
            <a:r>
              <a:rPr lang="es-MX" altLang="es-MX" sz="2800">
                <a:solidFill>
                  <a:srgbClr val="24905F"/>
                </a:solidFill>
              </a:rPr>
              <a:t>Mayor frecuencia: 30 y 59 años</a:t>
            </a:r>
            <a:r>
              <a:rPr lang="es-MX" altLang="es-MX" sz="4000">
                <a:solidFill>
                  <a:srgbClr val="24905F"/>
                </a:solidFill>
              </a:rPr>
              <a:t> </a:t>
            </a:r>
            <a:endParaRPr lang="es-ES" altLang="es-MX" sz="4000">
              <a:solidFill>
                <a:srgbClr val="24905F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797425"/>
            <a:ext cx="6400800" cy="1752600"/>
          </a:xfrm>
        </p:spPr>
        <p:txBody>
          <a:bodyPr/>
          <a:lstStyle/>
          <a:p>
            <a:endParaRPr lang="es-MX" altLang="es-MX" dirty="0"/>
          </a:p>
          <a:p>
            <a:endParaRPr lang="es-MX" altLang="es-MX" dirty="0"/>
          </a:p>
          <a:p>
            <a:pPr algn="r"/>
            <a:r>
              <a:rPr lang="es-MX" altLang="es-MX" sz="2000" dirty="0">
                <a:solidFill>
                  <a:srgbClr val="003300"/>
                </a:solidFill>
                <a:effectLst/>
              </a:rPr>
              <a:t>Medina Mora y cols. 2003.</a:t>
            </a:r>
            <a:endParaRPr lang="es-ES" altLang="es-MX" sz="2000" dirty="0">
              <a:solidFill>
                <a:srgbClr val="003300"/>
              </a:solidFill>
              <a:effectLst/>
            </a:endParaRPr>
          </a:p>
        </p:txBody>
      </p:sp>
      <p:pic>
        <p:nvPicPr>
          <p:cNvPr id="77828" name="Picture 4" descr="mexico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064"/>
            <a:ext cx="2232025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143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692696"/>
            <a:ext cx="7772400" cy="1736725"/>
          </a:xfrm>
        </p:spPr>
        <p:txBody>
          <a:bodyPr/>
          <a:lstStyle/>
          <a:p>
            <a:r>
              <a:rPr lang="es-ES_tradnl" altLang="es-MX" sz="4000" dirty="0" smtClean="0">
                <a:solidFill>
                  <a:srgbClr val="FF0066"/>
                </a:solidFill>
              </a:rPr>
              <a:t>Depresión por genero </a:t>
            </a:r>
            <a:endParaRPr lang="es-MX" altLang="es-MX" sz="4000" dirty="0">
              <a:solidFill>
                <a:srgbClr val="FF0066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698524"/>
            <a:ext cx="6912768" cy="273742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ES_tradnl" altLang="es-MX" sz="900" dirty="0"/>
          </a:p>
          <a:p>
            <a:pPr>
              <a:lnSpc>
                <a:spcPct val="80000"/>
              </a:lnSpc>
            </a:pPr>
            <a:r>
              <a:rPr lang="es-ES_tradnl" altLang="es-MX" sz="2800" dirty="0">
                <a:solidFill>
                  <a:srgbClr val="AC0875"/>
                </a:solidFill>
                <a:effectLst/>
              </a:rPr>
              <a:t>Mujeres</a:t>
            </a:r>
            <a:r>
              <a:rPr lang="es-ES_tradnl" altLang="es-MX" sz="2800" dirty="0">
                <a:effectLst/>
              </a:rPr>
              <a:t>:</a:t>
            </a:r>
            <a:r>
              <a:rPr lang="es-ES_tradnl" altLang="es-MX" sz="2800" dirty="0"/>
              <a:t> </a:t>
            </a:r>
            <a:r>
              <a:rPr lang="es-ES_tradnl" altLang="es-MX" sz="2800" dirty="0">
                <a:solidFill>
                  <a:srgbClr val="000000"/>
                </a:solidFill>
                <a:effectLst/>
              </a:rPr>
              <a:t>mayor enojo y síntomas somáticos (llanto, sueño, poca energía). Enfrentan por la religión</a:t>
            </a:r>
            <a:r>
              <a:rPr lang="es-ES_tradnl" altLang="es-MX" sz="28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endParaRPr lang="es-ES_tradnl" altLang="es-MX" sz="2800" dirty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s-ES_tradnl" altLang="es-MX" sz="28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s-ES_tradnl" altLang="es-MX" sz="28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s-ES_tradnl" altLang="es-MX" sz="2800" dirty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s-ES_tradnl" altLang="es-MX" sz="2800" dirty="0">
                <a:solidFill>
                  <a:srgbClr val="AC0875"/>
                </a:solidFill>
                <a:effectLst/>
              </a:rPr>
              <a:t>Hombres</a:t>
            </a:r>
            <a:r>
              <a:rPr lang="es-ES_tradnl" altLang="es-MX" sz="2800" dirty="0"/>
              <a:t>: </a:t>
            </a:r>
            <a:r>
              <a:rPr lang="es-ES_tradnl" altLang="es-MX" sz="2800" dirty="0">
                <a:solidFill>
                  <a:srgbClr val="000000"/>
                </a:solidFill>
                <a:effectLst/>
              </a:rPr>
              <a:t>asilamiento, poca comunicación, consumo de alcohol, indisposición al trabajo. Enfrentan por deportes y alcohol.</a:t>
            </a:r>
          </a:p>
          <a:p>
            <a:pPr>
              <a:lnSpc>
                <a:spcPct val="80000"/>
              </a:lnSpc>
            </a:pPr>
            <a:endParaRPr lang="es-ES_tradnl" altLang="es-MX" sz="2800" dirty="0"/>
          </a:p>
        </p:txBody>
      </p:sp>
      <p:pic>
        <p:nvPicPr>
          <p:cNvPr id="4" name="Picture 1" descr="C:\Users\SUSI\Desktop\dolorNTn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73506"/>
            <a:ext cx="2749612" cy="1731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9546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692150"/>
            <a:ext cx="5041900" cy="1152525"/>
          </a:xfrm>
        </p:spPr>
        <p:txBody>
          <a:bodyPr/>
          <a:lstStyle/>
          <a:p>
            <a:r>
              <a:rPr lang="es-MX" altLang="es-MX" sz="4000" dirty="0">
                <a:solidFill>
                  <a:srgbClr val="FF0066"/>
                </a:solidFill>
              </a:rPr>
              <a:t>Costos </a:t>
            </a:r>
            <a:br>
              <a:rPr lang="es-MX" altLang="es-MX" sz="4000" dirty="0">
                <a:solidFill>
                  <a:srgbClr val="FF0066"/>
                </a:solidFill>
              </a:rPr>
            </a:br>
            <a:endParaRPr lang="es-MX" altLang="es-MX" sz="4000" dirty="0">
              <a:solidFill>
                <a:srgbClr val="FF0066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9981" y="1628800"/>
            <a:ext cx="6472237" cy="4176712"/>
          </a:xfrm>
        </p:spPr>
        <p:txBody>
          <a:bodyPr/>
          <a:lstStyle/>
          <a:p>
            <a:pPr algn="l">
              <a:lnSpc>
                <a:spcPct val="8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es-ES_tradnl" altLang="es-MX" sz="900" dirty="0"/>
              <a:t>    </a:t>
            </a:r>
            <a:r>
              <a:rPr lang="es-ES_tradnl" altLang="es-MX" dirty="0">
                <a:solidFill>
                  <a:srgbClr val="000000"/>
                </a:solidFill>
                <a:effectLst/>
              </a:rPr>
              <a:t>Síntomas somáticos</a:t>
            </a:r>
          </a:p>
          <a:p>
            <a:pPr algn="l">
              <a:lnSpc>
                <a:spcPct val="8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es-ES_tradnl" altLang="es-MX" dirty="0">
                <a:solidFill>
                  <a:srgbClr val="000000"/>
                </a:solidFill>
                <a:effectLst/>
              </a:rPr>
              <a:t> Limita desempeño laboral</a:t>
            </a:r>
          </a:p>
          <a:p>
            <a:pPr algn="l">
              <a:lnSpc>
                <a:spcPct val="8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es-ES_tradnl" altLang="es-MX" dirty="0">
                <a:solidFill>
                  <a:srgbClr val="000000"/>
                </a:solidFill>
                <a:effectLst/>
              </a:rPr>
              <a:t> Dificulta relaciones interpersonales</a:t>
            </a:r>
          </a:p>
          <a:p>
            <a:pPr algn="l">
              <a:lnSpc>
                <a:spcPct val="8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es-ES_tradnl" altLang="es-MX" dirty="0">
                <a:solidFill>
                  <a:srgbClr val="000000"/>
                </a:solidFill>
                <a:effectLst/>
              </a:rPr>
              <a:t> Interfiere con actividades diarias</a:t>
            </a:r>
          </a:p>
          <a:p>
            <a:pPr algn="l">
              <a:lnSpc>
                <a:spcPct val="8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es-ES_tradnl" altLang="es-MX" dirty="0">
                <a:solidFill>
                  <a:srgbClr val="000000"/>
                </a:solidFill>
                <a:effectLst/>
              </a:rPr>
              <a:t> Incrementa riesgo suicida</a:t>
            </a:r>
          </a:p>
          <a:p>
            <a:pPr algn="l">
              <a:lnSpc>
                <a:spcPct val="8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es-ES_tradnl" altLang="es-MX" dirty="0">
                <a:solidFill>
                  <a:srgbClr val="000000"/>
                </a:solidFill>
                <a:effectLst/>
              </a:rPr>
              <a:t> Acrecienta riesgo de alcohol</a:t>
            </a:r>
          </a:p>
          <a:p>
            <a:pPr algn="l">
              <a:lnSpc>
                <a:spcPct val="8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es-ES_tradnl" altLang="es-MX" dirty="0">
                <a:solidFill>
                  <a:srgbClr val="000000"/>
                </a:solidFill>
                <a:effectLst/>
              </a:rPr>
              <a:t> Aumenta índices de mortalidad</a:t>
            </a:r>
          </a:p>
          <a:p>
            <a:pPr algn="l">
              <a:lnSpc>
                <a:spcPct val="80000"/>
              </a:lnSpc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es-ES_tradnl" altLang="es-MX" dirty="0">
                <a:solidFill>
                  <a:srgbClr val="000000"/>
                </a:solidFill>
                <a:effectLst/>
              </a:rPr>
              <a:t> Causa de tensión y estrés en la familia</a:t>
            </a:r>
          </a:p>
          <a:p>
            <a:pPr>
              <a:lnSpc>
                <a:spcPct val="80000"/>
              </a:lnSpc>
              <a:buClr>
                <a:srgbClr val="FBFB27"/>
              </a:buClr>
              <a:buFont typeface="Wingdings" panose="05000000000000000000" pitchFamily="2" charset="2"/>
              <a:buChar char="Ø"/>
            </a:pP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1170901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160463"/>
          </a:xfrm>
        </p:spPr>
        <p:txBody>
          <a:bodyPr/>
          <a:lstStyle/>
          <a:p>
            <a:r>
              <a:rPr lang="es-ES_tradnl" altLang="es-MX" sz="4000" dirty="0">
                <a:solidFill>
                  <a:srgbClr val="FF0066"/>
                </a:solidFill>
              </a:rPr>
              <a:t>Factores de riesgo en mujeres</a:t>
            </a:r>
            <a:endParaRPr lang="es-MX" altLang="es-MX" sz="4000" dirty="0">
              <a:solidFill>
                <a:srgbClr val="FF0066"/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060848"/>
            <a:ext cx="6544816" cy="3600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ES_tradnl" altLang="es-MX" sz="800" dirty="0"/>
          </a:p>
          <a:p>
            <a:pPr>
              <a:lnSpc>
                <a:spcPct val="80000"/>
              </a:lnSpc>
              <a:buClr>
                <a:srgbClr val="FBFB27"/>
              </a:buClr>
              <a:buFont typeface="Wingdings" panose="05000000000000000000" pitchFamily="2" charset="2"/>
              <a:buChar char="v"/>
            </a:pPr>
            <a:r>
              <a:rPr lang="es-ES_tradnl" altLang="es-MX" sz="800" dirty="0">
                <a:solidFill>
                  <a:srgbClr val="2490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altLang="es-MX" sz="2500" dirty="0">
                <a:solidFill>
                  <a:srgbClr val="AC0875"/>
                </a:solidFill>
                <a:effectLst/>
              </a:rPr>
              <a:t>Víctimas de violencia</a:t>
            </a:r>
            <a:r>
              <a:rPr lang="es-ES_tradnl" altLang="es-MX" sz="2500" dirty="0"/>
              <a:t>: </a:t>
            </a:r>
            <a:r>
              <a:rPr lang="es-ES_tradnl" altLang="es-MX" sz="2500" dirty="0">
                <a:solidFill>
                  <a:srgbClr val="000000"/>
                </a:solidFill>
                <a:effectLst/>
              </a:rPr>
              <a:t>16 - 50 % en su vida y 1 de cada 5 sufren violación o intento a lo largo de su vida.</a:t>
            </a:r>
          </a:p>
          <a:p>
            <a:pPr>
              <a:lnSpc>
                <a:spcPct val="80000"/>
              </a:lnSpc>
              <a:buClr>
                <a:srgbClr val="FBFB27"/>
              </a:buClr>
              <a:buFont typeface="Wingdings" panose="05000000000000000000" pitchFamily="2" charset="2"/>
              <a:buChar char="v"/>
            </a:pPr>
            <a:r>
              <a:rPr lang="es-ES_tradnl" altLang="es-MX" sz="2500" dirty="0"/>
              <a:t> </a:t>
            </a:r>
            <a:r>
              <a:rPr lang="es-ES_tradnl" altLang="es-MX" sz="2500" dirty="0">
                <a:solidFill>
                  <a:srgbClr val="AC0875"/>
                </a:solidFill>
                <a:effectLst/>
              </a:rPr>
              <a:t>Pobreza</a:t>
            </a:r>
            <a:r>
              <a:rPr lang="es-ES_tradnl" altLang="es-MX" sz="2500" dirty="0"/>
              <a:t>: </a:t>
            </a:r>
            <a:r>
              <a:rPr lang="es-ES_tradnl" altLang="es-MX" sz="2500" dirty="0">
                <a:solidFill>
                  <a:srgbClr val="000000"/>
                </a:solidFill>
                <a:effectLst/>
              </a:rPr>
              <a:t>Las mujeres constituyen 70 % de la población pobre del mundo.</a:t>
            </a:r>
          </a:p>
          <a:p>
            <a:pPr>
              <a:lnSpc>
                <a:spcPct val="80000"/>
              </a:lnSpc>
              <a:buClr>
                <a:srgbClr val="FBFB27"/>
              </a:buClr>
              <a:buFont typeface="Wingdings" panose="05000000000000000000" pitchFamily="2" charset="2"/>
              <a:buChar char="v"/>
            </a:pPr>
            <a:r>
              <a:rPr lang="es-ES_tradnl" altLang="es-MX" sz="2500" dirty="0"/>
              <a:t> </a:t>
            </a:r>
            <a:r>
              <a:rPr lang="es-ES_tradnl" altLang="es-MX" sz="2500" dirty="0">
                <a:solidFill>
                  <a:srgbClr val="AC0875"/>
                </a:solidFill>
                <a:effectLst/>
              </a:rPr>
              <a:t>Estatus social más bajo o de subordinación</a:t>
            </a:r>
            <a:r>
              <a:rPr lang="es-ES_tradnl" altLang="es-MX" sz="2500" dirty="0">
                <a:solidFill>
                  <a:srgbClr val="2490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s-ES_tradnl" altLang="es-MX" sz="2500" dirty="0">
                <a:solidFill>
                  <a:srgbClr val="000000"/>
                </a:solidFill>
                <a:effectLst/>
              </a:rPr>
              <a:t>sumisión, pasividad y dependencia</a:t>
            </a:r>
            <a:r>
              <a:rPr lang="es-ES_tradnl" altLang="es-MX" sz="2500" dirty="0"/>
              <a:t>. </a:t>
            </a:r>
          </a:p>
          <a:p>
            <a:pPr>
              <a:lnSpc>
                <a:spcPct val="80000"/>
              </a:lnSpc>
              <a:buClr>
                <a:srgbClr val="FBFB27"/>
              </a:buClr>
              <a:buFont typeface="Wingdings" panose="05000000000000000000" pitchFamily="2" charset="2"/>
              <a:buChar char="v"/>
            </a:pPr>
            <a:r>
              <a:rPr lang="es-ES_tradnl" altLang="es-MX" sz="2500" dirty="0"/>
              <a:t> </a:t>
            </a:r>
            <a:r>
              <a:rPr lang="es-ES_tradnl" altLang="es-MX" sz="2500" dirty="0">
                <a:solidFill>
                  <a:srgbClr val="AC0875"/>
                </a:solidFill>
                <a:effectLst/>
              </a:rPr>
              <a:t>Proveedoras de cuidados</a:t>
            </a:r>
            <a:r>
              <a:rPr lang="es-ES_tradnl" altLang="es-MX" sz="2500" dirty="0"/>
              <a:t>: </a:t>
            </a:r>
            <a:r>
              <a:rPr lang="es-ES_tradnl" altLang="es-MX" sz="2500" dirty="0">
                <a:solidFill>
                  <a:srgbClr val="000000"/>
                </a:solidFill>
                <a:effectLst/>
              </a:rPr>
              <a:t>apoyo, afecto o  ayuda relacionados con la salud.</a:t>
            </a:r>
          </a:p>
          <a:p>
            <a:pPr>
              <a:lnSpc>
                <a:spcPct val="80000"/>
              </a:lnSpc>
              <a:buClr>
                <a:srgbClr val="FBFB27"/>
              </a:buClr>
              <a:buFont typeface="Wingdings" panose="05000000000000000000" pitchFamily="2" charset="2"/>
              <a:buChar char="v"/>
            </a:pPr>
            <a:endParaRPr lang="es-ES_tradnl" altLang="es-MX" sz="2500" dirty="0"/>
          </a:p>
        </p:txBody>
      </p:sp>
    </p:spTree>
    <p:extLst>
      <p:ext uri="{BB962C8B-B14F-4D97-AF65-F5344CB8AC3E}">
        <p14:creationId xmlns:p14="http://schemas.microsoft.com/office/powerpoint/2010/main" val="33480665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/>
          <a:lstStyle/>
          <a:p>
            <a:r>
              <a:rPr lang="es-MX" altLang="es-MX" sz="4000" dirty="0">
                <a:solidFill>
                  <a:srgbClr val="FF0066"/>
                </a:solidFill>
              </a:rPr>
              <a:t>Factores relacionados con la depresión</a:t>
            </a:r>
            <a:br>
              <a:rPr lang="es-MX" altLang="es-MX" sz="4000" dirty="0">
                <a:solidFill>
                  <a:srgbClr val="FF0066"/>
                </a:solidFill>
              </a:rPr>
            </a:br>
            <a:endParaRPr lang="es-ES" altLang="es-MX" sz="4000" dirty="0">
              <a:solidFill>
                <a:srgbClr val="FF0066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4"/>
            <a:ext cx="8229600" cy="4530725"/>
          </a:xfrm>
        </p:spPr>
        <p:txBody>
          <a:bodyPr/>
          <a:lstStyle/>
          <a:p>
            <a:endParaRPr lang="es-MX" altLang="es-MX" dirty="0"/>
          </a:p>
          <a:p>
            <a:pPr>
              <a:buClr>
                <a:srgbClr val="D60093"/>
              </a:buClr>
            </a:pPr>
            <a:r>
              <a:rPr lang="es-MX" altLang="es-MX" dirty="0">
                <a:solidFill>
                  <a:srgbClr val="000000"/>
                </a:solidFill>
                <a:effectLst/>
              </a:rPr>
              <a:t>Biológicos</a:t>
            </a:r>
            <a:br>
              <a:rPr lang="es-MX" altLang="es-MX" dirty="0">
                <a:solidFill>
                  <a:srgbClr val="000000"/>
                </a:solidFill>
                <a:effectLst/>
              </a:rPr>
            </a:br>
            <a:endParaRPr lang="es-MX" altLang="es-MX" dirty="0">
              <a:solidFill>
                <a:srgbClr val="000000"/>
              </a:solidFill>
              <a:effectLst/>
            </a:endParaRPr>
          </a:p>
          <a:p>
            <a:pPr>
              <a:buClr>
                <a:srgbClr val="D60093"/>
              </a:buClr>
            </a:pPr>
            <a:r>
              <a:rPr lang="es-MX" altLang="es-MX" dirty="0">
                <a:solidFill>
                  <a:srgbClr val="000000"/>
                </a:solidFill>
                <a:effectLst/>
              </a:rPr>
              <a:t>Psicológicos</a:t>
            </a:r>
            <a:br>
              <a:rPr lang="es-MX" altLang="es-MX" dirty="0">
                <a:solidFill>
                  <a:srgbClr val="000000"/>
                </a:solidFill>
                <a:effectLst/>
              </a:rPr>
            </a:br>
            <a:endParaRPr lang="es-MX" altLang="es-MX" dirty="0">
              <a:solidFill>
                <a:srgbClr val="000000"/>
              </a:solidFill>
              <a:effectLst/>
            </a:endParaRPr>
          </a:p>
          <a:p>
            <a:pPr>
              <a:buClr>
                <a:srgbClr val="D60093"/>
              </a:buClr>
            </a:pPr>
            <a:r>
              <a:rPr lang="es-MX" altLang="es-MX" dirty="0">
                <a:solidFill>
                  <a:srgbClr val="000000"/>
                </a:solidFill>
                <a:effectLst/>
              </a:rPr>
              <a:t>Sociales</a:t>
            </a:r>
            <a:r>
              <a:rPr lang="es-MX" altLang="es-MX" dirty="0"/>
              <a:t/>
            </a:r>
            <a:br>
              <a:rPr lang="es-MX" altLang="es-MX" dirty="0"/>
            </a:br>
            <a:endParaRPr lang="es-ES" altLang="es-MX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071814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70447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51920" y="249289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800" b="0" u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Comorbilidad: “cualquier entidad (enfermedad, afección de salud) adicional que ha existido o puede </a:t>
            </a:r>
            <a:r>
              <a:rPr lang="es-MX" sz="1800" b="0" u="non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ocurrir durante el curso clínico de un paciente con una enfermedad </a:t>
            </a:r>
            <a:r>
              <a:rPr lang="es-MX" sz="1800" b="0" u="none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guía”</a:t>
            </a:r>
            <a:endParaRPr lang="es-MX" sz="1800" b="0" dirty="0"/>
          </a:p>
        </p:txBody>
      </p:sp>
      <p:sp>
        <p:nvSpPr>
          <p:cNvPr id="3" name="Rectángulo 2"/>
          <p:cNvSpPr/>
          <p:nvPr/>
        </p:nvSpPr>
        <p:spPr>
          <a:xfrm>
            <a:off x="1263174" y="4928366"/>
            <a:ext cx="6678488" cy="125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8475">
              <a:lnSpc>
                <a:spcPct val="107000"/>
              </a:lnSpc>
              <a:spcAft>
                <a:spcPts val="530"/>
              </a:spcAft>
            </a:pPr>
            <a:r>
              <a:rPr lang="es-MX" sz="1600" b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sz="16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340995" lvl="0">
              <a:lnSpc>
                <a:spcPct val="97000"/>
              </a:lnSpc>
              <a:spcAft>
                <a:spcPts val="935"/>
              </a:spcAft>
              <a:buClr>
                <a:srgbClr val="000000"/>
              </a:buClr>
              <a:buSzPts val="2800"/>
            </a:pPr>
            <a:r>
              <a:rPr lang="es-MX" sz="1600" b="0" u="none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Multimorbilidad</a:t>
            </a:r>
            <a:r>
              <a:rPr lang="es-MX" sz="1600" b="0" u="non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“concurrencia de varias enfermedades o afecciones de salud en una persona sin dominancia o relación entre ambas”</a:t>
            </a:r>
            <a:r>
              <a:rPr lang="es-MX" sz="1600" b="0" u="none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600" b="0" u="non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600" b="0" u="none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340995" lvl="0">
              <a:lnSpc>
                <a:spcPct val="97000"/>
              </a:lnSpc>
              <a:spcAft>
                <a:spcPts val="935"/>
              </a:spcAft>
              <a:buClr>
                <a:srgbClr val="000000"/>
              </a:buClr>
              <a:buSzPts val="2800"/>
            </a:pPr>
            <a:endParaRPr lang="es-MX" sz="1600" b="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55576" y="836712"/>
            <a:ext cx="7200800" cy="9175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s-MX" sz="4000" u="none" dirty="0" smtClean="0">
                <a:solidFill>
                  <a:srgbClr val="FF0066"/>
                </a:solidFill>
              </a:rPr>
              <a:t>Comorbilidad</a:t>
            </a:r>
            <a:endParaRPr lang="es-MX" altLang="es-MX" sz="4000" u="none" dirty="0">
              <a:solidFill>
                <a:srgbClr val="FF0066"/>
              </a:solidFill>
            </a:endParaRPr>
          </a:p>
        </p:txBody>
      </p:sp>
      <p:pic>
        <p:nvPicPr>
          <p:cNvPr id="5" name="Picture 4" descr="C:\Documents and Settings\Administrador\Mis documentos\Mis imágenes\images[4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33119"/>
            <a:ext cx="2664296" cy="312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35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3786214" cy="785818"/>
          </a:xfrm>
        </p:spPr>
        <p:txBody>
          <a:bodyPr/>
          <a:lstStyle/>
          <a:p>
            <a:r>
              <a:rPr lang="es-MX" sz="4000" dirty="0">
                <a:solidFill>
                  <a:srgbClr val="FF0066"/>
                </a:solidFill>
              </a:rPr>
              <a:t>Estrés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es-MX" dirty="0" smtClean="0"/>
          </a:p>
          <a:p>
            <a:r>
              <a:rPr lang="es-MX" sz="3400" dirty="0">
                <a:solidFill>
                  <a:srgbClr val="000000"/>
                </a:solidFill>
                <a:effectLst/>
              </a:rPr>
              <a:t>La Organización Mundial de la Salud (OMS) define al fenómeno del estrés como: </a:t>
            </a:r>
          </a:p>
          <a:p>
            <a:pPr>
              <a:buNone/>
            </a:pPr>
            <a:r>
              <a:rPr lang="es-MX" sz="3400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s-MX" sz="3400" dirty="0">
                <a:solidFill>
                  <a:srgbClr val="000000"/>
                </a:solidFill>
                <a:effectLst/>
              </a:rPr>
              <a:t>Las reacciones fisiológicas que en su conjunto preparan al organismo para la acción</a:t>
            </a:r>
          </a:p>
          <a:p>
            <a:endParaRPr lang="es-MX" sz="3100" b="1" kern="1200" dirty="0">
              <a:solidFill>
                <a:srgbClr val="990033"/>
              </a:solidFill>
              <a:latin typeface="Comic Sans MS" pitchFamily="66" charset="0"/>
            </a:endParaRPr>
          </a:p>
          <a:p>
            <a:endParaRPr lang="es-MX" sz="3100" b="1" kern="1200" dirty="0">
              <a:solidFill>
                <a:srgbClr val="990033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es-MX" sz="3100" b="1" kern="1200" dirty="0">
                <a:solidFill>
                  <a:srgbClr val="990033"/>
                </a:solidFill>
                <a:latin typeface="Comic Sans MS" pitchFamily="66" charset="0"/>
              </a:rPr>
              <a:t> </a:t>
            </a:r>
            <a:r>
              <a:rPr lang="es-MX" sz="1500" b="1" i="1" kern="1200" dirty="0">
                <a:solidFill>
                  <a:srgbClr val="FF3300"/>
                </a:solidFill>
                <a:latin typeface="Comic Sans MS" pitchFamily="66" charset="0"/>
              </a:rPr>
              <a:t>OMS, 1994.</a:t>
            </a:r>
          </a:p>
        </p:txBody>
      </p:sp>
      <p:pic>
        <p:nvPicPr>
          <p:cNvPr id="50178" name="Picture 2" descr="https://encrypted-tbn3.gstatic.com/images?q=tbn:ANd9GcTtsSdw59RNHusoRrdqhsV3Y16FHy06ApsZiWBF5EkZNObM4OEZQOVTtDx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052736"/>
            <a:ext cx="3143647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1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08" y="642918"/>
            <a:ext cx="4214842" cy="642942"/>
          </a:xfrm>
        </p:spPr>
        <p:txBody>
          <a:bodyPr/>
          <a:lstStyle/>
          <a:p>
            <a:r>
              <a:rPr lang="es-MX" sz="4000" dirty="0">
                <a:solidFill>
                  <a:srgbClr val="FF0066"/>
                </a:solidFill>
              </a:rPr>
              <a:t>Estrés</a:t>
            </a:r>
            <a:br>
              <a:rPr lang="es-MX" sz="4000" dirty="0">
                <a:solidFill>
                  <a:srgbClr val="FF0066"/>
                </a:solidFill>
              </a:rPr>
            </a:br>
            <a:endParaRPr lang="es-MX" sz="4000" dirty="0">
              <a:solidFill>
                <a:srgbClr val="FF006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MX" sz="2600" dirty="0">
                <a:solidFill>
                  <a:srgbClr val="000000"/>
                </a:solidFill>
                <a:effectLst/>
              </a:rPr>
              <a:t>Cualquier reacción o respuesta del organismo frente a las demandas del ambiente. </a:t>
            </a:r>
          </a:p>
          <a:p>
            <a:endParaRPr lang="es-MX" sz="2600" dirty="0">
              <a:solidFill>
                <a:srgbClr val="000000"/>
              </a:solidFill>
              <a:effectLst/>
            </a:endParaRPr>
          </a:p>
          <a:p>
            <a:r>
              <a:rPr lang="es-MX" sz="2600" dirty="0">
                <a:solidFill>
                  <a:srgbClr val="000000"/>
                </a:solidFill>
                <a:effectLst/>
              </a:rPr>
              <a:t> La fuerza o estímulo que actúa sobre el individuo (elemento </a:t>
            </a:r>
            <a:r>
              <a:rPr lang="es-MX" sz="2600" dirty="0" err="1">
                <a:solidFill>
                  <a:srgbClr val="000000"/>
                </a:solidFill>
                <a:effectLst/>
              </a:rPr>
              <a:t>estresor</a:t>
            </a:r>
            <a:r>
              <a:rPr lang="es-MX" sz="2600" dirty="0">
                <a:solidFill>
                  <a:srgbClr val="000000"/>
                </a:solidFill>
                <a:effectLst/>
              </a:rPr>
              <a:t>),</a:t>
            </a:r>
          </a:p>
          <a:p>
            <a:endParaRPr lang="es-MX" sz="2600" dirty="0">
              <a:solidFill>
                <a:srgbClr val="000000"/>
              </a:solidFill>
              <a:effectLst/>
            </a:endParaRPr>
          </a:p>
          <a:p>
            <a:r>
              <a:rPr lang="es-MX" sz="2600" dirty="0">
                <a:solidFill>
                  <a:srgbClr val="000000"/>
                </a:solidFill>
                <a:effectLst/>
              </a:rPr>
              <a:t>  La interacción entre los estímulos ambientales y la respuesta del individuo.</a:t>
            </a:r>
          </a:p>
          <a:p>
            <a:pPr algn="r">
              <a:buNone/>
            </a:pPr>
            <a:r>
              <a:rPr lang="es-MX" sz="1200" b="1" i="1" kern="1200" dirty="0">
                <a:solidFill>
                  <a:srgbClr val="FF3300"/>
                </a:solidFill>
                <a:latin typeface="Comic Sans MS" pitchFamily="66" charset="0"/>
              </a:rPr>
              <a:t>H. </a:t>
            </a:r>
            <a:r>
              <a:rPr lang="es-MX" sz="1200" b="1" i="1" kern="1200" dirty="0" err="1">
                <a:solidFill>
                  <a:srgbClr val="FF3300"/>
                </a:solidFill>
                <a:latin typeface="Comic Sans MS" pitchFamily="66" charset="0"/>
              </a:rPr>
              <a:t>Selye</a:t>
            </a:r>
            <a:r>
              <a:rPr lang="es-MX" sz="1200" b="1" i="1" kern="1200" dirty="0">
                <a:solidFill>
                  <a:srgbClr val="FF3300"/>
                </a:solidFill>
                <a:latin typeface="Comic Sans MS" pitchFamily="66" charset="0"/>
              </a:rPr>
              <a:t>, 1973.</a:t>
            </a:r>
          </a:p>
        </p:txBody>
      </p:sp>
      <p:pic>
        <p:nvPicPr>
          <p:cNvPr id="4" name="Picture 2" descr="Hans Sel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286256"/>
            <a:ext cx="2016521" cy="197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6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09600" y="609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s-MX" altLang="es-MX" sz="2800" u="none">
              <a:solidFill>
                <a:srgbClr val="FF0000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85800" y="620713"/>
            <a:ext cx="80010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4163" indent="-284163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MX" altLang="es-MX" sz="2600" b="0" u="none" dirty="0"/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MX" altLang="es-MX" sz="2600" b="0" u="none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MX" altLang="es-MX" sz="2600" b="0" u="none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s-MX" altLang="es-MX" sz="2400" u="none" dirty="0">
                <a:solidFill>
                  <a:srgbClr val="C00000"/>
                </a:solidFill>
              </a:rPr>
              <a:t>“ ... Algunas de las enfermedades en las que las tensiones desempeñan un </a:t>
            </a:r>
            <a:r>
              <a:rPr lang="es-MX" altLang="es-MX" sz="2400" u="none" dirty="0" smtClean="0">
                <a:solidFill>
                  <a:srgbClr val="C00000"/>
                </a:solidFill>
              </a:rPr>
              <a:t>papel</a:t>
            </a:r>
            <a:r>
              <a:rPr lang="es-MX" altLang="es-MX" sz="2400" u="none" dirty="0">
                <a:solidFill>
                  <a:srgbClr val="C00000"/>
                </a:solidFill>
              </a:rPr>
              <a:t> particularmente importante son la presión sanguínea alta, las cardiopatías, las úlceras gástricas o duodenales y varios tipos de trastornos mentales ”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s-MX" altLang="es-MX" sz="2400" u="none" dirty="0">
                <a:solidFill>
                  <a:srgbClr val="C00000"/>
                </a:solidFill>
              </a:rPr>
              <a:t>.</a:t>
            </a: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Ø"/>
            </a:pPr>
            <a:r>
              <a:rPr lang="es-MX" altLang="es-MX" sz="1200" i="1" u="none" dirty="0">
                <a:solidFill>
                  <a:srgbClr val="FF3300"/>
                </a:solidFill>
              </a:rPr>
              <a:t>Hans </a:t>
            </a:r>
            <a:r>
              <a:rPr lang="es-MX" altLang="es-MX" sz="1200" i="1" u="none" dirty="0" err="1">
                <a:solidFill>
                  <a:srgbClr val="FF3300"/>
                </a:solidFill>
              </a:rPr>
              <a:t>Selye</a:t>
            </a:r>
            <a:endParaRPr lang="es-MX" altLang="es-MX" sz="1200" i="1" u="none" dirty="0">
              <a:solidFill>
                <a:srgbClr val="FF3300"/>
              </a:solidFill>
            </a:endParaRP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Ø"/>
            </a:pPr>
            <a:endParaRPr lang="es-MX" altLang="es-MX" sz="2400" b="0" i="1" u="none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1628800"/>
            <a:ext cx="55446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600" b="0" u="none" dirty="0">
                <a:solidFill>
                  <a:srgbClr val="000000"/>
                </a:solidFill>
                <a:latin typeface="+mn-lt"/>
              </a:rPr>
              <a:t>Es una teoría psicológica que explica la conducta como  resultado tanto de factores biológicos y genéticos (innato) como de experiencias vitales (adquirido). </a:t>
            </a:r>
          </a:p>
          <a:p>
            <a:endParaRPr lang="es-MX" sz="2600" b="0" u="none" dirty="0">
              <a:solidFill>
                <a:srgbClr val="000000"/>
              </a:solidFill>
              <a:latin typeface="+mn-lt"/>
            </a:endParaRPr>
          </a:p>
          <a:p>
            <a:r>
              <a:rPr lang="es-MX" sz="2600" b="0" u="none" dirty="0">
                <a:solidFill>
                  <a:srgbClr val="000000"/>
                </a:solidFill>
                <a:latin typeface="+mn-lt"/>
              </a:rPr>
              <a:t>Esta teoría se introdujo originalmente como un medio de explicar algunas de las causas de la esquizofrenia.</a:t>
            </a:r>
          </a:p>
          <a:p>
            <a:pPr algn="r"/>
            <a:r>
              <a:rPr lang="es-MX" sz="2000" u="none" dirty="0">
                <a:solidFill>
                  <a:srgbClr val="C00000"/>
                </a:solidFill>
              </a:rPr>
              <a:t> </a:t>
            </a:r>
            <a:r>
              <a:rPr lang="es-MX" sz="1200" i="1" u="none" dirty="0" err="1" smtClean="0">
                <a:solidFill>
                  <a:srgbClr val="FF3300"/>
                </a:solidFill>
              </a:rPr>
              <a:t>Zubin</a:t>
            </a:r>
            <a:r>
              <a:rPr lang="es-MX" sz="1200" i="1" u="none" dirty="0" smtClean="0">
                <a:solidFill>
                  <a:srgbClr val="FF3300"/>
                </a:solidFill>
              </a:rPr>
              <a:t> </a:t>
            </a:r>
            <a:r>
              <a:rPr lang="es-MX" sz="1200" i="1" u="none" dirty="0">
                <a:solidFill>
                  <a:srgbClr val="FF3300"/>
                </a:solidFill>
              </a:rPr>
              <a:t>&amp; Spring, </a:t>
            </a:r>
            <a:r>
              <a:rPr lang="es-MX" sz="1200" i="1" u="none" dirty="0" smtClean="0">
                <a:solidFill>
                  <a:srgbClr val="FF3300"/>
                </a:solidFill>
              </a:rPr>
              <a:t>1977.</a:t>
            </a:r>
            <a:endParaRPr lang="es-MX" sz="1200" i="1" u="none" dirty="0">
              <a:solidFill>
                <a:srgbClr val="FF33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s-MX" altLang="es-MX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Modelo </a:t>
            </a:r>
            <a:r>
              <a:rPr lang="es-MX" altLang="es-MX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diatesis</a:t>
            </a:r>
            <a:r>
              <a:rPr lang="es-MX" altLang="es-MX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-estrés  </a:t>
            </a:r>
            <a:endParaRPr lang="es-ES" altLang="es-MX" sz="40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/>
            <a:endParaRPr lang="es-ES" altLang="es-MX" sz="280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35150" y="692150"/>
            <a:ext cx="5041900" cy="11525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s-MX" altLang="es-MX" sz="4000" u="none" kern="0" dirty="0" smtClean="0">
                <a:solidFill>
                  <a:srgbClr val="FF0066"/>
                </a:solidFill>
                <a:effectLst/>
              </a:rPr>
              <a:t>Salud</a:t>
            </a:r>
            <a:endParaRPr lang="es-MX" altLang="es-MX" sz="4000" u="none" kern="0" dirty="0">
              <a:solidFill>
                <a:srgbClr val="FF0066"/>
              </a:solidFill>
              <a:effectLst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70100" y="21328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u="none" dirty="0">
                <a:solidFill>
                  <a:srgbClr val="000000"/>
                </a:solidFill>
              </a:rPr>
              <a:t> </a:t>
            </a:r>
            <a:r>
              <a:rPr lang="es-MX" sz="2400" u="none" dirty="0" smtClean="0">
                <a:solidFill>
                  <a:srgbClr val="000000"/>
                </a:solidFill>
              </a:rPr>
              <a:t>“</a:t>
            </a:r>
            <a:r>
              <a:rPr lang="es-MX" sz="2400" u="none" dirty="0">
                <a:solidFill>
                  <a:srgbClr val="000000"/>
                </a:solidFill>
              </a:rPr>
              <a:t>un estado de bienestar físico, mental y social completo y no meramente la ausencia de enfermedad o padecimiento“ </a:t>
            </a:r>
            <a:endParaRPr lang="es-MX" sz="2400" u="none" dirty="0" smtClean="0">
              <a:solidFill>
                <a:srgbClr val="000000"/>
              </a:solidFill>
            </a:endParaRPr>
          </a:p>
          <a:p>
            <a:pPr algn="r"/>
            <a:r>
              <a:rPr lang="es-MX" sz="2000" i="1" u="none" dirty="0" smtClean="0">
                <a:solidFill>
                  <a:srgbClr val="C00000"/>
                </a:solidFill>
              </a:rPr>
              <a:t>(</a:t>
            </a:r>
            <a:r>
              <a:rPr lang="es-MX" sz="2000" i="1" u="none" dirty="0">
                <a:solidFill>
                  <a:srgbClr val="C00000"/>
                </a:solidFill>
              </a:rPr>
              <a:t>OMS, 2001)</a:t>
            </a:r>
          </a:p>
        </p:txBody>
      </p:sp>
    </p:spTree>
    <p:extLst>
      <p:ext uri="{BB962C8B-B14F-4D97-AF65-F5344CB8AC3E}">
        <p14:creationId xmlns:p14="http://schemas.microsoft.com/office/powerpoint/2010/main" val="716842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00800" cy="54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571480"/>
            <a:ext cx="7186634" cy="631844"/>
          </a:xfrm>
        </p:spPr>
        <p:txBody>
          <a:bodyPr/>
          <a:lstStyle/>
          <a:p>
            <a:pPr eaLnBrk="1" hangingPunct="1"/>
            <a:r>
              <a:rPr lang="es-MX" altLang="es-MX" sz="4000" dirty="0" err="1">
                <a:solidFill>
                  <a:srgbClr val="FF0066"/>
                </a:solidFill>
              </a:rPr>
              <a:t>Estresor </a:t>
            </a:r>
            <a:r>
              <a:rPr lang="es-MX" altLang="es-MX" sz="4000" dirty="0">
                <a:solidFill>
                  <a:srgbClr val="FF0066"/>
                </a:solidFill>
              </a:rPr>
              <a:t>o factor estresante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es-MX" dirty="0" smtClean="0"/>
          </a:p>
          <a:p>
            <a:endParaRPr lang="es-MX" dirty="0" smtClean="0"/>
          </a:p>
          <a:p>
            <a:r>
              <a:rPr lang="es-MX" sz="6500" dirty="0">
                <a:solidFill>
                  <a:srgbClr val="000000"/>
                </a:solidFill>
                <a:effectLst/>
              </a:rPr>
              <a:t>Cualquier estímulo que provoca deterioro y desgaste de los recursos físicos o mentales del organismo.  </a:t>
            </a:r>
          </a:p>
          <a:p>
            <a:endParaRPr lang="es-MX" sz="6500" dirty="0">
              <a:solidFill>
                <a:srgbClr val="000000"/>
              </a:solidFill>
              <a:effectLst/>
            </a:endParaRPr>
          </a:p>
          <a:p>
            <a:endParaRPr lang="es-MX" sz="6500" dirty="0">
              <a:solidFill>
                <a:srgbClr val="000000"/>
              </a:solidFill>
              <a:effectLst/>
            </a:endParaRP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r>
              <a:rPr lang="es-MX" altLang="es-MX" sz="6500" dirty="0">
                <a:solidFill>
                  <a:srgbClr val="000000"/>
                </a:solidFill>
                <a:effectLst/>
              </a:rPr>
              <a:t>EXTERNOS</a:t>
            </a: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endParaRPr lang="es-MX" altLang="es-MX" sz="6500" dirty="0">
              <a:solidFill>
                <a:srgbClr val="000000"/>
              </a:solidFill>
              <a:effectLst/>
            </a:endParaRP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r>
              <a:rPr lang="es-MX" altLang="es-MX" sz="6500" dirty="0">
                <a:solidFill>
                  <a:srgbClr val="000000"/>
                </a:solidFill>
                <a:effectLst/>
              </a:rPr>
              <a:t>INTERNOS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algn="r">
              <a:buNone/>
            </a:pPr>
            <a:r>
              <a:rPr lang="es-MX" sz="3000" b="1" i="1" kern="1200" dirty="0">
                <a:solidFill>
                  <a:srgbClr val="FF3300"/>
                </a:solidFill>
                <a:latin typeface="Comic Sans MS" pitchFamily="66" charset="0"/>
              </a:rPr>
              <a:t>Psi Salud Bienestar </a:t>
            </a:r>
            <a:endParaRPr lang="es-MX" sz="3000" b="1" i="1" kern="1200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es-MX" sz="3000" b="1" i="1" kern="1200" dirty="0" smtClean="0">
                <a:solidFill>
                  <a:srgbClr val="FF3300"/>
                </a:solidFill>
                <a:latin typeface="Comic Sans MS" pitchFamily="66" charset="0"/>
              </a:rPr>
              <a:t>Biopsicosocial </a:t>
            </a:r>
            <a:r>
              <a:rPr lang="es-MX" sz="3000" b="1" i="1" kern="1200" dirty="0">
                <a:solidFill>
                  <a:srgbClr val="FF3300"/>
                </a:solidFill>
                <a:latin typeface="Comic Sans MS" pitchFamily="66" charset="0"/>
              </a:rPr>
              <a:t>2011 </a:t>
            </a:r>
          </a:p>
          <a:p>
            <a:endParaRPr lang="es-MX" sz="2500" i="1" kern="1200" dirty="0">
              <a:solidFill>
                <a:srgbClr val="990033"/>
              </a:solidFill>
              <a:latin typeface="Comic Sans MS" pitchFamily="66" charset="0"/>
            </a:endParaRPr>
          </a:p>
        </p:txBody>
      </p:sp>
      <p:pic>
        <p:nvPicPr>
          <p:cNvPr id="47105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240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8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2 Marcador de contenido"/>
          <p:cNvSpPr>
            <a:spLocks noGrp="1"/>
          </p:cNvSpPr>
          <p:nvPr>
            <p:ph idx="4294967295"/>
          </p:nvPr>
        </p:nvSpPr>
        <p:spPr>
          <a:xfrm>
            <a:off x="135730" y="132776"/>
            <a:ext cx="8722519" cy="672522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MX" dirty="0" smtClean="0">
                <a:solidFill>
                  <a:srgbClr val="FF0000"/>
                </a:solidFill>
              </a:rPr>
              <a:t>Bruce </a:t>
            </a:r>
            <a:r>
              <a:rPr lang="es-MX" dirty="0" err="1" smtClean="0">
                <a:solidFill>
                  <a:srgbClr val="FF0000"/>
                </a:solidFill>
              </a:rPr>
              <a:t>McEwen</a:t>
            </a:r>
            <a:r>
              <a:rPr lang="es-MX" dirty="0" smtClean="0">
                <a:solidFill>
                  <a:srgbClr val="FF0000"/>
                </a:solidFill>
              </a:rPr>
              <a:t> (1999) </a:t>
            </a:r>
          </a:p>
          <a:p>
            <a:pPr>
              <a:buFont typeface="Wingdings" pitchFamily="2" charset="2"/>
              <a:buNone/>
            </a:pPr>
            <a:endParaRPr lang="es-MX" dirty="0" smtClean="0"/>
          </a:p>
          <a:p>
            <a:pPr>
              <a:buFont typeface="Wingdings" pitchFamily="2" charset="2"/>
              <a:buNone/>
            </a:pPr>
            <a:endParaRPr lang="es-MX" dirty="0" smtClean="0"/>
          </a:p>
        </p:txBody>
      </p:sp>
      <p:pic>
        <p:nvPicPr>
          <p:cNvPr id="5837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85010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71938"/>
            <a:ext cx="8572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5 CuadroTexto"/>
          <p:cNvSpPr txBox="1">
            <a:spLocks noChangeArrowheads="1"/>
          </p:cNvSpPr>
          <p:nvPr/>
        </p:nvSpPr>
        <p:spPr bwMode="auto">
          <a:xfrm>
            <a:off x="428625" y="1071563"/>
            <a:ext cx="2786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800" b="0" u="none" smtClean="0">
                <a:solidFill>
                  <a:srgbClr val="000000"/>
                </a:solidFill>
                <a:latin typeface="Calibri" pitchFamily="34" charset="0"/>
              </a:rPr>
              <a:t>ESTRESOR </a:t>
            </a:r>
          </a:p>
        </p:txBody>
      </p:sp>
      <p:sp>
        <p:nvSpPr>
          <p:cNvPr id="58375" name="6 CuadroTexto"/>
          <p:cNvSpPr txBox="1">
            <a:spLocks noChangeArrowheads="1"/>
          </p:cNvSpPr>
          <p:nvPr/>
        </p:nvSpPr>
        <p:spPr bwMode="auto">
          <a:xfrm>
            <a:off x="285750" y="3929063"/>
            <a:ext cx="27860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800" b="0" u="none" smtClean="0">
                <a:solidFill>
                  <a:srgbClr val="000000"/>
                </a:solidFill>
                <a:latin typeface="Calibri" pitchFamily="34" charset="0"/>
              </a:rPr>
              <a:t>ESTRESOR </a:t>
            </a:r>
          </a:p>
        </p:txBody>
      </p:sp>
      <p:sp>
        <p:nvSpPr>
          <p:cNvPr id="58376" name="7 CuadroTexto"/>
          <p:cNvSpPr txBox="1">
            <a:spLocks noChangeArrowheads="1"/>
          </p:cNvSpPr>
          <p:nvPr/>
        </p:nvSpPr>
        <p:spPr bwMode="auto">
          <a:xfrm>
            <a:off x="2214563" y="1857375"/>
            <a:ext cx="50720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MX" sz="1800" b="0" u="none" smtClean="0">
                <a:solidFill>
                  <a:srgbClr val="000000"/>
                </a:solidFill>
                <a:latin typeface="Calibri" pitchFamily="34" charset="0"/>
              </a:rPr>
              <a:t>ALOSTASIS_ </a:t>
            </a:r>
          </a:p>
        </p:txBody>
      </p:sp>
      <p:sp>
        <p:nvSpPr>
          <p:cNvPr id="58377" name="8 CuadroTexto"/>
          <p:cNvSpPr txBox="1">
            <a:spLocks noChangeArrowheads="1"/>
          </p:cNvSpPr>
          <p:nvPr/>
        </p:nvSpPr>
        <p:spPr bwMode="auto">
          <a:xfrm>
            <a:off x="2214563" y="3929063"/>
            <a:ext cx="40719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MX" sz="1800" b="0" u="none" smtClean="0">
                <a:solidFill>
                  <a:srgbClr val="000000"/>
                </a:solidFill>
                <a:latin typeface="Calibri" pitchFamily="34" charset="0"/>
              </a:rPr>
              <a:t>ALOSTASIS</a:t>
            </a:r>
          </a:p>
          <a:p>
            <a:pPr algn="ctr" eaLnBrk="1" hangingPunct="1"/>
            <a:r>
              <a:rPr lang="es-MX" sz="1800" b="0" u="none" smtClean="0">
                <a:solidFill>
                  <a:srgbClr val="000000"/>
                </a:solidFill>
                <a:latin typeface="Calibri" pitchFamily="34" charset="0"/>
              </a:rPr>
              <a:t>_ </a:t>
            </a:r>
          </a:p>
        </p:txBody>
      </p:sp>
      <p:sp>
        <p:nvSpPr>
          <p:cNvPr id="58378" name="9 CuadroTexto"/>
          <p:cNvSpPr txBox="1">
            <a:spLocks noChangeArrowheads="1"/>
          </p:cNvSpPr>
          <p:nvPr/>
        </p:nvSpPr>
        <p:spPr bwMode="auto">
          <a:xfrm>
            <a:off x="6643688" y="1214438"/>
            <a:ext cx="21431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800" b="0" u="none" smtClean="0">
                <a:solidFill>
                  <a:srgbClr val="000000"/>
                </a:solidFill>
                <a:latin typeface="Calibri" pitchFamily="34" charset="0"/>
              </a:rPr>
              <a:t>BALANCE</a:t>
            </a:r>
          </a:p>
        </p:txBody>
      </p:sp>
      <p:sp>
        <p:nvSpPr>
          <p:cNvPr id="58379" name="10 CuadroTexto"/>
          <p:cNvSpPr txBox="1">
            <a:spLocks noChangeArrowheads="1"/>
          </p:cNvSpPr>
          <p:nvPr/>
        </p:nvSpPr>
        <p:spPr bwMode="auto">
          <a:xfrm>
            <a:off x="6215063" y="3929063"/>
            <a:ext cx="25717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800" b="0" u="none" smtClean="0">
                <a:solidFill>
                  <a:srgbClr val="000000"/>
                </a:solidFill>
                <a:latin typeface="Calibri" pitchFamily="34" charset="0"/>
              </a:rPr>
              <a:t>DESBALANCE</a:t>
            </a:r>
          </a:p>
        </p:txBody>
      </p:sp>
      <p:sp>
        <p:nvSpPr>
          <p:cNvPr id="58380" name="11 CuadroTexto"/>
          <p:cNvSpPr txBox="1">
            <a:spLocks noChangeArrowheads="1"/>
          </p:cNvSpPr>
          <p:nvPr/>
        </p:nvSpPr>
        <p:spPr bwMode="auto">
          <a:xfrm>
            <a:off x="2643188" y="3286125"/>
            <a:ext cx="29289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800" b="0" u="none" smtClean="0">
                <a:solidFill>
                  <a:srgbClr val="000000"/>
                </a:solidFill>
                <a:latin typeface="Calibri" pitchFamily="34" charset="0"/>
              </a:rPr>
              <a:t>Adecuada respuesta a estrés </a:t>
            </a:r>
          </a:p>
        </p:txBody>
      </p:sp>
      <p:sp>
        <p:nvSpPr>
          <p:cNvPr id="58381" name="12 CuadroTexto"/>
          <p:cNvSpPr txBox="1">
            <a:spLocks noChangeArrowheads="1"/>
          </p:cNvSpPr>
          <p:nvPr/>
        </p:nvSpPr>
        <p:spPr bwMode="auto">
          <a:xfrm>
            <a:off x="1785938" y="5929313"/>
            <a:ext cx="314325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MX" sz="1800" b="0" u="none" smtClean="0">
                <a:solidFill>
                  <a:srgbClr val="000000"/>
                </a:solidFill>
                <a:latin typeface="Calibri" pitchFamily="34" charset="0"/>
              </a:rPr>
              <a:t>Inadecuada respuesta a estrés  </a:t>
            </a:r>
          </a:p>
          <a:p>
            <a:pPr algn="ctr" eaLnBrk="1" hangingPunct="1"/>
            <a:r>
              <a:rPr lang="es-MX" sz="1800" b="0" u="none" smtClean="0">
                <a:solidFill>
                  <a:srgbClr val="000000"/>
                </a:solidFill>
                <a:latin typeface="Calibri" pitchFamily="34" charset="0"/>
              </a:rPr>
              <a:t>“Carga alostatica”</a:t>
            </a:r>
          </a:p>
        </p:txBody>
      </p:sp>
    </p:spTree>
    <p:extLst>
      <p:ext uri="{BB962C8B-B14F-4D97-AF65-F5344CB8AC3E}">
        <p14:creationId xmlns:p14="http://schemas.microsoft.com/office/powerpoint/2010/main" val="30297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9600" y="609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s-MX" altLang="es-MX" sz="2800" u="none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85800" y="620713"/>
            <a:ext cx="80010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4163" indent="-284163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MX" altLang="es-MX" sz="2600" b="0" u="none" dirty="0"/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s-MX" altLang="es-MX" sz="2200" b="0" u="none" dirty="0">
                <a:solidFill>
                  <a:srgbClr val="990033"/>
                </a:solidFill>
              </a:rPr>
              <a:t>“ …</a:t>
            </a:r>
            <a:r>
              <a:rPr lang="es-MX" altLang="es-MX" sz="2200" u="none" dirty="0" err="1">
                <a:solidFill>
                  <a:srgbClr val="990033"/>
                </a:solidFill>
              </a:rPr>
              <a:t>Alostasis</a:t>
            </a:r>
            <a:r>
              <a:rPr lang="es-MX" altLang="es-MX" sz="2200" b="0" u="none" dirty="0">
                <a:solidFill>
                  <a:srgbClr val="990033"/>
                </a:solidFill>
              </a:rPr>
              <a:t> </a:t>
            </a:r>
            <a:r>
              <a:rPr lang="es-MX" altLang="es-MX" sz="2400" u="none" dirty="0">
                <a:solidFill>
                  <a:srgbClr val="C00000"/>
                </a:solidFill>
              </a:rPr>
              <a:t>se puede definir como un mecanismo de protección que moviliza al S.N.C, el </a:t>
            </a:r>
            <a:r>
              <a:rPr lang="es-MX" altLang="es-MX" sz="2400" u="none" dirty="0" smtClean="0">
                <a:solidFill>
                  <a:srgbClr val="C00000"/>
                </a:solidFill>
              </a:rPr>
              <a:t>Sistema </a:t>
            </a:r>
            <a:r>
              <a:rPr lang="es-MX" altLang="es-MX" sz="2400" u="none" dirty="0">
                <a:solidFill>
                  <a:srgbClr val="C00000"/>
                </a:solidFill>
              </a:rPr>
              <a:t>endócrino y el Sistema Inmune preparándolo para afrontar el estrés de una determinada situación (interna o externa)</a:t>
            </a: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MX" altLang="es-MX" sz="2000" u="none" dirty="0">
              <a:solidFill>
                <a:srgbClr val="99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s-ES_tradnl" altLang="es-MX" sz="2500" b="0" u="none" dirty="0">
                <a:solidFill>
                  <a:srgbClr val="990000"/>
                </a:solidFill>
                <a:cs typeface="Times New Roman" pitchFamily="18" charset="0"/>
              </a:rPr>
              <a:t> ”</a:t>
            </a:r>
            <a:r>
              <a:rPr lang="es-MX" altLang="es-MX" sz="2500" b="0" u="none" dirty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s-MX" altLang="es-MX" sz="2200" u="none" dirty="0">
                <a:solidFill>
                  <a:srgbClr val="990033"/>
                </a:solidFill>
              </a:rPr>
              <a:t>La carga </a:t>
            </a:r>
            <a:r>
              <a:rPr lang="es-MX" altLang="es-MX" sz="2200" u="none" dirty="0" err="1">
                <a:solidFill>
                  <a:srgbClr val="990033"/>
                </a:solidFill>
              </a:rPr>
              <a:t>alostática</a:t>
            </a:r>
            <a:r>
              <a:rPr lang="es-MX" altLang="es-MX" sz="2200" u="none" dirty="0">
                <a:solidFill>
                  <a:srgbClr val="990033"/>
                </a:solidFill>
              </a:rPr>
              <a:t> </a:t>
            </a:r>
            <a:r>
              <a:rPr lang="es-MX" altLang="es-MX" sz="2400" u="none" dirty="0">
                <a:solidFill>
                  <a:srgbClr val="C00000"/>
                </a:solidFill>
              </a:rPr>
              <a:t>es una continua respuesta de estrés des-regulada. Este desgaste o agotamiento se produce por una hiperactividad del sistema de </a:t>
            </a:r>
            <a:r>
              <a:rPr lang="es-MX" altLang="es-MX" sz="2400" u="none" dirty="0" err="1">
                <a:solidFill>
                  <a:srgbClr val="C00000"/>
                </a:solidFill>
              </a:rPr>
              <a:t>alostasis</a:t>
            </a:r>
            <a:r>
              <a:rPr lang="es-MX" altLang="es-MX" sz="2400" u="none" dirty="0">
                <a:solidFill>
                  <a:srgbClr val="C00000"/>
                </a:solidFill>
              </a:rPr>
              <a:t>, que a largo plazo puede causar patologías tanto orgánicas como </a:t>
            </a:r>
            <a:r>
              <a:rPr lang="es-MX" altLang="es-MX" sz="2400" u="none" dirty="0" err="1">
                <a:solidFill>
                  <a:srgbClr val="C00000"/>
                </a:solidFill>
              </a:rPr>
              <a:t>psiquicas</a:t>
            </a:r>
            <a:r>
              <a:rPr lang="es-MX" altLang="es-MX" sz="2400" u="none" dirty="0">
                <a:solidFill>
                  <a:srgbClr val="C00000"/>
                </a:solidFill>
              </a:rPr>
              <a:t> “.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ES_tradnl" altLang="es-MX" sz="2200" b="0" u="none" dirty="0">
              <a:solidFill>
                <a:srgbClr val="990033"/>
              </a:solidFill>
            </a:endParaRP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MX" altLang="es-MX" sz="2000" i="1" u="none" dirty="0">
              <a:solidFill>
                <a:srgbClr val="990000"/>
              </a:solidFill>
            </a:endParaRP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MX" altLang="es-MX" sz="2400" b="0" i="1" u="none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MX" sz="3000" b="0" u="none">
              <a:solidFill>
                <a:srgbClr val="3333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MX" altLang="es-MX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…ESTRÉS</a:t>
            </a:r>
            <a:endParaRPr lang="es-ES" altLang="es-MX" sz="40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/>
            <a:endParaRPr lang="es-ES" altLang="es-MX" sz="2600" u="none" dirty="0">
              <a:solidFill>
                <a:srgbClr val="990033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7158" y="1142984"/>
            <a:ext cx="7620000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63538" indent="17463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MX" altLang="es-MX" sz="2400" i="1" u="none" dirty="0">
              <a:solidFill>
                <a:srgbClr val="990033"/>
              </a:solidFill>
              <a:latin typeface="Arial" charset="0"/>
            </a:endParaRPr>
          </a:p>
          <a:p>
            <a:pPr>
              <a:buClr>
                <a:srgbClr val="FF0000"/>
              </a:buClr>
              <a:buSzPct val="85000"/>
            </a:pPr>
            <a:r>
              <a:rPr lang="es-MX" altLang="es-MX" sz="2600" u="none" dirty="0">
                <a:solidFill>
                  <a:srgbClr val="990033"/>
                </a:solidFill>
              </a:rPr>
              <a:t>Relación particular entre el individuo y su entorno, que es evaluado como amenazante o desbordante de sus recursos y que pone en peligro su </a:t>
            </a:r>
            <a:r>
              <a:rPr lang="es-MX" altLang="es-MX" sz="2600" u="none" dirty="0" smtClean="0">
                <a:solidFill>
                  <a:srgbClr val="990033"/>
                </a:solidFill>
              </a:rPr>
              <a:t>bienestar</a:t>
            </a:r>
            <a:endParaRPr lang="es-MX" altLang="es-MX" sz="2600" u="none" dirty="0">
              <a:solidFill>
                <a:srgbClr val="990033"/>
              </a:solidFill>
            </a:endParaRPr>
          </a:p>
          <a:p>
            <a:pPr algn="r">
              <a:buClr>
                <a:srgbClr val="FF0000"/>
              </a:buClr>
              <a:buSzPct val="85000"/>
            </a:pPr>
            <a:r>
              <a:rPr lang="es-ES" altLang="es-MX" sz="1200" i="1" u="none" dirty="0" err="1" smtClean="0">
                <a:solidFill>
                  <a:srgbClr val="FF3300"/>
                </a:solidFill>
              </a:rPr>
              <a:t>Lazarus</a:t>
            </a:r>
            <a:r>
              <a:rPr lang="es-ES" altLang="es-MX" sz="1200" i="1" u="none" dirty="0" smtClean="0">
                <a:solidFill>
                  <a:srgbClr val="FF3300"/>
                </a:solidFill>
              </a:rPr>
              <a:t> </a:t>
            </a:r>
            <a:r>
              <a:rPr lang="es-ES" altLang="es-MX" sz="1200" i="1" u="none" dirty="0">
                <a:solidFill>
                  <a:srgbClr val="FF3300"/>
                </a:solidFill>
              </a:rPr>
              <a:t>y </a:t>
            </a:r>
            <a:r>
              <a:rPr lang="es-ES" altLang="es-MX" sz="1200" i="1" u="none" dirty="0" err="1">
                <a:solidFill>
                  <a:srgbClr val="FF3300"/>
                </a:solidFill>
              </a:rPr>
              <a:t>Folkman</a:t>
            </a:r>
            <a:r>
              <a:rPr lang="es-ES" altLang="es-MX" sz="1200" i="1" u="none" dirty="0">
                <a:solidFill>
                  <a:srgbClr val="FF3300"/>
                </a:solidFill>
              </a:rPr>
              <a:t> (1980</a:t>
            </a:r>
            <a:r>
              <a:rPr lang="es-ES" altLang="es-MX" sz="1200" i="1" u="none" dirty="0" smtClean="0">
                <a:solidFill>
                  <a:srgbClr val="FF3300"/>
                </a:solidFill>
              </a:rPr>
              <a:t>),</a:t>
            </a:r>
            <a:endParaRPr lang="es-MX" altLang="es-MX" sz="1200" i="1" u="none" dirty="0">
              <a:solidFill>
                <a:srgbClr val="FF3300"/>
              </a:solidFill>
            </a:endParaRPr>
          </a:p>
        </p:txBody>
      </p:sp>
      <p:pic>
        <p:nvPicPr>
          <p:cNvPr id="5" name="Picture 8" descr="http://3.bp.blogspot.com/-NOkyIVvmVe0/Uu_RNUe4eaI/AAAAAAAADwk/jVO-3-G6u1I/s1600/1604648_10151948884093481_117472547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357562"/>
            <a:ext cx="2661802" cy="27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MX" sz="3000" b="0" u="none">
              <a:solidFill>
                <a:srgbClr val="333300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ES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Estrés psicosocial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762000" y="1844675"/>
            <a:ext cx="7620000" cy="432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717550" lvl="4" defTabSz="201613">
              <a:buFont typeface="Wingdings" pitchFamily="2" charset="2"/>
              <a:buChar char="Ø"/>
              <a:defRPr/>
            </a:pPr>
            <a:r>
              <a:rPr lang="es-ES" sz="2600" u="none" dirty="0">
                <a:solidFill>
                  <a:srgbClr val="000000"/>
                </a:solidFill>
                <a:latin typeface="+mn-lt"/>
              </a:rPr>
              <a:t>evaluación primaria (se centra  la situación) </a:t>
            </a:r>
          </a:p>
          <a:p>
            <a:pPr marL="717550" lvl="4" defTabSz="201613">
              <a:buFont typeface="Wingdings" pitchFamily="2" charset="2"/>
              <a:buNone/>
              <a:defRPr/>
            </a:pPr>
            <a:endParaRPr lang="es-ES" sz="2600" u="none" dirty="0">
              <a:solidFill>
                <a:srgbClr val="000000"/>
              </a:solidFill>
              <a:latin typeface="+mn-lt"/>
            </a:endParaRPr>
          </a:p>
          <a:p>
            <a:pPr marL="717550" lvl="4" defTabSz="201613">
              <a:buFont typeface="Wingdings" pitchFamily="2" charset="2"/>
              <a:buChar char="Ø"/>
              <a:defRPr/>
            </a:pPr>
            <a:r>
              <a:rPr lang="es-ES" sz="2600" u="none" dirty="0">
                <a:solidFill>
                  <a:srgbClr val="000000"/>
                </a:solidFill>
                <a:latin typeface="+mn-lt"/>
              </a:rPr>
              <a:t>evaluación secundaria (los recursos  para hacer frente a la situación) </a:t>
            </a:r>
          </a:p>
          <a:p>
            <a:pPr algn="r" defTabSz="201613" eaLnBrk="0" hangingPunct="0">
              <a:buClr>
                <a:srgbClr val="FF0000"/>
              </a:buClr>
              <a:buSzPct val="85000"/>
              <a:buFont typeface="Wingdings" pitchFamily="2" charset="2"/>
              <a:buNone/>
              <a:defRPr/>
            </a:pPr>
            <a:endParaRPr lang="es-ES" sz="2800" i="1" u="none" dirty="0">
              <a:solidFill>
                <a:srgbClr val="990033"/>
              </a:solidFill>
              <a:latin typeface="Arial" charset="0"/>
            </a:endParaRPr>
          </a:p>
          <a:p>
            <a:pPr algn="r" defTabSz="201613" eaLnBrk="0" hangingPunct="0">
              <a:buClr>
                <a:srgbClr val="FF0000"/>
              </a:buClr>
              <a:buSzPct val="85000"/>
              <a:buFont typeface="Wingdings" pitchFamily="2" charset="2"/>
              <a:buNone/>
              <a:defRPr/>
            </a:pPr>
            <a:r>
              <a:rPr lang="es-ES" sz="1200" i="1" u="none" dirty="0" err="1" smtClean="0">
                <a:solidFill>
                  <a:srgbClr val="FF3300"/>
                </a:solidFill>
              </a:rPr>
              <a:t>Folkman</a:t>
            </a:r>
            <a:r>
              <a:rPr lang="es-ES" sz="1200" i="1" u="none" dirty="0" smtClean="0">
                <a:solidFill>
                  <a:srgbClr val="FF3300"/>
                </a:solidFill>
              </a:rPr>
              <a:t> </a:t>
            </a:r>
            <a:r>
              <a:rPr lang="es-ES" sz="1200" i="1" u="none" dirty="0">
                <a:solidFill>
                  <a:srgbClr val="FF3300"/>
                </a:solidFill>
              </a:rPr>
              <a:t>y </a:t>
            </a:r>
            <a:r>
              <a:rPr lang="es-ES" sz="1200" i="1" u="none" dirty="0" err="1">
                <a:solidFill>
                  <a:srgbClr val="FF3300"/>
                </a:solidFill>
              </a:rPr>
              <a:t>Lazarus</a:t>
            </a:r>
            <a:r>
              <a:rPr lang="es-ES" sz="1200" i="1" u="none" dirty="0">
                <a:solidFill>
                  <a:srgbClr val="FF3300"/>
                </a:solidFill>
              </a:rPr>
              <a:t>, </a:t>
            </a:r>
            <a:r>
              <a:rPr lang="es-ES" sz="1200" i="1" u="none" dirty="0" smtClean="0">
                <a:solidFill>
                  <a:srgbClr val="FF3300"/>
                </a:solidFill>
              </a:rPr>
              <a:t>1984 </a:t>
            </a:r>
            <a:endParaRPr lang="es-ES" sz="1200" i="1" u="none" dirty="0">
              <a:solidFill>
                <a:srgbClr val="FF3300"/>
              </a:solidFill>
            </a:endParaRPr>
          </a:p>
          <a:p>
            <a:pPr algn="r" defTabSz="201613">
              <a:lnSpc>
                <a:spcPct val="90000"/>
              </a:lnSpc>
              <a:spcBef>
                <a:spcPct val="50000"/>
              </a:spcBef>
              <a:defRPr/>
            </a:pPr>
            <a:endParaRPr lang="es-ES" sz="2400" i="1" u="none" dirty="0">
              <a:solidFill>
                <a:srgbClr val="99003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785813"/>
            <a:ext cx="4929187" cy="642937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s-MX" sz="4000" dirty="0">
                <a:solidFill>
                  <a:srgbClr val="FF0066"/>
                </a:solidFill>
              </a:rPr>
              <a:t>Verdad o mito 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s-ES" sz="2800" b="1" i="1" dirty="0" smtClean="0">
                <a:solidFill>
                  <a:srgbClr val="990099"/>
                </a:solidFill>
                <a:effectLst/>
                <a:latin typeface="Comic Sans MS" pitchFamily="66" charset="0"/>
                <a:ea typeface="+mj-ea"/>
                <a:cs typeface="+mj-cs"/>
              </a:rPr>
              <a:t>Mito 1</a:t>
            </a:r>
            <a:r>
              <a:rPr lang="es-ES" sz="2800" b="1" dirty="0" smtClean="0">
                <a:solidFill>
                  <a:srgbClr val="990099"/>
                </a:solidFill>
                <a:effectLst/>
                <a:latin typeface="Comic Sans MS" pitchFamily="66" charset="0"/>
                <a:ea typeface="+mj-ea"/>
                <a:cs typeface="+mj-cs"/>
              </a:rPr>
              <a:t>.- </a:t>
            </a:r>
            <a:r>
              <a:rPr lang="es-ES" altLang="es-MX" sz="2600" dirty="0">
                <a:solidFill>
                  <a:srgbClr val="000000"/>
                </a:solidFill>
                <a:effectLst/>
              </a:rPr>
              <a:t>Estrés es igual a tensión</a:t>
            </a:r>
          </a:p>
          <a:p>
            <a:pPr algn="just" eaLnBrk="1" hangingPunct="1">
              <a:defRPr/>
            </a:pPr>
            <a:r>
              <a:rPr lang="es-MX" sz="2800" b="1" i="1" dirty="0" smtClean="0">
                <a:solidFill>
                  <a:srgbClr val="990099"/>
                </a:solidFill>
                <a:effectLst/>
                <a:latin typeface="Comic Sans MS" pitchFamily="66" charset="0"/>
                <a:ea typeface="+mj-ea"/>
                <a:cs typeface="+mj-cs"/>
              </a:rPr>
              <a:t>Mito 2.- </a:t>
            </a:r>
            <a:r>
              <a:rPr lang="es-MX" altLang="es-MX" sz="2600" dirty="0">
                <a:solidFill>
                  <a:srgbClr val="000000"/>
                </a:solidFill>
                <a:effectLst/>
              </a:rPr>
              <a:t>El estrés es igual a sentirse nervioso sólo por cuestiones 	emocionales</a:t>
            </a:r>
          </a:p>
          <a:p>
            <a:pPr algn="just" eaLnBrk="1" hangingPunct="1">
              <a:defRPr/>
            </a:pPr>
            <a:r>
              <a:rPr lang="es-ES" sz="2800" b="1" i="1" dirty="0">
                <a:solidFill>
                  <a:srgbClr val="990099"/>
                </a:solidFill>
                <a:effectLst/>
                <a:latin typeface="Comic Sans MS" pitchFamily="66" charset="0"/>
                <a:ea typeface="+mj-ea"/>
                <a:cs typeface="+mj-cs"/>
              </a:rPr>
              <a:t>Mito 3.- </a:t>
            </a:r>
            <a:r>
              <a:rPr lang="es-ES" altLang="es-MX" sz="2800" dirty="0">
                <a:solidFill>
                  <a:srgbClr val="000000"/>
                </a:solidFill>
                <a:effectLst/>
              </a:rPr>
              <a:t>El estrés es un fenómeno optativo</a:t>
            </a:r>
            <a:r>
              <a:rPr lang="es-MX" altLang="es-MX" sz="2800" dirty="0">
                <a:solidFill>
                  <a:srgbClr val="000000"/>
                </a:solidFill>
                <a:effectLst/>
              </a:rPr>
              <a:t> </a:t>
            </a:r>
          </a:p>
          <a:p>
            <a:pPr algn="just" eaLnBrk="1" hangingPunct="1">
              <a:defRPr/>
            </a:pPr>
            <a:r>
              <a:rPr lang="es-MX" sz="2800" b="1" i="1" dirty="0" smtClean="0">
                <a:solidFill>
                  <a:srgbClr val="990099"/>
                </a:solidFill>
                <a:effectLst/>
                <a:latin typeface="Comic Sans MS" pitchFamily="66" charset="0"/>
              </a:rPr>
              <a:t>Mito </a:t>
            </a:r>
            <a:r>
              <a:rPr lang="es-MX" sz="2800" b="1" i="1" dirty="0">
                <a:solidFill>
                  <a:srgbClr val="990099"/>
                </a:solidFill>
                <a:effectLst/>
                <a:latin typeface="Comic Sans MS" pitchFamily="66" charset="0"/>
              </a:rPr>
              <a:t>4.- </a:t>
            </a:r>
            <a:r>
              <a:rPr lang="es-MX" altLang="es-MX" sz="2800" dirty="0">
                <a:solidFill>
                  <a:srgbClr val="000000"/>
                </a:solidFill>
                <a:effectLst/>
              </a:rPr>
              <a:t>El estrés sólo se presenta ante un evento desagradable o un daño</a:t>
            </a:r>
          </a:p>
          <a:p>
            <a:pPr algn="just" eaLnBrk="1" hangingPunct="1">
              <a:defRPr/>
            </a:pPr>
            <a:r>
              <a:rPr lang="es-MX" sz="2800" b="1" i="1" dirty="0">
                <a:solidFill>
                  <a:srgbClr val="990099"/>
                </a:solidFill>
                <a:effectLst/>
                <a:latin typeface="Comic Sans MS" pitchFamily="66" charset="0"/>
              </a:rPr>
              <a:t>Mito 5.- </a:t>
            </a:r>
            <a:r>
              <a:rPr lang="es-MX" altLang="es-MX" sz="2800" dirty="0">
                <a:solidFill>
                  <a:srgbClr val="000000"/>
                </a:solidFill>
                <a:effectLst/>
              </a:rPr>
              <a:t>Sería bueno y deseable vivir sin estrés</a:t>
            </a:r>
          </a:p>
          <a:p>
            <a:pPr algn="just" eaLnBrk="1" hangingPunct="1">
              <a:defRPr/>
            </a:pPr>
            <a:r>
              <a:rPr lang="es-MX" sz="2800" b="1" i="1" dirty="0">
                <a:solidFill>
                  <a:srgbClr val="990099"/>
                </a:solidFill>
                <a:effectLst/>
                <a:latin typeface="Comic Sans MS" pitchFamily="66" charset="0"/>
              </a:rPr>
              <a:t>Mito 6.- </a:t>
            </a:r>
            <a:r>
              <a:rPr lang="es-MX" altLang="es-MX" sz="2800" dirty="0">
                <a:solidFill>
                  <a:srgbClr val="000000"/>
                </a:solidFill>
                <a:effectLst/>
              </a:rPr>
              <a:t>La gente habla del estrés considerándolo  un fenómeno </a:t>
            </a:r>
            <a:r>
              <a:rPr lang="es-MX" altLang="es-MX" sz="2800" dirty="0" smtClean="0">
                <a:solidFill>
                  <a:srgbClr val="000000"/>
                </a:solidFill>
                <a:effectLst/>
              </a:rPr>
              <a:t>simple</a:t>
            </a:r>
            <a:endParaRPr lang="es-MX" altLang="es-MX" sz="28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61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MX" sz="3000" b="0" u="none">
              <a:solidFill>
                <a:srgbClr val="3333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s-MX" altLang="es-MX" sz="4000" u="none" dirty="0" err="1">
                <a:solidFill>
                  <a:srgbClr val="FF0066"/>
                </a:solidFill>
                <a:latin typeface="+mj-lt"/>
                <a:ea typeface="+mj-ea"/>
                <a:cs typeface="+mj-cs"/>
              </a:rPr>
              <a:t>Clasificacion del estrés</a:t>
            </a:r>
          </a:p>
          <a:p>
            <a:pPr algn="ctr" eaLnBrk="1" hangingPunct="1"/>
            <a:r>
              <a:rPr lang="es-MX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Duración </a:t>
            </a:r>
            <a:endParaRPr lang="es-ES" altLang="es-MX" sz="4000" u="none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1520" y="1709836"/>
            <a:ext cx="6264696" cy="4068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68350" indent="-3873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ES" altLang="es-MX" sz="2400" i="1" u="none" dirty="0">
              <a:solidFill>
                <a:srgbClr val="990033"/>
              </a:solidFill>
              <a:latin typeface="Arial" charset="0"/>
            </a:endParaRP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r>
              <a:rPr lang="es-MX" altLang="es-MX" sz="2400" u="none" dirty="0" smtClean="0">
                <a:solidFill>
                  <a:srgbClr val="C00000"/>
                </a:solidFill>
              </a:rPr>
              <a:t>AGUDO –</a:t>
            </a:r>
            <a:r>
              <a:rPr lang="es-MX" altLang="es-MX" sz="2000" u="none" dirty="0" smtClean="0">
                <a:solidFill>
                  <a:srgbClr val="990033"/>
                </a:solidFill>
              </a:rPr>
              <a:t> </a:t>
            </a:r>
            <a:r>
              <a:rPr lang="es-MX" altLang="es-MX" sz="2600" dirty="0">
                <a:solidFill>
                  <a:srgbClr val="000000"/>
                </a:solidFill>
                <a:latin typeface="+mn-lt"/>
              </a:rPr>
              <a:t>Intenso, </a:t>
            </a:r>
            <a:r>
              <a:rPr lang="es-MX" sz="2600" dirty="0">
                <a:solidFill>
                  <a:srgbClr val="000000"/>
                </a:solidFill>
                <a:latin typeface="+mn-lt"/>
              </a:rPr>
              <a:t>breve, y altamente situacional.</a:t>
            </a:r>
          </a:p>
          <a:p>
            <a:pPr marL="2286000" lvl="5" indent="0">
              <a:buClr>
                <a:srgbClr val="FF0000"/>
              </a:buClr>
              <a:buSzPct val="85000"/>
            </a:pPr>
            <a:endParaRPr lang="es-MX" altLang="es-MX" sz="2000" u="none" dirty="0">
              <a:solidFill>
                <a:srgbClr val="820079"/>
              </a:solidFill>
            </a:endParaRP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endParaRPr lang="es-MX" altLang="es-MX" sz="2000" u="none" dirty="0">
              <a:solidFill>
                <a:srgbClr val="820079"/>
              </a:solidFill>
            </a:endParaRP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r>
              <a:rPr lang="es-MX" altLang="es-MX" sz="2400" u="none" dirty="0" smtClean="0">
                <a:solidFill>
                  <a:srgbClr val="C00000"/>
                </a:solidFill>
              </a:rPr>
              <a:t>CRÓN</a:t>
            </a:r>
            <a:r>
              <a:rPr lang="es-MX" altLang="es-MX" sz="2400" dirty="0" smtClean="0">
                <a:solidFill>
                  <a:srgbClr val="C00000"/>
                </a:solidFill>
              </a:rPr>
              <a:t>ICO- </a:t>
            </a:r>
            <a:r>
              <a:rPr lang="es-MX" sz="2600" dirty="0">
                <a:solidFill>
                  <a:srgbClr val="000000"/>
                </a:solidFill>
                <a:latin typeface="+mn-lt"/>
              </a:rPr>
              <a:t>Menos intenso, duradero. (más de 3 meses)</a:t>
            </a: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endParaRPr lang="es-ES" altLang="es-MX" sz="2000" u="none" dirty="0">
              <a:solidFill>
                <a:srgbClr val="990033"/>
              </a:solidFill>
            </a:endParaRPr>
          </a:p>
        </p:txBody>
      </p:sp>
      <p:pic>
        <p:nvPicPr>
          <p:cNvPr id="5" name="Picture 4" descr="i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78075"/>
            <a:ext cx="2013992" cy="36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MX" sz="3000" b="0" u="none">
              <a:solidFill>
                <a:srgbClr val="3333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s-ES" altLang="es-MX" sz="3000" u="none" dirty="0">
              <a:solidFill>
                <a:srgbClr val="660066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2000" y="1524000"/>
            <a:ext cx="76200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68350" indent="-3873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ES" altLang="es-MX" sz="2400" i="1" u="none" dirty="0">
              <a:solidFill>
                <a:srgbClr val="990033"/>
              </a:solidFill>
              <a:latin typeface="Arial" charset="0"/>
            </a:endParaRP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r>
              <a:rPr lang="es-MX" altLang="es-MX" sz="2000" u="none" dirty="0">
                <a:solidFill>
                  <a:schemeClr val="bg1"/>
                </a:solidFill>
              </a:rPr>
              <a:t>EUSTRÉS </a:t>
            </a:r>
            <a:r>
              <a:rPr lang="es-ES" altLang="es-MX" sz="2000" u="none" dirty="0">
                <a:solidFill>
                  <a:schemeClr val="bg1"/>
                </a:solidFill>
              </a:rPr>
              <a:t>o “buen estrés”</a:t>
            </a:r>
            <a:r>
              <a:rPr lang="es-MX" altLang="es-MX" sz="2000" u="none" dirty="0">
                <a:solidFill>
                  <a:schemeClr val="bg1"/>
                </a:solidFill>
              </a:rPr>
              <a:t> </a:t>
            </a:r>
            <a:r>
              <a:rPr lang="es-MX" altLang="es-MX" sz="2000" u="none" dirty="0">
                <a:solidFill>
                  <a:srgbClr val="990033"/>
                </a:solidFill>
              </a:rPr>
              <a:t>- </a:t>
            </a:r>
            <a:r>
              <a:rPr lang="es-ES" altLang="es-MX" sz="2000" u="none" dirty="0">
                <a:solidFill>
                  <a:srgbClr val="990033"/>
                </a:solidFill>
              </a:rPr>
              <a:t> las respuestas son adecuadas al estímulo</a:t>
            </a:r>
            <a:r>
              <a:rPr lang="es-MX" altLang="es-MX" sz="2000" u="none" dirty="0">
                <a:solidFill>
                  <a:srgbClr val="990033"/>
                </a:solidFill>
              </a:rPr>
              <a:t>. I</a:t>
            </a:r>
            <a:r>
              <a:rPr lang="es-ES" altLang="es-MX" sz="2000" u="none" dirty="0" err="1">
                <a:solidFill>
                  <a:srgbClr val="990033"/>
                </a:solidFill>
              </a:rPr>
              <a:t>ndispensable</a:t>
            </a:r>
            <a:r>
              <a:rPr lang="es-ES" altLang="es-MX" sz="2000" u="none" dirty="0">
                <a:solidFill>
                  <a:srgbClr val="990033"/>
                </a:solidFill>
              </a:rPr>
              <a:t> para el desarrollo, el funcionamiento del organismo y la adaptación al medio</a:t>
            </a:r>
            <a:r>
              <a:rPr lang="es-MX" altLang="es-MX" sz="2000" u="none" dirty="0">
                <a:solidFill>
                  <a:srgbClr val="990033"/>
                </a:solidFill>
              </a:rPr>
              <a:t>.</a:t>
            </a:r>
            <a:r>
              <a:rPr lang="es-ES" altLang="es-MX" sz="2000" u="none" dirty="0">
                <a:solidFill>
                  <a:srgbClr val="990033"/>
                </a:solidFill>
              </a:rPr>
              <a:t> Proporciona una sensación de logro y júbilo, ayudándonos a vivir de modo adecuado. </a:t>
            </a:r>
            <a:endParaRPr lang="es-MX" altLang="es-MX" sz="2000" u="none" dirty="0">
              <a:solidFill>
                <a:srgbClr val="990033"/>
              </a:solidFill>
            </a:endParaRP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endParaRPr lang="es-MX" altLang="es-MX" sz="2000" u="none" dirty="0">
              <a:solidFill>
                <a:srgbClr val="990033"/>
              </a:solidFill>
            </a:endParaRP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r>
              <a:rPr lang="es-MX" altLang="es-MX" sz="2000" u="none" dirty="0">
                <a:solidFill>
                  <a:schemeClr val="bg1"/>
                </a:solidFill>
              </a:rPr>
              <a:t>DISTRÉS </a:t>
            </a:r>
            <a:r>
              <a:rPr lang="es-ES" altLang="es-MX" sz="2000" u="none" dirty="0">
                <a:solidFill>
                  <a:schemeClr val="bg1"/>
                </a:solidFill>
              </a:rPr>
              <a:t>o mal estrés</a:t>
            </a:r>
            <a:r>
              <a:rPr lang="es-MX" altLang="es-MX" sz="2000" u="none" dirty="0">
                <a:solidFill>
                  <a:srgbClr val="990033"/>
                </a:solidFill>
              </a:rPr>
              <a:t> - L</a:t>
            </a:r>
            <a:r>
              <a:rPr lang="es-ES" altLang="es-MX" sz="2000" u="none" dirty="0">
                <a:solidFill>
                  <a:srgbClr val="990033"/>
                </a:solidFill>
              </a:rPr>
              <a:t>as exigencias del medio son excesivas, intensas y/o prolongadas, aun siendo agradables, y superan la capacidad de resistencia y de adaptación del organismo, provoca</a:t>
            </a:r>
            <a:r>
              <a:rPr lang="es-MX" altLang="es-MX" sz="2000" u="none" dirty="0" err="1">
                <a:solidFill>
                  <a:srgbClr val="990033"/>
                </a:solidFill>
              </a:rPr>
              <a:t>ndo</a:t>
            </a:r>
            <a:r>
              <a:rPr lang="es-MX" altLang="es-MX" sz="2000" u="none" dirty="0">
                <a:solidFill>
                  <a:srgbClr val="990033"/>
                </a:solidFill>
              </a:rPr>
              <a:t> </a:t>
            </a:r>
            <a:r>
              <a:rPr lang="es-ES" altLang="es-MX" sz="2000" u="none" dirty="0">
                <a:solidFill>
                  <a:srgbClr val="990033"/>
                </a:solidFill>
              </a:rPr>
              <a:t> impotencia, frustración, decepción etc.</a:t>
            </a: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endParaRPr lang="es-ES" altLang="es-MX" sz="2000" u="none" dirty="0">
              <a:solidFill>
                <a:srgbClr val="990033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59632" y="446782"/>
            <a:ext cx="712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altLang="es-MX" sz="4000" u="none" dirty="0" err="1">
                <a:solidFill>
                  <a:srgbClr val="FF0066"/>
                </a:solidFill>
                <a:latin typeface="+mj-lt"/>
                <a:ea typeface="+mj-ea"/>
                <a:cs typeface="+mj-cs"/>
              </a:rPr>
              <a:t>Clasificacion</a:t>
            </a:r>
            <a:r>
              <a:rPr lang="es-MX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 del estrés</a:t>
            </a:r>
          </a:p>
          <a:p>
            <a:pPr algn="ctr" eaLnBrk="1" hangingPunct="1"/>
            <a:r>
              <a:rPr lang="es-MX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Cantidad  </a:t>
            </a:r>
            <a:endParaRPr lang="es-ES" altLang="es-MX" sz="4000" u="none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55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0" y="450912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MX" sz="3000" b="0" u="none">
              <a:solidFill>
                <a:srgbClr val="3333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s-ES" altLang="es-MX" sz="3000" u="none" dirty="0">
              <a:solidFill>
                <a:srgbClr val="660066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2000" y="1524000"/>
            <a:ext cx="76200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68350" indent="-3873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ES" altLang="es-MX" sz="2400" i="1" u="none" dirty="0">
              <a:solidFill>
                <a:srgbClr val="990033"/>
              </a:solidFill>
              <a:latin typeface="Arial" charset="0"/>
            </a:endParaRP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Char char="Ø"/>
            </a:pPr>
            <a:endParaRPr lang="es-ES" altLang="es-MX" sz="2000" u="none" dirty="0">
              <a:solidFill>
                <a:srgbClr val="990033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19672" y="668455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Función del estrés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8596" y="1571612"/>
            <a:ext cx="3929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0" u="none" dirty="0">
                <a:solidFill>
                  <a:srgbClr val="C00000"/>
                </a:solidFill>
              </a:rPr>
              <a:t>El cuerpo responde con estrés  SIN IMPORTAR SI EL DESAFÍO AMENAZA NUESTRA VIDA, </a:t>
            </a:r>
            <a:r>
              <a:rPr lang="es-ES_tradnl" sz="1800" b="0" u="none" dirty="0" smtClean="0">
                <a:solidFill>
                  <a:srgbClr val="C00000"/>
                </a:solidFill>
              </a:rPr>
              <a:t>SI ES TRIVIAL O DIVERTIDO O </a:t>
            </a:r>
            <a:r>
              <a:rPr lang="es-ES_tradnl" sz="1600" b="0" u="none" dirty="0" smtClean="0">
                <a:solidFill>
                  <a:srgbClr val="C00000"/>
                </a:solidFill>
              </a:rPr>
              <a:t>SI EL ESTÍMULO ESTÁ PRESENTE.  </a:t>
            </a:r>
          </a:p>
          <a:p>
            <a:endParaRPr lang="es-ES_tradnl" sz="1600" b="0" u="none" dirty="0">
              <a:solidFill>
                <a:srgbClr val="C00000"/>
              </a:solidFill>
            </a:endParaRPr>
          </a:p>
          <a:p>
            <a:r>
              <a:rPr lang="es-ES_tradnl" sz="1600" b="0" u="none" dirty="0" smtClean="0">
                <a:solidFill>
                  <a:srgbClr val="C00000"/>
                </a:solidFill>
              </a:rPr>
              <a:t>Lo básico </a:t>
            </a:r>
            <a:r>
              <a:rPr lang="es-ES_tradnl" sz="1600" b="0" u="none" dirty="0">
                <a:solidFill>
                  <a:srgbClr val="C00000"/>
                </a:solidFill>
              </a:rPr>
              <a:t>es </a:t>
            </a:r>
            <a:r>
              <a:rPr lang="es-ES_tradnl" sz="1600" b="0" u="none" dirty="0" smtClean="0">
                <a:solidFill>
                  <a:srgbClr val="C00000"/>
                </a:solidFill>
              </a:rPr>
              <a:t>la </a:t>
            </a:r>
            <a:r>
              <a:rPr lang="es-ES_tradnl" sz="1600" u="none" dirty="0" smtClean="0">
                <a:solidFill>
                  <a:srgbClr val="C00000"/>
                </a:solidFill>
              </a:rPr>
              <a:t>SUPERVIVENCIA</a:t>
            </a:r>
          </a:p>
          <a:p>
            <a:endParaRPr lang="es-ES_tradnl" sz="1600" b="0" u="none" dirty="0" smtClean="0">
              <a:solidFill>
                <a:srgbClr val="C00000"/>
              </a:solidFill>
            </a:endParaRPr>
          </a:p>
          <a:p>
            <a:r>
              <a:rPr lang="es-ES_tradnl" sz="1800" u="none" dirty="0">
                <a:solidFill>
                  <a:srgbClr val="000000"/>
                </a:solidFill>
                <a:latin typeface="+mn-lt"/>
              </a:rPr>
              <a:t>En general las personas no conocen </a:t>
            </a:r>
            <a:r>
              <a:rPr lang="es-ES_tradnl" sz="1800" u="none" dirty="0" err="1">
                <a:solidFill>
                  <a:srgbClr val="000000"/>
                </a:solidFill>
                <a:latin typeface="+mn-lt"/>
              </a:rPr>
              <a:t>bién</a:t>
            </a:r>
            <a:r>
              <a:rPr lang="es-ES_tradnl" sz="1800" u="none" dirty="0">
                <a:solidFill>
                  <a:srgbClr val="000000"/>
                </a:solidFill>
                <a:latin typeface="+mn-lt"/>
              </a:rPr>
              <a:t> este fenómeno y menos aún ciertas estrategias para controlarlo, por lo que frecuentemente se recurre a conductas </a:t>
            </a:r>
            <a:r>
              <a:rPr lang="es-ES_tradnl" sz="1800" u="none" dirty="0" err="1">
                <a:solidFill>
                  <a:srgbClr val="000000"/>
                </a:solidFill>
                <a:latin typeface="+mn-lt"/>
              </a:rPr>
              <a:t>desadaptativas</a:t>
            </a:r>
            <a:r>
              <a:rPr lang="es-ES_tradnl" sz="1800" u="none" dirty="0">
                <a:solidFill>
                  <a:srgbClr val="000000"/>
                </a:solidFill>
                <a:latin typeface="+mn-lt"/>
              </a:rPr>
              <a:t> y nocivas al organismo,</a:t>
            </a:r>
            <a:endParaRPr lang="es-MX" sz="1800" u="none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10" descr="http://www.laromanabayahibenews.com/wp-content/uploads/2013/01/Concierto-Altagraciano-con-la-Orquesta-Sinf%C3%B3nica-Nacional-dirigida-por-el-maestro-Jos%C3%A9-Antonio-Mol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429000"/>
            <a:ext cx="3960440" cy="26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3668" y="1484784"/>
            <a:ext cx="41963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u="none" dirty="0" smtClean="0">
                <a:solidFill>
                  <a:srgbClr val="000000"/>
                </a:solidFill>
              </a:rPr>
              <a:t>El balance </a:t>
            </a:r>
            <a:r>
              <a:rPr lang="es-MX" sz="2000" u="none" dirty="0">
                <a:solidFill>
                  <a:srgbClr val="000000"/>
                </a:solidFill>
              </a:rPr>
              <a:t>en todos los aspectos de la vida: física, mental, emocional  y espiritual.  </a:t>
            </a:r>
            <a:endParaRPr lang="es-MX" sz="2000" u="none" dirty="0" smtClean="0">
              <a:solidFill>
                <a:srgbClr val="000000"/>
              </a:solidFill>
            </a:endParaRPr>
          </a:p>
          <a:p>
            <a:endParaRPr lang="es-MX" sz="2000" u="none" dirty="0">
              <a:solidFill>
                <a:srgbClr val="000000"/>
              </a:solidFill>
            </a:endParaRPr>
          </a:p>
          <a:p>
            <a:r>
              <a:rPr lang="es-MX" sz="2000" u="none" dirty="0" smtClean="0">
                <a:solidFill>
                  <a:srgbClr val="000000"/>
                </a:solidFill>
              </a:rPr>
              <a:t>Es </a:t>
            </a:r>
            <a:r>
              <a:rPr lang="es-MX" sz="2000" u="none" dirty="0">
                <a:solidFill>
                  <a:srgbClr val="000000"/>
                </a:solidFill>
              </a:rPr>
              <a:t>la habilidad de poder gozar la vida y a la vez de enfrentar los desafíos diarios - ya sea tomando decisiones,  lidiando y adaptándose a situaciones difíciles o dialogando acerca de nuestras necesidades y deseos.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35150" y="692150"/>
            <a:ext cx="5041900" cy="11525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s-MX" altLang="es-MX" sz="4000" u="none" kern="0" dirty="0" smtClean="0">
                <a:solidFill>
                  <a:srgbClr val="FF0066"/>
                </a:solidFill>
                <a:effectLst/>
              </a:rPr>
              <a:t>Salud Mental </a:t>
            </a:r>
            <a:br>
              <a:rPr lang="es-MX" altLang="es-MX" sz="4000" u="none" kern="0" dirty="0" smtClean="0">
                <a:solidFill>
                  <a:srgbClr val="FF0066"/>
                </a:solidFill>
                <a:effectLst/>
              </a:rPr>
            </a:br>
            <a:endParaRPr lang="es-MX" altLang="es-MX" sz="4000" u="none" kern="0" dirty="0">
              <a:solidFill>
                <a:srgbClr val="FF0066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03848" y="5755293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i="1" u="none" dirty="0">
                <a:solidFill>
                  <a:srgbClr val="C00000"/>
                </a:solidFill>
              </a:rPr>
              <a:t>Centre </a:t>
            </a:r>
            <a:r>
              <a:rPr lang="es-MX" sz="2000" i="1" u="none" dirty="0" err="1">
                <a:solidFill>
                  <a:srgbClr val="C00000"/>
                </a:solidFill>
              </a:rPr>
              <a:t>for</a:t>
            </a:r>
            <a:r>
              <a:rPr lang="es-MX" sz="2000" i="1" u="none" dirty="0">
                <a:solidFill>
                  <a:srgbClr val="C00000"/>
                </a:solidFill>
              </a:rPr>
              <a:t> </a:t>
            </a:r>
            <a:r>
              <a:rPr lang="es-MX" sz="2000" i="1" u="none" dirty="0" err="1">
                <a:solidFill>
                  <a:srgbClr val="C00000"/>
                </a:solidFill>
              </a:rPr>
              <a:t>A</a:t>
            </a:r>
            <a:r>
              <a:rPr lang="es-MX" sz="2000" i="1" u="none" dirty="0" err="1" smtClean="0">
                <a:solidFill>
                  <a:srgbClr val="C00000"/>
                </a:solidFill>
              </a:rPr>
              <a:t>ddiction</a:t>
            </a:r>
            <a:r>
              <a:rPr lang="es-MX" sz="2000" i="1" u="none" dirty="0" smtClean="0">
                <a:solidFill>
                  <a:srgbClr val="C00000"/>
                </a:solidFill>
              </a:rPr>
              <a:t> </a:t>
            </a:r>
            <a:r>
              <a:rPr lang="es-MX" sz="2000" i="1" u="none" dirty="0">
                <a:solidFill>
                  <a:srgbClr val="C00000"/>
                </a:solidFill>
              </a:rPr>
              <a:t>and </a:t>
            </a:r>
            <a:r>
              <a:rPr lang="es-MX" sz="2000" i="1" u="none" dirty="0" smtClean="0">
                <a:solidFill>
                  <a:srgbClr val="C00000"/>
                </a:solidFill>
              </a:rPr>
              <a:t>Mental </a:t>
            </a:r>
            <a:r>
              <a:rPr lang="es-MX" sz="2000" i="1" u="none" dirty="0" err="1" smtClean="0">
                <a:solidFill>
                  <a:srgbClr val="C00000"/>
                </a:solidFill>
              </a:rPr>
              <a:t>Health</a:t>
            </a:r>
            <a:r>
              <a:rPr lang="es-MX" sz="2000" i="1" u="none" dirty="0" smtClean="0">
                <a:solidFill>
                  <a:srgbClr val="C00000"/>
                </a:solidFill>
              </a:rPr>
              <a:t> </a:t>
            </a:r>
            <a:endParaRPr lang="es-MX" sz="2000" dirty="0"/>
          </a:p>
        </p:txBody>
      </p:sp>
      <p:pic>
        <p:nvPicPr>
          <p:cNvPr id="5" name="Picture 2" descr="http://4.bp.blogspot.com/_aTSRoTmu5Vc/TQOVyKd9H1I/AAAAAAAAADI/hpwLEVn90Qk/s1600/3646689-estilo-de-vida-saludable-personas-la-dieta-la-nutrici-n-saludable-frutas-gimnas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00" y="1643676"/>
            <a:ext cx="3715300" cy="37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105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MX" sz="3000" b="0" u="none">
              <a:solidFill>
                <a:srgbClr val="3333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MX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Estrés</a:t>
            </a:r>
            <a:endParaRPr lang="es-ES" altLang="es-MX" sz="4000" u="none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1752600"/>
            <a:ext cx="7620000" cy="4183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63538" indent="17463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MX" altLang="es-MX" sz="2400" i="1" u="none" dirty="0">
              <a:solidFill>
                <a:srgbClr val="990033"/>
              </a:solidFill>
              <a:latin typeface="Arial" charset="0"/>
            </a:endParaRPr>
          </a:p>
          <a:p>
            <a:pPr>
              <a:buClr>
                <a:srgbClr val="FF0000"/>
              </a:buClr>
              <a:buSzPct val="85000"/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s un conjunto de  respuestas  de naturaleza  adaptativa altamente organizada y sincronizada de todo nuestro organismo para dar solución a un problema en el que se ponga en juego nuestra supervivencia. También brinda la activación necesaria para atender las actividades cotidianas.</a:t>
            </a:r>
            <a:endParaRPr lang="es-MX" altLang="es-MX" sz="2600" u="none" dirty="0">
              <a:solidFill>
                <a:srgbClr val="000000"/>
              </a:solidFill>
              <a:latin typeface="+mn-lt"/>
            </a:endParaRPr>
          </a:p>
          <a:p>
            <a:pPr>
              <a:buClr>
                <a:srgbClr val="FF0000"/>
              </a:buClr>
              <a:buSzPct val="85000"/>
            </a:pPr>
            <a:r>
              <a:rPr lang="es-MX" altLang="es-MX" sz="2600" u="none" dirty="0">
                <a:solidFill>
                  <a:srgbClr val="000000"/>
                </a:solidFill>
                <a:latin typeface="+mn-lt"/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scanear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3" t="28139" r="2229" b="5217"/>
          <a:stretch>
            <a:fillRect/>
          </a:stretch>
        </p:blipFill>
        <p:spPr bwMode="auto">
          <a:xfrm>
            <a:off x="1285852" y="500042"/>
            <a:ext cx="6481763" cy="59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MX" sz="3000" b="0" u="none">
              <a:solidFill>
                <a:srgbClr val="3333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MX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Estrés </a:t>
            </a:r>
            <a:endParaRPr lang="es-ES" altLang="es-MX" sz="4000" u="none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62000" y="1989138"/>
            <a:ext cx="7620000" cy="4183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768350" indent="-3873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s-MX" altLang="es-MX" sz="2600" u="none" dirty="0">
                <a:solidFill>
                  <a:srgbClr val="990033"/>
                </a:solidFill>
              </a:rPr>
              <a:t>La respuesta depende de: </a:t>
            </a:r>
          </a:p>
          <a:p>
            <a:pPr>
              <a:buClr>
                <a:srgbClr val="FF0000"/>
              </a:buClr>
              <a:buSzPct val="85000"/>
              <a:buFont typeface="Wingdings" pitchFamily="2" charset="2"/>
              <a:buNone/>
            </a:pPr>
            <a:endParaRPr lang="es-MX" altLang="es-MX" sz="2600" u="none" dirty="0">
              <a:solidFill>
                <a:srgbClr val="990033"/>
              </a:solidFill>
            </a:endParaRPr>
          </a:p>
          <a:p>
            <a:pPr>
              <a:buClr>
                <a:srgbClr val="FF0000"/>
              </a:buClr>
              <a:buSzPct val="85000"/>
              <a:buFontTx/>
              <a:buChar char="o"/>
            </a:pPr>
            <a:r>
              <a:rPr lang="es-MX" altLang="es-MX" sz="2600" u="none" dirty="0">
                <a:solidFill>
                  <a:srgbClr val="000000"/>
                </a:solidFill>
                <a:latin typeface="+mn-lt"/>
              </a:rPr>
              <a:t>Demandas objetivas del medio (situación)</a:t>
            </a:r>
          </a:p>
          <a:p>
            <a:pPr>
              <a:buClr>
                <a:srgbClr val="FF0000"/>
              </a:buClr>
              <a:buSzPct val="85000"/>
              <a:buFontTx/>
              <a:buChar char="o"/>
            </a:pPr>
            <a:r>
              <a:rPr lang="es-MX" altLang="es-MX" sz="2600" u="none" dirty="0">
                <a:solidFill>
                  <a:srgbClr val="000000"/>
                </a:solidFill>
                <a:latin typeface="+mn-lt"/>
              </a:rPr>
              <a:t>Percepción de la situación</a:t>
            </a:r>
          </a:p>
          <a:p>
            <a:pPr>
              <a:buClr>
                <a:srgbClr val="FF0000"/>
              </a:buClr>
              <a:buSzPct val="85000"/>
              <a:buFontTx/>
              <a:buChar char="o"/>
            </a:pPr>
            <a:r>
              <a:rPr lang="es-MX" altLang="es-MX" sz="2600" u="none" dirty="0">
                <a:solidFill>
                  <a:srgbClr val="000000"/>
                </a:solidFill>
                <a:latin typeface="+mn-lt"/>
              </a:rPr>
              <a:t>Recursos o habilidades disponibles</a:t>
            </a:r>
            <a:endParaRPr lang="es-ES" altLang="es-MX" sz="2600" u="none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MX" sz="3000" b="0" u="none">
              <a:solidFill>
                <a:srgbClr val="333300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5800" y="4794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ES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Síndrome general de adaptación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358726" y="1828801"/>
            <a:ext cx="8099474" cy="4336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768350" indent="-387350">
              <a:defRPr/>
            </a:pPr>
            <a:endParaRPr lang="es-ES" sz="2800" u="none" dirty="0" smtClean="0">
              <a:solidFill>
                <a:srgbClr val="990033"/>
              </a:solidFill>
            </a:endParaRPr>
          </a:p>
          <a:p>
            <a:pPr marL="768350" indent="-387350">
              <a:defRPr/>
            </a:pPr>
            <a:endParaRPr lang="es-ES" sz="2800" u="none" dirty="0">
              <a:solidFill>
                <a:srgbClr val="990033"/>
              </a:solidFill>
            </a:endParaRPr>
          </a:p>
          <a:p>
            <a:pPr marL="768350" indent="-387350">
              <a:defRPr/>
            </a:pPr>
            <a:endParaRPr lang="es-ES" sz="2800" u="none" dirty="0" smtClean="0">
              <a:solidFill>
                <a:srgbClr val="990033"/>
              </a:solidFill>
            </a:endParaRPr>
          </a:p>
          <a:p>
            <a:pPr marL="768350" indent="-387350">
              <a:defRPr/>
            </a:pPr>
            <a:r>
              <a:rPr lang="es-ES" sz="2800" u="none" dirty="0" smtClean="0">
                <a:solidFill>
                  <a:srgbClr val="990033"/>
                </a:solidFill>
              </a:rPr>
              <a:t>Comprende </a:t>
            </a:r>
            <a:r>
              <a:rPr lang="es-ES" sz="2800" u="none" dirty="0">
                <a:solidFill>
                  <a:srgbClr val="990033"/>
                </a:solidFill>
              </a:rPr>
              <a:t>tres fases:</a:t>
            </a:r>
          </a:p>
          <a:p>
            <a:pPr marL="768350" indent="-387350">
              <a:defRPr/>
            </a:pPr>
            <a:r>
              <a:rPr lang="es-ES" sz="2800" u="none" dirty="0">
                <a:solidFill>
                  <a:srgbClr val="990033"/>
                </a:solidFill>
              </a:rPr>
              <a:t> </a:t>
            </a:r>
          </a:p>
          <a:p>
            <a:pPr marL="768350" indent="-387350">
              <a:defRPr/>
            </a:pPr>
            <a:r>
              <a:rPr lang="es-ES" altLang="es-MX" sz="2400" u="none" dirty="0">
                <a:solidFill>
                  <a:srgbClr val="C00000"/>
                </a:solidFill>
              </a:rPr>
              <a:t>1).- </a:t>
            </a: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Reacción de alarma. </a:t>
            </a:r>
          </a:p>
          <a:p>
            <a:pPr marL="768350" indent="-387350">
              <a:defRPr/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2).- Fase de resistencia. </a:t>
            </a:r>
          </a:p>
          <a:p>
            <a:pPr marL="768350" indent="-387350">
              <a:defRPr/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3).- Fase de agotamiento</a:t>
            </a:r>
            <a:r>
              <a:rPr lang="es-ES" altLang="es-MX" sz="2400" u="none" dirty="0">
                <a:solidFill>
                  <a:srgbClr val="C00000"/>
                </a:solidFill>
              </a:rPr>
              <a:t>. </a:t>
            </a:r>
          </a:p>
          <a:p>
            <a:pPr marL="768350" indent="-387350">
              <a:defRPr/>
            </a:pPr>
            <a:endParaRPr lang="es-ES" sz="2800" u="none" dirty="0">
              <a:solidFill>
                <a:srgbClr val="990033"/>
              </a:solidFill>
            </a:endParaRPr>
          </a:p>
          <a:p>
            <a:pPr marL="768350" indent="-387350" algn="r" eaLnBrk="0" hangingPunct="0">
              <a:buClr>
                <a:srgbClr val="FF0000"/>
              </a:buClr>
              <a:buSzPct val="85000"/>
              <a:buFont typeface="Wingdings" pitchFamily="2" charset="2"/>
              <a:buNone/>
              <a:defRPr/>
            </a:pPr>
            <a:r>
              <a:rPr lang="es-ES" sz="1200" i="1" u="none" dirty="0" err="1">
                <a:solidFill>
                  <a:srgbClr val="FF3300"/>
                </a:solidFill>
              </a:rPr>
              <a:t>Goldenberg</a:t>
            </a:r>
            <a:r>
              <a:rPr lang="es-ES" sz="1200" i="1" u="none" dirty="0">
                <a:solidFill>
                  <a:srgbClr val="FF3300"/>
                </a:solidFill>
              </a:rPr>
              <a:t>, 1998</a:t>
            </a:r>
          </a:p>
          <a:p>
            <a:pPr marL="768350" indent="-387350" algn="r">
              <a:lnSpc>
                <a:spcPct val="90000"/>
              </a:lnSpc>
              <a:spcBef>
                <a:spcPct val="50000"/>
              </a:spcBef>
              <a:defRPr/>
            </a:pPr>
            <a:endParaRPr lang="es-ES" sz="1600" i="1" u="none" dirty="0">
              <a:solidFill>
                <a:srgbClr val="990033"/>
              </a:solidFill>
              <a:cs typeface="Times New Roman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0" y="1196752"/>
            <a:ext cx="4103687" cy="1555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s-MX" sz="2400" u="none" dirty="0" smtClean="0">
                <a:solidFill>
                  <a:schemeClr val="bg2"/>
                </a:solidFill>
                <a:effectLst/>
              </a:rPr>
              <a:t>Hans </a:t>
            </a:r>
            <a:r>
              <a:rPr lang="es-MX" sz="2400" u="none" dirty="0" err="1" smtClean="0">
                <a:solidFill>
                  <a:schemeClr val="bg2"/>
                </a:solidFill>
                <a:effectLst/>
              </a:rPr>
              <a:t>Seyle</a:t>
            </a:r>
            <a:r>
              <a:rPr lang="es-MX" sz="2400" u="none" dirty="0" smtClean="0">
                <a:solidFill>
                  <a:schemeClr val="bg2"/>
                </a:solidFill>
                <a:effectLst/>
              </a:rPr>
              <a:t> (1907-1982),</a:t>
            </a:r>
          </a:p>
        </p:txBody>
      </p:sp>
      <p:pic>
        <p:nvPicPr>
          <p:cNvPr id="6" name="Picture 2" descr="Hans Sel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74627"/>
            <a:ext cx="2016521" cy="197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1 Títul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9144064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76207"/>
              </p:ext>
            </p:extLst>
          </p:nvPr>
        </p:nvGraphicFramePr>
        <p:xfrm>
          <a:off x="1447800" y="2132856"/>
          <a:ext cx="7696200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Documento de Microsoft Office Word 2007" r:id="rId5" imgW="8835797" imgH="3775242" progId="Word.Document.12">
                  <p:embed/>
                </p:oleObj>
              </mc:Choice>
              <mc:Fallback>
                <p:oleObj name="Documento de Microsoft Office Word 2007" r:id="rId5" imgW="8835797" imgH="3775242" progId="Word.Document.12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2856"/>
                        <a:ext cx="7696200" cy="32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MX" sz="3000" b="0" u="none">
              <a:solidFill>
                <a:srgbClr val="333300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ES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Perfil de riesgo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762000" y="1773238"/>
            <a:ext cx="7620000" cy="439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41325" lvl="2">
              <a:buFontTx/>
              <a:buChar char="•"/>
              <a:defRPr/>
            </a:pPr>
            <a:r>
              <a:rPr lang="es-ES" altLang="es-MX" sz="2400" u="none" dirty="0">
                <a:solidFill>
                  <a:srgbClr val="C00000"/>
                </a:solidFill>
              </a:rPr>
              <a:t> </a:t>
            </a: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Experiencias estresantes   </a:t>
            </a:r>
          </a:p>
          <a:p>
            <a:pPr marL="441325" lvl="2">
              <a:buFontTx/>
              <a:buChar char="•"/>
              <a:defRPr/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 Estresores diarios   </a:t>
            </a:r>
          </a:p>
          <a:p>
            <a:pPr marL="441325" lvl="2">
              <a:buFontTx/>
              <a:buChar char="•"/>
              <a:defRPr/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 Afrontamiento </a:t>
            </a:r>
            <a:r>
              <a:rPr lang="es-ES" altLang="es-MX" sz="2600" u="none" dirty="0" err="1">
                <a:solidFill>
                  <a:srgbClr val="000000"/>
                </a:solidFill>
                <a:latin typeface="+mn-lt"/>
              </a:rPr>
              <a:t>evitativo</a:t>
            </a: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  </a:t>
            </a:r>
          </a:p>
          <a:p>
            <a:pPr marL="441325" lvl="2">
              <a:buFontTx/>
              <a:buChar char="•"/>
              <a:defRPr/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 Patrón de conducta tipo A</a:t>
            </a:r>
          </a:p>
          <a:p>
            <a:pPr marL="441325" lvl="2">
              <a:buFontTx/>
              <a:buChar char="•"/>
              <a:defRPr/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 Emociones negativas</a:t>
            </a:r>
          </a:p>
          <a:p>
            <a:pPr marL="441325" lvl="2">
              <a:buFontTx/>
              <a:buChar char="•"/>
              <a:defRPr/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 Reactividad fisiológica </a:t>
            </a:r>
          </a:p>
          <a:p>
            <a:pPr marL="441325" lvl="2">
              <a:defRPr/>
            </a:pPr>
            <a:endParaRPr lang="es-ES" sz="3000" u="none" dirty="0">
              <a:solidFill>
                <a:srgbClr val="990033"/>
              </a:solidFill>
            </a:endParaRPr>
          </a:p>
          <a:p>
            <a:pPr marL="441325" lvl="2" algn="ctr">
              <a:buFontTx/>
              <a:buChar char="•"/>
              <a:defRPr/>
            </a:pPr>
            <a:r>
              <a:rPr lang="es-MX" sz="3000" u="none" dirty="0">
                <a:solidFill>
                  <a:srgbClr val="990033"/>
                </a:solidFill>
              </a:rPr>
              <a:t> </a:t>
            </a:r>
            <a:r>
              <a:rPr lang="es-MX" sz="2400" u="none" dirty="0">
                <a:solidFill>
                  <a:srgbClr val="990033"/>
                </a:solidFill>
              </a:rPr>
              <a:t>INADECUADO ESTILO DE</a:t>
            </a:r>
            <a:r>
              <a:rPr lang="es-MX" sz="3000" u="none" dirty="0">
                <a:solidFill>
                  <a:srgbClr val="990033"/>
                </a:solidFill>
              </a:rPr>
              <a:t> </a:t>
            </a:r>
            <a:r>
              <a:rPr lang="es-MX" sz="2400" u="none" dirty="0">
                <a:solidFill>
                  <a:srgbClr val="990033"/>
                </a:solidFill>
              </a:rPr>
              <a:t>VIDA</a:t>
            </a:r>
            <a:endParaRPr lang="es-ES" sz="2400" u="none" dirty="0">
              <a:solidFill>
                <a:srgbClr val="990033"/>
              </a:solidFill>
            </a:endParaRPr>
          </a:p>
          <a:p>
            <a:pPr marL="441325" lvl="2">
              <a:defRPr/>
            </a:pPr>
            <a:endParaRPr lang="es-ES" sz="2400" u="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857356" y="500042"/>
            <a:ext cx="5572164" cy="642942"/>
          </a:xfrm>
        </p:spPr>
        <p:txBody>
          <a:bodyPr/>
          <a:lstStyle/>
          <a:p>
            <a:pPr algn="ctr" eaLnBrk="1" hangingPunct="1"/>
            <a:r>
              <a:rPr lang="es-MX" altLang="es-MX" sz="4000" kern="1200" dirty="0">
                <a:solidFill>
                  <a:srgbClr val="FF0066"/>
                </a:solidFill>
                <a:effectLst/>
              </a:rPr>
              <a:t>Estilo de vida saludable </a:t>
            </a:r>
          </a:p>
        </p:txBody>
      </p:sp>
      <p:pic>
        <p:nvPicPr>
          <p:cNvPr id="11267" name="Picture 2" descr="http://4.bp.blogspot.com/_aTSRoTmu5Vc/TQOVyKd9H1I/AAAAAAAAADI/hpwLEVn90Qk/s1600/3646689-estilo-de-vida-saludable-personas-la-dieta-la-nutrici-n-saludable-frutas-gimnas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357298"/>
            <a:ext cx="4676773" cy="467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fld id="{92D0BC22-854E-485E-B196-20E788684FD1}" type="slidenum">
              <a:rPr lang="es-MX" altLang="es-MX" sz="1200">
                <a:solidFill>
                  <a:srgbClr val="FFFFFF"/>
                </a:solidFill>
                <a:latin typeface="Tw Cen MT" pitchFamily="34" charset="0"/>
              </a:rPr>
              <a:pPr>
                <a:lnSpc>
                  <a:spcPct val="80000"/>
                </a:lnSpc>
              </a:pPr>
              <a:t>36</a:t>
            </a:fld>
            <a:endParaRPr lang="es-MX" altLang="es-MX" sz="1200">
              <a:solidFill>
                <a:srgbClr val="FFFFFF"/>
              </a:solidFill>
              <a:latin typeface="Tw Cen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sz="3000" b="0" u="none">
              <a:solidFill>
                <a:srgbClr val="333300"/>
              </a:solidFill>
            </a:endParaRP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Perfil de seguridad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1285875"/>
            <a:ext cx="6072188" cy="531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85763" lvl="2" indent="963613">
              <a:tabLst>
                <a:tab pos="261938" algn="l"/>
              </a:tabLst>
            </a:pPr>
            <a:r>
              <a:rPr lang="es-ES" sz="2400" u="none" dirty="0">
                <a:solidFill>
                  <a:srgbClr val="990033"/>
                </a:solidFill>
              </a:rPr>
              <a:t> </a:t>
            </a:r>
            <a:r>
              <a:rPr lang="es-ES" sz="2600" u="none" dirty="0">
                <a:solidFill>
                  <a:srgbClr val="990033"/>
                </a:solidFill>
              </a:rPr>
              <a:t>PERSON</a:t>
            </a:r>
            <a:r>
              <a:rPr lang="es-MX" sz="2600" u="none" dirty="0">
                <a:solidFill>
                  <a:srgbClr val="990033"/>
                </a:solidFill>
              </a:rPr>
              <a:t>ALIDAD</a:t>
            </a:r>
            <a:endParaRPr lang="es-ES" sz="3000" u="none" dirty="0">
              <a:solidFill>
                <a:srgbClr val="990033"/>
              </a:solidFill>
            </a:endParaRPr>
          </a:p>
          <a:p>
            <a:pPr marL="385763" lvl="2" indent="963613">
              <a:tabLst>
                <a:tab pos="261938" algn="l"/>
              </a:tabLst>
            </a:pPr>
            <a:endParaRPr lang="es-ES" sz="3000" u="none" dirty="0">
              <a:solidFill>
                <a:srgbClr val="990033"/>
              </a:solidFill>
            </a:endParaRPr>
          </a:p>
          <a:p>
            <a:pPr marL="385763" lvl="2" indent="963613">
              <a:buFont typeface="Wingdings" pitchFamily="2" charset="2"/>
              <a:buChar char="ü"/>
              <a:tabLst>
                <a:tab pos="261938" algn="l"/>
              </a:tabLst>
            </a:pPr>
            <a:r>
              <a:rPr lang="es-ES" sz="3000" u="none" dirty="0">
                <a:solidFill>
                  <a:srgbClr val="990033"/>
                </a:solidFill>
              </a:rPr>
              <a:t> </a:t>
            </a: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Autoestima    </a:t>
            </a:r>
          </a:p>
          <a:p>
            <a:pPr marL="385763" lvl="2" indent="963613">
              <a:buFont typeface="Wingdings" pitchFamily="2" charset="2"/>
              <a:buChar char="ü"/>
              <a:tabLst>
                <a:tab pos="261938" algn="l"/>
              </a:tabLst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 Control   </a:t>
            </a:r>
          </a:p>
          <a:p>
            <a:pPr marL="385763" lvl="2" indent="963613">
              <a:buFont typeface="Wingdings" pitchFamily="2" charset="2"/>
              <a:buChar char="ü"/>
              <a:tabLst>
                <a:tab pos="261938" algn="l"/>
              </a:tabLst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 Fortaleza personal </a:t>
            </a:r>
          </a:p>
          <a:p>
            <a:pPr marL="385763" lvl="2" indent="963613">
              <a:buFont typeface="Wingdings" pitchFamily="2" charset="2"/>
              <a:buChar char="ü"/>
              <a:tabLst>
                <a:tab pos="261938" algn="l"/>
              </a:tabLst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 Bienestar psicológico </a:t>
            </a:r>
          </a:p>
          <a:p>
            <a:pPr marL="385763" lvl="2" indent="963613">
              <a:buFont typeface="Wingdings" pitchFamily="2" charset="2"/>
              <a:buChar char="ü"/>
              <a:tabLst>
                <a:tab pos="261938" algn="l"/>
              </a:tabLst>
            </a:pPr>
            <a:r>
              <a:rPr lang="es-ES" altLang="es-MX" sz="2600" u="none" dirty="0">
                <a:solidFill>
                  <a:srgbClr val="000000"/>
                </a:solidFill>
                <a:latin typeface="+mn-lt"/>
              </a:rPr>
              <a:t> Habilidades sociales</a:t>
            </a:r>
            <a:r>
              <a:rPr lang="es-ES" sz="2600" u="none" dirty="0">
                <a:solidFill>
                  <a:srgbClr val="000000"/>
                </a:solidFill>
                <a:latin typeface="+mn-lt"/>
              </a:rPr>
              <a:t>  </a:t>
            </a:r>
          </a:p>
          <a:p>
            <a:pPr marL="385763" lvl="2" indent="963613">
              <a:tabLst>
                <a:tab pos="261938" algn="l"/>
              </a:tabLst>
            </a:pPr>
            <a:endParaRPr lang="es-ES" sz="3000" u="none" dirty="0">
              <a:solidFill>
                <a:srgbClr val="800080"/>
              </a:solidFill>
            </a:endParaRPr>
          </a:p>
          <a:p>
            <a:pPr marL="385763" lvl="2" indent="963613">
              <a:tabLst>
                <a:tab pos="261938" algn="l"/>
              </a:tabLst>
            </a:pPr>
            <a:r>
              <a:rPr lang="es-MX" sz="2400" b="0" u="none" dirty="0">
                <a:solidFill>
                  <a:srgbClr val="990033"/>
                </a:solidFill>
              </a:rPr>
              <a:t>ESTILO DE VIDA 				SALUDABLE  Y </a:t>
            </a:r>
          </a:p>
          <a:p>
            <a:pPr marL="385763" lvl="2" indent="963613">
              <a:tabLst>
                <a:tab pos="261938" algn="l"/>
              </a:tabLst>
            </a:pPr>
            <a:r>
              <a:rPr lang="es-MX" sz="2400" b="0" u="none" dirty="0">
                <a:solidFill>
                  <a:srgbClr val="990033"/>
                </a:solidFill>
              </a:rPr>
              <a:t>APOYO SOCIAL</a:t>
            </a:r>
          </a:p>
          <a:p>
            <a:pPr marL="385763" lvl="2" indent="963613" algn="r">
              <a:tabLst>
                <a:tab pos="261938" algn="l"/>
              </a:tabLst>
            </a:pPr>
            <a:r>
              <a:rPr lang="es-ES" sz="2400" i="1" u="none" dirty="0">
                <a:solidFill>
                  <a:srgbClr val="990033"/>
                </a:solidFill>
                <a:latin typeface="Arial" charset="0"/>
              </a:rPr>
              <a:t>   </a:t>
            </a:r>
            <a:endParaRPr lang="es-ES" sz="2400" i="1" u="none" dirty="0">
              <a:solidFill>
                <a:srgbClr val="990033"/>
              </a:solidFill>
              <a:cs typeface="Times New Roman" pitchFamily="18" charset="0"/>
            </a:endParaRPr>
          </a:p>
        </p:txBody>
      </p:sp>
      <p:pic>
        <p:nvPicPr>
          <p:cNvPr id="54277" name="Picture 5" descr="heav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142984"/>
            <a:ext cx="2455862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encrypted-tbn3.gstatic.com/images?q=tbn:ANd9GcR7W40kMKbWJ2e66aRLZeF4RSCRd8590HbdRCl39pXlM9xoblWph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572008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onda cardia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500306"/>
            <a:ext cx="2786082" cy="192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643042" y="357166"/>
            <a:ext cx="5600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MX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Frecuencia cardiaca 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65263" y="1373707"/>
            <a:ext cx="64087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MX" altLang="es-MX" sz="2000" u="none" dirty="0">
                <a:solidFill>
                  <a:srgbClr val="000000"/>
                </a:solidFill>
                <a:latin typeface="+mn-lt"/>
              </a:rPr>
              <a:t>Un latido cardiaco es un fenómeno ondulatorio complejo, compuesto por la suma de varias ondas más pequeñas y simples. Para analizarlo se utiliza una  herramienta matemática no-</a:t>
            </a:r>
            <a:r>
              <a:rPr lang="es-MX" altLang="es-MX" sz="2000" u="none" dirty="0" err="1">
                <a:solidFill>
                  <a:srgbClr val="000000"/>
                </a:solidFill>
                <a:latin typeface="+mn-lt"/>
              </a:rPr>
              <a:t>paramétrica</a:t>
            </a:r>
            <a:r>
              <a:rPr lang="es-MX" altLang="es-MX" sz="2000" u="none" dirty="0">
                <a:solidFill>
                  <a:srgbClr val="000000"/>
                </a:solidFill>
                <a:latin typeface="+mn-lt"/>
              </a:rPr>
              <a:t> llamada  la transformación de Fourier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85720" y="4143380"/>
            <a:ext cx="45354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u="none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Esta respuesta en un humano sano no es estable. Entre más grande el rango de incrementos y decrementos (</a:t>
            </a:r>
            <a:r>
              <a:rPr lang="es-ES_tradnl" sz="1600" u="none" dirty="0">
                <a:solidFill>
                  <a:schemeClr val="accent6">
                    <a:lumMod val="75000"/>
                  </a:schemeClr>
                </a:solidFill>
              </a:rPr>
              <a:t>oscilaciones de  gran amplitud)</a:t>
            </a:r>
            <a:r>
              <a:rPr lang="es-MX" sz="1600" u="non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1600" u="none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más sana es la persona. </a:t>
            </a:r>
            <a:endParaRPr lang="es-ES" sz="1600" u="non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MX" sz="2000" b="1" dirty="0">
              <a:latin typeface="Comic Sans MS" pitchFamily="66" charset="0"/>
            </a:endParaRPr>
          </a:p>
        </p:txBody>
      </p:sp>
      <p:sp>
        <p:nvSpPr>
          <p:cNvPr id="9222" name="Freeform 4"/>
          <p:cNvSpPr>
            <a:spLocks/>
          </p:cNvSpPr>
          <p:nvPr/>
        </p:nvSpPr>
        <p:spPr bwMode="auto">
          <a:xfrm>
            <a:off x="4500562" y="5072074"/>
            <a:ext cx="3240088" cy="1082675"/>
          </a:xfrm>
          <a:custGeom>
            <a:avLst/>
            <a:gdLst>
              <a:gd name="T0" fmla="*/ 0 w 3719"/>
              <a:gd name="T1" fmla="*/ 2147483647 h 907"/>
              <a:gd name="T2" fmla="*/ 2147483647 w 3719"/>
              <a:gd name="T3" fmla="*/ 2147483647 h 907"/>
              <a:gd name="T4" fmla="*/ 2147483647 w 3719"/>
              <a:gd name="T5" fmla="*/ 2147483647 h 907"/>
              <a:gd name="T6" fmla="*/ 2147483647 w 3719"/>
              <a:gd name="T7" fmla="*/ 2147483647 h 907"/>
              <a:gd name="T8" fmla="*/ 2147483647 w 3719"/>
              <a:gd name="T9" fmla="*/ 2147483647 h 907"/>
              <a:gd name="T10" fmla="*/ 2147483647 w 3719"/>
              <a:gd name="T11" fmla="*/ 2147483647 h 907"/>
              <a:gd name="T12" fmla="*/ 2147483647 w 3719"/>
              <a:gd name="T13" fmla="*/ 2147483647 h 907"/>
              <a:gd name="T14" fmla="*/ 2147483647 w 3719"/>
              <a:gd name="T15" fmla="*/ 2147483647 h 907"/>
              <a:gd name="T16" fmla="*/ 2147483647 w 3719"/>
              <a:gd name="T17" fmla="*/ 2147483647 h 907"/>
              <a:gd name="T18" fmla="*/ 2147483647 w 3719"/>
              <a:gd name="T19" fmla="*/ 2147483647 h 907"/>
              <a:gd name="T20" fmla="*/ 2147483647 w 3719"/>
              <a:gd name="T21" fmla="*/ 2147483647 h 907"/>
              <a:gd name="T22" fmla="*/ 2147483647 w 3719"/>
              <a:gd name="T23" fmla="*/ 0 h 907"/>
              <a:gd name="T24" fmla="*/ 2147483647 w 3719"/>
              <a:gd name="T25" fmla="*/ 2147483647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19"/>
              <a:gd name="T40" fmla="*/ 0 h 907"/>
              <a:gd name="T41" fmla="*/ 3719 w 3719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19" h="907">
                <a:moveTo>
                  <a:pt x="0" y="862"/>
                </a:moveTo>
                <a:cubicBezTo>
                  <a:pt x="105" y="450"/>
                  <a:pt x="211" y="38"/>
                  <a:pt x="317" y="45"/>
                </a:cubicBezTo>
                <a:cubicBezTo>
                  <a:pt x="423" y="52"/>
                  <a:pt x="537" y="907"/>
                  <a:pt x="635" y="907"/>
                </a:cubicBezTo>
                <a:cubicBezTo>
                  <a:pt x="733" y="907"/>
                  <a:pt x="794" y="45"/>
                  <a:pt x="907" y="45"/>
                </a:cubicBezTo>
                <a:cubicBezTo>
                  <a:pt x="1020" y="45"/>
                  <a:pt x="1217" y="907"/>
                  <a:pt x="1315" y="907"/>
                </a:cubicBezTo>
                <a:cubicBezTo>
                  <a:pt x="1413" y="907"/>
                  <a:pt x="1399" y="52"/>
                  <a:pt x="1497" y="45"/>
                </a:cubicBezTo>
                <a:cubicBezTo>
                  <a:pt x="1595" y="38"/>
                  <a:pt x="1807" y="862"/>
                  <a:pt x="1905" y="862"/>
                </a:cubicBezTo>
                <a:cubicBezTo>
                  <a:pt x="2003" y="862"/>
                  <a:pt x="1980" y="45"/>
                  <a:pt x="2086" y="45"/>
                </a:cubicBezTo>
                <a:cubicBezTo>
                  <a:pt x="2192" y="45"/>
                  <a:pt x="2434" y="862"/>
                  <a:pt x="2540" y="862"/>
                </a:cubicBezTo>
                <a:cubicBezTo>
                  <a:pt x="2646" y="862"/>
                  <a:pt x="2623" y="52"/>
                  <a:pt x="2721" y="45"/>
                </a:cubicBezTo>
                <a:cubicBezTo>
                  <a:pt x="2819" y="38"/>
                  <a:pt x="3047" y="824"/>
                  <a:pt x="3130" y="817"/>
                </a:cubicBezTo>
                <a:cubicBezTo>
                  <a:pt x="3213" y="810"/>
                  <a:pt x="3122" y="0"/>
                  <a:pt x="3220" y="0"/>
                </a:cubicBezTo>
                <a:cubicBezTo>
                  <a:pt x="3318" y="0"/>
                  <a:pt x="3636" y="681"/>
                  <a:pt x="3719" y="817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034" y="2285992"/>
            <a:ext cx="4745044" cy="3055941"/>
          </a:xfrm>
        </p:spPr>
        <p:txBody>
          <a:bodyPr/>
          <a:lstStyle/>
          <a:p>
            <a:pPr algn="l"/>
            <a:r>
              <a:rPr lang="es-MX" altLang="es-MX" sz="2600" dirty="0">
                <a:solidFill>
                  <a:srgbClr val="000000"/>
                </a:solidFill>
                <a:effectLst/>
              </a:rPr>
              <a:t>Estas múltiples influencias en concierto crean un control fisiológico dinámico que siempre está en movimiento-nunca en reposo-</a:t>
            </a:r>
            <a:endParaRPr lang="es-ES" altLang="es-MX" sz="2600" dirty="0">
              <a:solidFill>
                <a:srgbClr val="000000"/>
              </a:solidFill>
              <a:effectLst/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404813"/>
            <a:ext cx="7772400" cy="1143000"/>
          </a:xfrm>
          <a:noFill/>
          <a:ln/>
        </p:spPr>
        <p:txBody>
          <a:bodyPr/>
          <a:lstStyle/>
          <a:p>
            <a:pPr>
              <a:defRPr/>
            </a:pPr>
            <a:r>
              <a:rPr lang="es-ES_tradnl" altLang="es-MX" sz="4000" kern="1200" dirty="0">
                <a:solidFill>
                  <a:srgbClr val="FF0066"/>
                </a:solidFill>
              </a:rPr>
              <a:t>Variabilidad de la Frecuencia Cardiaca</a:t>
            </a:r>
            <a:endParaRPr lang="es-ES" altLang="es-MX" sz="4000" kern="1200" dirty="0">
              <a:solidFill>
                <a:srgbClr val="FF0066"/>
              </a:solidFill>
            </a:endParaRPr>
          </a:p>
        </p:txBody>
      </p:sp>
      <p:pic>
        <p:nvPicPr>
          <p:cNvPr id="94218" name="Picture 10" descr="pendule"/>
          <p:cNvPicPr>
            <a:picLocks noChangeAspect="1" noChangeArrowheads="1" noCrop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093756" y="2071678"/>
            <a:ext cx="271370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build="p"/>
      <p:bldP spid="942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11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467544" y="1988840"/>
            <a:ext cx="8219256" cy="413732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0" u="none" kern="0" dirty="0" smtClean="0"/>
              <a:t>Por sus siglas en inglés (NIMH) reporta un estimado 26.2 por ciento de los estadounidenses entre las edades de 18 o más, aproximadamente 1 de cada 4 adultos sufre un trastorno mental diagnosticable en un año.</a:t>
            </a:r>
          </a:p>
          <a:p>
            <a:pPr marL="0" indent="0">
              <a:buNone/>
            </a:pPr>
            <a:r>
              <a:rPr lang="es-MX" b="0" u="none" kern="0" dirty="0" smtClean="0"/>
              <a:t>Alrededor de un 6% sufre de una enfermedad mental seria.</a:t>
            </a:r>
          </a:p>
          <a:p>
            <a:pPr marL="0" indent="0">
              <a:buNone/>
            </a:pPr>
            <a:r>
              <a:rPr lang="es-MX" b="0" u="none" kern="0" dirty="0" smtClean="0"/>
              <a:t>Solo porque usted es un profesional de la salud , no significa que sea inmune a padecer algún trastorno mental. </a:t>
            </a:r>
            <a:endParaRPr lang="es-MX" b="0" u="none" kern="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s-MX" u="none" kern="0" dirty="0" smtClean="0"/>
              <a:t>Instituto Nacional de Salud Mental.</a:t>
            </a:r>
            <a:endParaRPr lang="es-MX" u="none" kern="0" dirty="0"/>
          </a:p>
        </p:txBody>
      </p:sp>
    </p:spTree>
    <p:extLst>
      <p:ext uri="{BB962C8B-B14F-4D97-AF65-F5344CB8AC3E}">
        <p14:creationId xmlns:p14="http://schemas.microsoft.com/office/powerpoint/2010/main" val="2710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2143108" y="714356"/>
            <a:ext cx="3500462" cy="990600"/>
          </a:xfrm>
        </p:spPr>
        <p:txBody>
          <a:bodyPr/>
          <a:lstStyle/>
          <a:p>
            <a:r>
              <a:rPr lang="es-MX" altLang="es-MX" sz="3200" dirty="0" smtClean="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33795" name="Marcador de contenido 2"/>
          <p:cNvSpPr>
            <a:spLocks noGrp="1"/>
          </p:cNvSpPr>
          <p:nvPr>
            <p:ph idx="1"/>
          </p:nvPr>
        </p:nvSpPr>
        <p:spPr>
          <a:xfrm>
            <a:off x="428596" y="1214422"/>
            <a:ext cx="8153400" cy="2543180"/>
          </a:xfrm>
        </p:spPr>
        <p:txBody>
          <a:bodyPr/>
          <a:lstStyle/>
          <a:p>
            <a:pPr algn="just">
              <a:buNone/>
            </a:pPr>
            <a:r>
              <a:rPr lang="es-MX" altLang="es-MX" sz="1800" kern="1200" dirty="0" smtClean="0">
                <a:solidFill>
                  <a:srgbClr val="990033"/>
                </a:solidFill>
                <a:effectLst/>
                <a:latin typeface="Comic Sans MS" pitchFamily="66" charset="0"/>
              </a:rPr>
              <a:t>Christian </a:t>
            </a:r>
            <a:r>
              <a:rPr lang="es-MX" altLang="es-MX" sz="1800" kern="1200" dirty="0" err="1" smtClean="0">
                <a:solidFill>
                  <a:srgbClr val="990033"/>
                </a:solidFill>
                <a:effectLst/>
                <a:latin typeface="Comic Sans MS" pitchFamily="66" charset="0"/>
              </a:rPr>
              <a:t>Huygens</a:t>
            </a:r>
            <a:r>
              <a:rPr lang="es-MX" altLang="es-MX" sz="1800" kern="1200" dirty="0" smtClean="0">
                <a:solidFill>
                  <a:srgbClr val="990033"/>
                </a:solidFill>
                <a:effectLst/>
                <a:latin typeface="Comic Sans MS" pitchFamily="66" charset="0"/>
              </a:rPr>
              <a:t> – relojero, en 1656,   inventor del reloj de péndulo. Observó que sus relojes se </a:t>
            </a:r>
            <a:r>
              <a:rPr lang="es-MX" altLang="es-MX" sz="1800" kern="1200" dirty="0" err="1" smtClean="0">
                <a:solidFill>
                  <a:srgbClr val="990033"/>
                </a:solidFill>
                <a:effectLst/>
                <a:latin typeface="Comic Sans MS" pitchFamily="66" charset="0"/>
              </a:rPr>
              <a:t>movian</a:t>
            </a:r>
            <a:r>
              <a:rPr lang="es-MX" altLang="es-MX" sz="1800" kern="1200" dirty="0" smtClean="0">
                <a:solidFill>
                  <a:srgbClr val="990033"/>
                </a:solidFill>
                <a:effectLst/>
                <a:latin typeface="Comic Sans MS" pitchFamily="66" charset="0"/>
              </a:rPr>
              <a:t> al unísono. No los programó así y los </a:t>
            </a:r>
            <a:r>
              <a:rPr lang="es-MX" altLang="es-MX" sz="1800" kern="1200" dirty="0" err="1" smtClean="0">
                <a:solidFill>
                  <a:srgbClr val="990033"/>
                </a:solidFill>
                <a:effectLst/>
                <a:latin typeface="Comic Sans MS" pitchFamily="66" charset="0"/>
              </a:rPr>
              <a:t>desincronizó</a:t>
            </a:r>
            <a:r>
              <a:rPr lang="es-MX" altLang="es-MX" sz="1800" kern="1200" dirty="0" smtClean="0">
                <a:solidFill>
                  <a:srgbClr val="990033"/>
                </a:solidFill>
                <a:effectLst/>
                <a:latin typeface="Comic Sans MS" pitchFamily="66" charset="0"/>
              </a:rPr>
              <a:t>. Volvieron a sincronizarse ????.  Más tarde se descubrió:</a:t>
            </a:r>
          </a:p>
          <a:p>
            <a:pPr algn="just">
              <a:buNone/>
            </a:pPr>
            <a:r>
              <a:rPr lang="es-MX" altLang="es-MX" sz="1800" kern="1200" dirty="0" smtClean="0">
                <a:solidFill>
                  <a:srgbClr val="990033"/>
                </a:solidFill>
                <a:effectLst/>
                <a:latin typeface="Comic Sans MS" pitchFamily="66" charset="0"/>
              </a:rPr>
              <a:t>El reloj más grande, RITMO MÁS FUERTE  arrastra a los demás a la </a:t>
            </a:r>
            <a:r>
              <a:rPr lang="es-MX" altLang="es-MX" sz="2400" b="1" kern="12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SINCRONIZACIÓN.</a:t>
            </a:r>
          </a:p>
        </p:txBody>
      </p:sp>
      <p:pic>
        <p:nvPicPr>
          <p:cNvPr id="7" name="Picture 2" descr="http://arcoirisdesalud.files.wordpress.com/2013/07/979fx900y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643182"/>
            <a:ext cx="2701913" cy="2701913"/>
          </a:xfrm>
          <a:prstGeom prst="rect">
            <a:avLst/>
          </a:prstGeom>
          <a:noFill/>
        </p:spPr>
      </p:pic>
      <p:sp>
        <p:nvSpPr>
          <p:cNvPr id="76802" name="AutoShape 2" descr="data:image/jpeg;base64,/9j/4AAQSkZJRgABAQAAAQABAAD/2wBDAAkGBwgHBgkIBwgKCgkLDRYPDQwMDRsUFRAWIB0iIiAdHx8kKDQsJCYxJx8fLT0tMTU3Ojo6Iys/RD84QzQ5Ojf/2wBDAQoKCg0MDRoPDxo3JR8lNzc3Nzc3Nzc3Nzc3Nzc3Nzc3Nzc3Nzc3Nzc3Nzc3Nzc3Nzc3Nzc3Nzc3Nzc3Nzc3Nzf/wAARCAD2AL8DASIAAhEBAxEB/8QAGwAAAgMBAQEAAAAAAAAAAAAAAwQCBQYAAQf/xAA2EAACAQMDAwMDAgQGAwEBAAABAhEAAyEEEjEFQVETImEycZEGgSNCocEUUrHR4fEkYvAzQ//EABoBAAMBAQEBAAAAAAAAAAAAAAECAwQABQb/xAAjEQACAgIDAQADAQEBAAAAAAAAAQIRAyESMUEEEyJRYQUy/9oADAMBAAIRAxEAPwDEOT55+KgHkkMCVnxmuc7iAFIHxUWj1Co/HivESPVPYO4ESY4NeLi8JIzGIqBj3cz96mAm8ArAjOaIC0tMAoO6AOKIjE4DZPP3oKEECV/b+1TswTkARWZlEGaFQqMACcVDbIENAAnNK6nWADYkGDBig+p7ZcmeI7RRUGMPnVLbMfVH5/5qaa+cgwKormobfgbRNDV7zPJyp7TT/gTWwWaF9czGBtA+aLZ1CtAnPOc8Vl7rusAmI+aZsXmRZYn9q54EloPL+mma4rAE8z+K8/xHMn2j81UXdUTb9vPcmk71y6BJOD2qMcLfY+jV6a+hZffB7T4q2tMuxZYTXzsXrishV2ie1aLQ9SLIFJ3FIzxNLlwuO0LSk9Gj3AZJMivAd0wc/akdNq0u+cDmj276boD+4ZINZmHiFYPPMYoTllOSSPvRiZyIn4qLgFiJjFJR10BN24VVfdPBntUrnqrke4YwTXW7eTiCKIADAk4z/wB0GhrS6AbWY7lcM55nv5qUOxEwFM5M0U2VxAie9SEi2F3QBwf+6AeRgCzNJI2mO1CO0HP1HmivKzjgwY8UBgJPfvETXtxMp6Tvb2rtEcd6kiEsBkGfH1fFQBnMQKIjkXFbJyM/8UWBFjHpGLikN4NAvXiV2r/SvLl0xklj3n+1BUhgcQRmSaio7sqjwRuIwf71LYW817sBgmM9+KMbakCDz3+aZsokJXbW5skRXekSg2A48U2bWcgx5xXq2pOKPPQOAg2nbAcEzmuO3/8AMTtAxIiDVoESNrdu4FL6iyhQN6Zjv3jNGOS3TA46BaEj/wDorbYjJ4omre0oO5j9x3qOltEpKhtx7UW9oEW3ue4CDnzHxQbjyGSdFczwoKqQaPpdXdtkG2w2jkGo6i3bViikjtNRa2gtAKTmZPFUpNE9pl3oupIuBwwiQKtLWptbY9oYYjzWPsNbf2oxBB8xVhpnC3R6g3KcyDWXJgSHjO+zY6MswIJjvRwDvOJqs0WoLQu4HHfmrGy8zP8AtWGSpgaJuMxxQYJJB4P9KMAYJ74/auKTmJMUpyYO2QoAJB8g0SPUABaTzM1E24MkRXqIcZA+9LQbMBujsTPPxUCZJMEH7iuMmTx8V4wxg/JgV7SI0QAY8qeMZoypBkjtNQE42wRU7xKrIPzXNnUeFwDt7/6V6AThfGajaA9ztkx2rpIBORQr+FEidpCz5bAxIqwsWwBkyO81XWXIUCZJpy3fVV92D4qeRNlYNE7oLMQpgDFFW3tskAcjmM0HTqTdknBnvTl6EB2zxmpSdaGQVNMots0mYkTSmo2uEtoN2JZqLF4qRwDGDQ7OkuOSEDft2pYutsL2WP6Z6emrN1XT2ghs1b6r9O6d5eFJBnHtqw/TPTm02lLlfc3nmmOqaa/6R9JSZzAMGlk3dkOf7UfOupdMS0wVOVw33pC5pAtuCQo7DvWv1HTblxw+oBTP0zJNVPUNA7Kdq7QuM81THn6TZSUOS0ZHX2rumUMH9pIyB/Sj6LqDXotXMMO4AyKY1LW/Se3qYjv9/NUWnhb5Kk/eM16UUskHfhm/8s2GiuMfeGII7g9q0mmf1Lc8R5msh05mbGDMAf8ANafpxJVvUJ90QJ7V5f0Qplk9FtbmJJ+/xRGPg0HTEXLTAmYPaiRtaIEfPNZAM54AETM5ivA20YaZ/NT2dsz8Cg3Q6lfTVWP/ALEilOPn4GVJEQI/auPf+xoihhAI7RBr1gxGR+x717F7JA1ie33iov7mwQOeKg7RwJE4iiIAJLTkU1enIIwADAdz45oEFWIWiq6wd016qqFYkkzSp0UF7e5Wb71NmO8BWn+1TZYbORQ7mJZP3puzhzTMxuAC5BGIYRPxWk03S11lkbN08lRmD96yGkYPfUgkupzX0H9P2x7AwIJzGc1k+hcWqHjPRY9M/T63LSC4pjvV3puh6KxBW1MZzTFm4liyAYUR+K8v9Q01q3L3QAO5NGMMcdyM8pzbpDHp20BAUKO0UrfAiIB/elLXW9PqLnpoWnkEqYoxcOCwII+DmunOMloXg09it61bk+wTHis/1XRb2LJu/NXfUdbZ0Y/jtk8L3NUOq63ZuELbU7ZgkjgVll/hpxqRhv1B04ruLXMDIFZzTPtuiBIJzWy/Vc3tP6lmW25IjtHNYW2T6m4E8yIr2fjbni2TzfrKjS2m9C5KT244mrvQ6smyZInsoOTWb0xcadmuAkEceastBq7TrNtmBAgAjis+fHaDFmw6bcIUsThhxThEnBEcVTaXVrYgENERJA5qz015L0EMM/0rzZRodrYyARjH3ry4FhRgR381PgiCPzUbgEywEfFSFPnyx9R75rjBMiYjkCvQGyNoMCY7Cov7UOeRgGvWFYreKh53AAHIrwXSWAiFPxQLjbrnwOe5phEUyBPwJ5q7SSOQW1lyDAJNNAKoO2l02B5HuPzU9wUynaeaix0DNs52COaXNy4hhU3z2mnSzBCVPGPNI30G1mLfg08NvYJFt0XRm7qfUYe9u/MCtx09fRKKCSy/Pb5rCfpvWnd6bNgmPdiP3r6X0zTobIJI93fvWH6eX5KY1pRPb2o3NsX3sBnOAKRuGxqLvpDUWnfPtALcfarq50+0gBRQ08hu9LWOn6bTag6i3aC3W+oxUeP9FU0uhC1p7tswyo4xtNsR+au9Naf0snIrzT2Yvm76eO5mJ+YptINw+DVIwS2JOdsxnVT/AIjqNwXG2hJEA5P2pXRakaovbt2b3sXLMR/tV9qdKE6mwhSXBIkTQrmnKo4t2CDH8q1LVVRXl1RkOsG21q6FjaEJ+mPzWE0gBu5UETwfFfQ/1BorlrRXi4ADAmAK+fWoVlKnA5mvV+Fr8cgZ+0X9i2gsgnL5geKloB6TtiZ5xSNt2goGJVRme1NaS5D72/yyQe1CcXTFTovUbIBLEccf2q06eAlqDLcCaplLlS6bQwAzNWfTE/hszTnJArBNKivhdLmCeO01xZQcRPeDUVyozA7VC9MrBkRxFZmhDFwpMiBmeZpHqN3YCAY++cU0pgbuSBziKqepMX5PfmvYxxuRNsGjOqMxIgmOabt3OZhpHFAtF3sQv0Rz3NeeoA67eeBI5NWkrCiytBS+V4z/ANUPUGCTjPaajauH6pIXjio3VBlpxPBqKWx7VA31RsgwcNmPmoF7d20xmSRxFK3hcL7AcRIH/NSs2ZYI11UE571o4JKydsf6FbY6kBTma+s9Ef8A8VNwmPNYToPTkUrskk5nmt5oE9GyqAGa8r6cvLJotKNRSLxHR0EjNewkgRikrdwjvTNtl74oRmmZpIJchEAAH28UEZ45muv3NwngD+lLNqrVpl33AJzzTSkrBGILqNgjVWr68CVP78V6XIWMTReo6zTvpHZWUCO3eqe5fJsK8FTGZrPNpO0WgnKig/WN8Cxdj+VTkcV8uW6Nwz9xW3/V2qI0t0z9RgfGft/9FYJDL5P717H/AD4VibZ30Omoos7erVdoCyTg1Y6JpBkSTws9qr9Jpw3u5C96ftSDIBBHdRmnyU9IWKZbWHIChiPsK0OgDAKGKkx2qj6aoZB6hYsfHJq90qkEfmIrys3dF/CyDiQCO/ig3MnCkeaNbmQa5xImTWZiWYHUuFtTORVFqrpf2TA5mrXqLwrQBAmqSyCzwp3Cc172COuRBsOl5woAOfmifVnuR/X/AGoY+uVGAI5oiEv7QuPmndDJh1a9tUWm4IkTUg0iDye8UXT2oAg884qOtTYSSYI8VHlboavQNywNxIYhhHalwgQNvMZHbmmbJLKx5xMzUJ9VXgAkfORTpvoBs/0m8qoBJEf/AArbo0gRXzb9N6r0toMxMEARX0LR3A9sHt815GeNZGVnfFMeXH70W3Pn+tCSPM/euZ4UZzQjSIvYzuQrBiO9UWt6RZdy63nnlQxkCpNe1dtzdNnfZjEc1C91JxbDW9KzDvNLKSZWEJRdoq3TUqu1wIkwQOaauHdY9wyFzPeg6/qF9tn+HsQIzIwK9JdNI92+y77gwoEQPvUqZdX6YP8AWVyCiA8gz/vWUtiWGc1e/qO76urIn6cCKpVVpxX0fyx44kjFl3Oy7tMFsKqbZ8Dv96aBJEQfGKqtELu72AVoNHbZbaljBjsOaz5aix4bGOm2iWyo/M1otONuOQB3qo0vqK4tqxFXOmkqMjH9a83NK3ZbwetcYAg0RxKA5+xqFv3czXlySRsMD71GibPmPUn3KV5k4iktIssxP2prUy+oIU5WSSIxQbDONSM/UDINe7DUKJehHsbWUpEfFNW7YChjB7x4/evCQDsaRLZijBYQSMniPFSlJlEke2yEeQAe/FLaoNduiSI75phlZiCggyczUIZLYd4JnJ80sdbC+iNi3aAwkgDOaFc06qwZVKgHkU3KbZUr9x2pa7cVxER4+BTJuxV0WXTRJhSZH9f9q2nS9bttqjmDEQaxHS7uwqxx5JHNbPQomqVSrAOP615/0rZdU40zQWbodZDA16xIAx+ap/VbSuFclccng0/Z10hRcAA8j/es6ZN434N+rKH7xVRqbDFi9vcmMRVorIcggAVN2thZ5xRaTR0JSj0Zz07oVgS7OeC1JdW1Rs6VlJI2iPitHqNTbXTkmMeRXz79TawAenP1ZOeabDj5zSLc24tszmqbeWYGSTioabT7CWZCSRiiIFZSDj5PamNKNkb4Kjg+a9py4xoy+jnT7YCAkZ+1PWiIPMxg+KXsvbG4M2Y4mKf0VhT/ABDmM5rFkfrKxGum2mLhhuyJk8xV7Ytw3FJaBNo3ssDx81ZWSC0isU3bGYdV7jFQeCQAAKluEEE5obLuM89j5pSZ8xvv7y0fNLoDuLtMySsdqKUd2AiZxiptY9u0Ert+a9pNJEkidhZVSQN/aOZoty4FaCJIGYFQsJd3SpXioXbVwEb2MbsRyTSUmx7pBEvAgzwT45oLOQxUMSszB7UMNO5JUgcTU7bKu0qJYn+YUyjQt2CtsRd9E7dscE+aca0mZE/ANA2hGWfqUzimwxN1ZIAPJoSe9DxDaO0LSlWGSfOK0X6f1Rt3Vn6ZjFZ0sEZSrZUfSe4q96O228DnPA7GsebatlOlRt7ulTUWJKyD5FUeo02p6eSbLFrQ/lYf3rW9JUNpkO0bSOCKnq+n23B2rz2qb+ZtckyMc/F0zGrrUMAOUbuCKDd1jtce2t5QPM1bdR6E5DNbXfj6SaozpCCVZCCMGs/Bp7NUXF7QlrdemntlmcsOyjvWO6hefVajcZIatlf/AE7qdYHuhAsiFBGAKqLvQNRo1BuWtwE5Wt/zuGNX6SyNydFPprO0gwsT+Kfs2luIoCj2jgjFc1lEJ4J7gGutZUlc/B71ScnLYijQSxpZdfbJMgA8VoNJphb25gc1U6XMMRtH8oq3sPcZAjLED8/as2STfZRKh5SVIUiREginNKIkGYPek9IjNGRjtT6AqDx+ayy7A2SIMEAnBxNQbd25PxRQRAn8zXpncJgTQEuj5ho2F266gwynvXX7eRtMAHPYUtoVBv8AqOXEYlRyPkU9fDXSEsgy3E9h817EtSFR1k7VVGIK/ApTW3gAy22OGzTj9P1R9udpAggR+KGOlo1v/wAgtBPY+KEXFO2wtMqLbrcGFkiD4NNKrFckrPk09p9BbtlgqsIHbn81O508k7lBYEZHiqSyxfQFFlM8m+qBjBPerG7pzbtB0YsQfz8fFFTp4N4NbtszeZq0t6R2VUuKT3gD5qeTMtUNGBUoLt62ioxYEjz7a0vSL4tbLbnaSTO7g/NQs9JVCSiuCY4qwsaFIjVLJfuMVjzZ40UjBG86VqEOmT3K0rMg81Y71Ydz+1Yzp+kS06iwzhZj68VsdNZFu0okt3kmr/Nm/IqXhhywUWQvWQymBk4pNNFadiXQFp/NWN3ggeJpS0CzgAmCJxVpwj/BFJil+3btsFGF8ClLuhNzKyZyZqzvaRGYM24g+TRLOnFtJQmc4nFSeO2OpVsx/Uf09pr5m5aFox9ajFY3rPS9T0plDDfY/lugcfevsItpdkXFBgdqQ1fTbFy2wuW5RhlT4oKDgUWQ+Y6FluWxuxH5q/0aBragAAdw3NWd79N6KwGbTrcXdn6pApa3a9IlXBVu9ZMt2aYzTRPT2gv700oAkRQkMcYYczRd4GTPzUaEZyg9oiu27XyT+1e7gMiK89Qs+BNFaEdswOl6PcZlZ1Mz2Her/SdMWzARSM57k1Z6bTBICr9xTwsqFAgQMRNXlklLsppFVf0QZQxbAHEUoOlo1uXG+OB+1aMWQ4cNJ3HI8CoJpp3KDE8H/SkTYORRp0pSpAQA/FCfpLg5EmMGtEtqC5IgkDimEsoI7gCnpgc6Mxa6btVS6nnOM1aWunrs9QIu5fpHerldMl20VYRIwR/rUbKMl3aewpuD9A8r8KtNKUYBlJB4NE1Ol9pge0jJ7/etAulS621lA3ZB8Glb9mfY/wBStFSyYWts6OUpei3yvUF0eozcBG2B9Q7Vu0wv7VlNHo0bqdlyp32WJDDwfJrWrAQfaK1/JFJMl9LtgnXnPal7QhlJ7U4Rg96XKlbk+RWmZBBR/ljDVAL7iJyvPzU7bq5AgyO9Laq41pPUHbBjuKEtKxuznBCtHIxio2z6y+4SQKlBawsndI580O0Et/xAAuMxSto6KB3bAmIwf6VUa7QtuJU5n81pFC3UBHDDmgXrIaUbBiQfNTnjUkNGVMyLKVJGcdqlC424+Ke6hpSpLAkVXn2tGZ4zWCcXF0aU7QVfcIOBXgKoQT7vEc1yNIk/t80Mn3TwBilBQbYEAIEH5qbM0DbnMwDUrqb2xkGK6G3FV4GZqgQ9sSQScmj+nwBANQCHjtzRlt7rZHM8mqRiTYE25GREcA14VAgEZ7V7DIxW6eDCt/m+9EYCPd+aZAGLQ9g4yKhqkhldf3+BUVJ24zRFIIKPMGqppqmKGsXZbYSYPB8VBNObt4tJ3A+5f70urPbcow/6pzT3G3hwBtIhprtTSTOuiFjT+n1Nj2jGauBlJNJXLYXWl4kFRxTwBNsVfDHimhMjshEg0K6fYDEGjWw2Qc/cRUNSG9OT4ppdCIjYb+G21QWU12pt77cAftQbDFNYVJEOoMU64MDEfFCNSWxnorkVkRrQMFZIocH01YEFmEsTkAUXU+2WZTAGalb2kbEEKsED4NSat0MtKzzRX0DtZPK+O1MXravIPPYiq+//AAb++DLcYqyQi4oI5I5p4O9CzXojqbIuLBjdxxis/rtMbdyQDz27VrHXkkVWa+wLhbBAjMVHPi5bQ2OTRnlaJBHHE1DdN2TAFTv2irFSBIzilre4kM0xwJ/6rBv01LZYruVOTjvUrbSu7+vmvHK8AHFT04xgAftVBA9snGcU1bf2ZpVJmMQKLbuDKrytWg6EOvAMCkzIx8UoLxssquZHnxTjxOBmKS1ieokfvXS07O/wbFziGA/vXbywO0jcKqtLf2MUuH4E06GZb6nG0ggiuTsLjQS/dZVDn+U/0pjS6jdtzgiltUymywMZECgaRvTtrvnd2BNFSpgqzQ6fUC6wnJXFWIYhZ/ArP9IltUxj5q+JwZFa8UuUbZCSpngaWie1Rut7YFRLRdADHjxUbx9kzx8U2hRDqXqW/Tu2yAyGc00mqa5p96gruIAnvXmqt+pb4xQdBeZEayFllyAfvUnqTKdqxnVKTpypHOKU0bIjGyWLMB3GaaRbjkteZOfaAOKWvEWbm/5iYgkVztOzvCWouqbvpuvcEVDR6khipxtMR8UfYGlgoyOeZoFxVS6GAEn+tc4u7s5dDjXedwOD+aDfbdj+Y1O0QyQ/bioXnXaREEU/+ip7KnX2VTc5E/aqO45a4IgR8Veay7NknucVQ3Cvq5P7ea8/Kly0asdlkBO7MEnk/wBKJaUqIkfJpdrgW4ZkA8gnijowJwRnuKVI5oYCx3qawJgCaBfcoouKSQORULOoDAMG3qe481WhUrGsBSJoDFWkKc947VK6+JAJnxSJuf4fVujSA+RXSOSFtZaAfcBlefmj2bpKKJHn7V5fPqDchweaUsHbdNuYEiMGlVoq1otwqtsdhIjigamEuK6z/lImMUzp4a2M+7uKBrlGyM88U0urJItuiANcZwYUwB81dS2z3AAye9Z/oD7LBDYIOQKvluKyiGxWvC/1ohNbIsJMjBry9LJtND9ZVOWkyYmovfQLuBnwPNNdAphyJQD4qtvAafWpdJ9ow39qsQSUBYZpLXWkvWirRBw32oZFoaL2OG7bAEkLu4FKay0GVnj3bYEGvdDcUWPe4ITA39v3qTXUvAqre7xFdqSFumI6a9cuIYfbswRNTu6i1cuMrFkZMgkYP2qt1upXR9UUloVxsYTFWd70VUXdgdo2r2mop6KtUTt3IM7wV7RSur1Ks5VWx5pHqmqe2AN3p7gY2nishd6pr7d+7auX1ADkCB2oSnapBjC9mm6lfB9qMIGZHNVlsgsWPubxNI6PW+v7LjswOQSOfI/5pxGIu+yCTzWOd2aIqkXt63bYbRxNRtKVBn+lHIDDAr0IOCMUxCzkUuhEgfekLmnuaTUm6h/ht9Sj/UVYIIbAxUinqAjEA8Gq9o5Oha1fVhKEMBzmq/qhlkdT7lPIPFOahf8ADkNbTHcAcz3od+0jo0CQRyKUZNArPutbFIBPFK3CUuBhgrgzXuki3d2w4YNEmmNSgcnAM+eTRvQb2O6S4NqnOft+anqodPb5pXo4BQ2y24qcHvTl0ZgnMfimSuIjdMDp9UNO6O8gTteO3g1aprDaELDqwJWDzVLftqrCSCr/AF5qjOu1vTNYQxJ05xsIMA/BoRbukGrNZ/i2tlmutHJJPalrXWtJeuCLygJyCY3VlrfU9T1XfbaLfugIp+Kh/g7gBBB+3EUHKUXTZSGNS7Nta66msZ0tXIgYWKne1At291x4Rc5PNYXSXX6frULAkDH7GtFr9Sl/SpatAXPUiT/60Hkl6dPCk9Ft0TV+ubouMvpkyARVjdv2r3uKsAn0ngGsjo7l7RuPQK2/I2yTVnd1zelvvsNx4XxVMWWo0+yM4b0e9Us2tQjM6BmmUIMEGmUZbWntMxDXAIXPFZ3VdSFwMlq+vq+aHc6ubNoIo3P/AJhxXc1djcGPdbvqLgUTjwKyHVPrZmWWbJPkVYX7txyXuN/EJ8zSett/w0cg+MDgUqe7KJUjywTbe00NE81b223XQbZLT3qutRdRSphR3B4P/wB/pT2iDC8FADDnA4EYpJq3o5S/pqrlm8GI3LE9ifj4rmS4FElcgd66up6VkQq2mAGRUF3Lf2Tg/NdXVSkhAt21uXMHEVUsPRVxyJPPaurqTIloaHZX6w7dQjDGY4pr1BdsiSREjj4rq6orotLtA9DeI1RcDIO0/Jq5ckEjzXV1Ui9Ep+CGoBu2biTBBlT4IpS7bt67S2ndELESdyzNdXUr0FdGV6fqSmtNoW0Vluj3KJPFbuwiarSpd2hWXkgc4FdXVXIlYU3ZTdXtL9UCVOKBpNaulW4btoXNpEHvFdXVmi7ezVJ/oBfrhFw3EtmI9qE4H4pLUa7V6piLjwvgGurqukqskzy04EqBBBgGnrP8e0ywAQMmOa6upJaKMttPplNpWbO6qnrW6wixEFwOPvXV1Lj3JCSFOnXGkkGABMfNXehvem3qsu9yShnjvXV1O+y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6804" name="AutoShape 4" descr="data:image/jpeg;base64,/9j/4AAQSkZJRgABAQAAAQABAAD/2wBDAAkGBwgHBgkIBwgKCgkLDRYPDQwMDRsUFRAWIB0iIiAdHx8kKDQsJCYxJx8fLT0tMTU3Ojo6Iys/RD84QzQ5Ojf/2wBDAQoKCg0MDRoPDxo3JR8lNzc3Nzc3Nzc3Nzc3Nzc3Nzc3Nzc3Nzc3Nzc3Nzc3Nzc3Nzc3Nzc3Nzc3Nzc3Nzc3Nzf/wAARCAD2AL8DASIAAhEBAxEB/8QAGwAAAgMBAQEAAAAAAAAAAAAAAwQCBQYAAQf/xAA2EAACAQMDAwMDAgQGAwEBAAABAhEAAyEEEjEFQVETImEycZEGgSNCocEUUrHR4fEkYvAzQ//EABoBAAMBAQEBAAAAAAAAAAAAAAECAwQABQb/xAAjEQACAgIDAQADAQEBAAAAAAAAAQIRAyESMUEEEyJRYQUy/9oADAMBAAIRAxEAPwDEOT55+KgHkkMCVnxmuc7iAFIHxUWj1Co/HivESPVPYO4ESY4NeLi8JIzGIqBj3cz96mAm8ArAjOaIC0tMAoO6AOKIjE4DZPP3oKEECV/b+1TswTkARWZlEGaFQqMACcVDbIENAAnNK6nWADYkGDBig+p7ZcmeI7RRUGMPnVLbMfVH5/5qaa+cgwKormobfgbRNDV7zPJyp7TT/gTWwWaF9czGBtA+aLZ1CtAnPOc8Vl7rusAmI+aZsXmRZYn9q54EloPL+mma4rAE8z+K8/xHMn2j81UXdUTb9vPcmk71y6BJOD2qMcLfY+jV6a+hZffB7T4q2tMuxZYTXzsXrishV2ie1aLQ9SLIFJ3FIzxNLlwuO0LSk9Gj3AZJMivAd0wc/akdNq0u+cDmj276boD+4ZINZmHiFYPPMYoTllOSSPvRiZyIn4qLgFiJjFJR10BN24VVfdPBntUrnqrke4YwTXW7eTiCKIADAk4z/wB0GhrS6AbWY7lcM55nv5qUOxEwFM5M0U2VxAie9SEi2F3QBwf+6AeRgCzNJI2mO1CO0HP1HmivKzjgwY8UBgJPfvETXtxMp6Tvb2rtEcd6kiEsBkGfH1fFQBnMQKIjkXFbJyM/8UWBFjHpGLikN4NAvXiV2r/SvLl0xklj3n+1BUhgcQRmSaio7sqjwRuIwf71LYW817sBgmM9+KMbakCDz3+aZsokJXbW5skRXekSg2A48U2bWcgx5xXq2pOKPPQOAg2nbAcEzmuO3/8AMTtAxIiDVoESNrdu4FL6iyhQN6Zjv3jNGOS3TA46BaEj/wDorbYjJ4omre0oO5j9x3qOltEpKhtx7UW9oEW3ue4CDnzHxQbjyGSdFczwoKqQaPpdXdtkG2w2jkGo6i3bViikjtNRa2gtAKTmZPFUpNE9pl3oupIuBwwiQKtLWptbY9oYYjzWPsNbf2oxBB8xVhpnC3R6g3KcyDWXJgSHjO+zY6MswIJjvRwDvOJqs0WoLQu4HHfmrGy8zP8AtWGSpgaJuMxxQYJJB4P9KMAYJ74/auKTmJMUpyYO2QoAJB8g0SPUABaTzM1E24MkRXqIcZA+9LQbMBujsTPPxUCZJMEH7iuMmTx8V4wxg/JgV7SI0QAY8qeMZoypBkjtNQE42wRU7xKrIPzXNnUeFwDt7/6V6AThfGajaA9ztkx2rpIBORQr+FEidpCz5bAxIqwsWwBkyO81XWXIUCZJpy3fVV92D4qeRNlYNE7oLMQpgDFFW3tskAcjmM0HTqTdknBnvTl6EB2zxmpSdaGQVNMots0mYkTSmo2uEtoN2JZqLF4qRwDGDQ7OkuOSEDft2pYutsL2WP6Z6emrN1XT2ghs1b6r9O6d5eFJBnHtqw/TPTm02lLlfc3nmmOqaa/6R9JSZzAMGlk3dkOf7UfOupdMS0wVOVw33pC5pAtuCQo7DvWv1HTblxw+oBTP0zJNVPUNA7Kdq7QuM81THn6TZSUOS0ZHX2rumUMH9pIyB/Sj6LqDXotXMMO4AyKY1LW/Se3qYjv9/NUWnhb5Kk/eM16UUskHfhm/8s2GiuMfeGII7g9q0mmf1Lc8R5msh05mbGDMAf8ANafpxJVvUJ90QJ7V5f0Qplk9FtbmJJ+/xRGPg0HTEXLTAmYPaiRtaIEfPNZAM54AETM5ivA20YaZ/NT2dsz8Cg3Q6lfTVWP/ALEilOPn4GVJEQI/auPf+xoihhAI7RBr1gxGR+x717F7JA1ie33iov7mwQOeKg7RwJE4iiIAJLTkU1enIIwADAdz45oEFWIWiq6wd016qqFYkkzSp0UF7e5Wb71NmO8BWn+1TZYbORQ7mJZP3puzhzTMxuAC5BGIYRPxWk03S11lkbN08lRmD96yGkYPfUgkupzX0H9P2x7AwIJzGc1k+hcWqHjPRY9M/T63LSC4pjvV3puh6KxBW1MZzTFm4liyAYUR+K8v9Q01q3L3QAO5NGMMcdyM8pzbpDHp20BAUKO0UrfAiIB/elLXW9PqLnpoWnkEqYoxcOCwII+DmunOMloXg09it61bk+wTHis/1XRb2LJu/NXfUdbZ0Y/jtk8L3NUOq63ZuELbU7ZgkjgVll/hpxqRhv1B04ruLXMDIFZzTPtuiBIJzWy/Vc3tP6lmW25IjtHNYW2T6m4E8yIr2fjbni2TzfrKjS2m9C5KT244mrvQ6smyZInsoOTWb0xcadmuAkEceastBq7TrNtmBAgAjis+fHaDFmw6bcIUsThhxThEnBEcVTaXVrYgENERJA5qz015L0EMM/0rzZRodrYyARjH3ry4FhRgR381PgiCPzUbgEywEfFSFPnyx9R75rjBMiYjkCvQGyNoMCY7Cov7UOeRgGvWFYreKh53AAHIrwXSWAiFPxQLjbrnwOe5phEUyBPwJ5q7SSOQW1lyDAJNNAKoO2l02B5HuPzU9wUynaeaix0DNs52COaXNy4hhU3z2mnSzBCVPGPNI30G1mLfg08NvYJFt0XRm7qfUYe9u/MCtx09fRKKCSy/Pb5rCfpvWnd6bNgmPdiP3r6X0zTobIJI93fvWH6eX5KY1pRPb2o3NsX3sBnOAKRuGxqLvpDUWnfPtALcfarq50+0gBRQ08hu9LWOn6bTag6i3aC3W+oxUeP9FU0uhC1p7tswyo4xtNsR+au9Naf0snIrzT2Yvm76eO5mJ+YptINw+DVIwS2JOdsxnVT/AIjqNwXG2hJEA5P2pXRakaovbt2b3sXLMR/tV9qdKE6mwhSXBIkTQrmnKo4t2CDH8q1LVVRXl1RkOsG21q6FjaEJ+mPzWE0gBu5UETwfFfQ/1BorlrRXi4ADAmAK+fWoVlKnA5mvV+Fr8cgZ+0X9i2gsgnL5geKloB6TtiZ5xSNt2goGJVRme1NaS5D72/yyQe1CcXTFTovUbIBLEccf2q06eAlqDLcCaplLlS6bQwAzNWfTE/hszTnJArBNKivhdLmCeO01xZQcRPeDUVyozA7VC9MrBkRxFZmhDFwpMiBmeZpHqN3YCAY++cU0pgbuSBziKqepMX5PfmvYxxuRNsGjOqMxIgmOabt3OZhpHFAtF3sQv0Rz3NeeoA67eeBI5NWkrCiytBS+V4z/ANUPUGCTjPaajauH6pIXjio3VBlpxPBqKWx7VA31RsgwcNmPmoF7d20xmSRxFK3hcL7AcRIH/NSs2ZYI11UE571o4JKydsf6FbY6kBTma+s9Ef8A8VNwmPNYToPTkUrskk5nmt5oE9GyqAGa8r6cvLJotKNRSLxHR0EjNewkgRikrdwjvTNtl74oRmmZpIJchEAAH28UEZ45muv3NwngD+lLNqrVpl33AJzzTSkrBGILqNgjVWr68CVP78V6XIWMTReo6zTvpHZWUCO3eqe5fJsK8FTGZrPNpO0WgnKig/WN8Cxdj+VTkcV8uW6Nwz9xW3/V2qI0t0z9RgfGft/9FYJDL5P717H/AD4VibZ30Omoos7erVdoCyTg1Y6JpBkSTws9qr9Jpw3u5C96ftSDIBBHdRmnyU9IWKZbWHIChiPsK0OgDAKGKkx2qj6aoZB6hYsfHJq90qkEfmIrys3dF/CyDiQCO/ig3MnCkeaNbmQa5xImTWZiWYHUuFtTORVFqrpf2TA5mrXqLwrQBAmqSyCzwp3Cc172COuRBsOl5woAOfmifVnuR/X/AGoY+uVGAI5oiEv7QuPmndDJh1a9tUWm4IkTUg0iDye8UXT2oAg884qOtTYSSYI8VHlboavQNywNxIYhhHalwgQNvMZHbmmbJLKx5xMzUJ9VXgAkfORTpvoBs/0m8qoBJEf/AArbo0gRXzb9N6r0toMxMEARX0LR3A9sHt815GeNZGVnfFMeXH70W3Pn+tCSPM/euZ4UZzQjSIvYzuQrBiO9UWt6RZdy63nnlQxkCpNe1dtzdNnfZjEc1C91JxbDW9KzDvNLKSZWEJRdoq3TUqu1wIkwQOaauHdY9wyFzPeg6/qF9tn+HsQIzIwK9JdNI92+y77gwoEQPvUqZdX6YP8AWVyCiA8gz/vWUtiWGc1e/qO76urIn6cCKpVVpxX0fyx44kjFl3Oy7tMFsKqbZ8Dv96aBJEQfGKqtELu72AVoNHbZbaljBjsOaz5aix4bGOm2iWyo/M1otONuOQB3qo0vqK4tqxFXOmkqMjH9a83NK3ZbwetcYAg0RxKA5+xqFv3czXlySRsMD71GibPmPUn3KV5k4iktIssxP2prUy+oIU5WSSIxQbDONSM/UDINe7DUKJehHsbWUpEfFNW7YChjB7x4/evCQDsaRLZijBYQSMniPFSlJlEke2yEeQAe/FLaoNduiSI75phlZiCggyczUIZLYd4JnJ80sdbC+iNi3aAwkgDOaFc06qwZVKgHkU3KbZUr9x2pa7cVxER4+BTJuxV0WXTRJhSZH9f9q2nS9bttqjmDEQaxHS7uwqxx5JHNbPQomqVSrAOP615/0rZdU40zQWbodZDA16xIAx+ap/VbSuFclccng0/Z10hRcAA8j/es6ZN434N+rKH7xVRqbDFi9vcmMRVorIcggAVN2thZ5xRaTR0JSj0Zz07oVgS7OeC1JdW1Rs6VlJI2iPitHqNTbXTkmMeRXz79TawAenP1ZOeabDj5zSLc24tszmqbeWYGSTioabT7CWZCSRiiIFZSDj5PamNKNkb4Kjg+a9py4xoy+jnT7YCAkZ+1PWiIPMxg+KXsvbG4M2Y4mKf0VhT/ABDmM5rFkfrKxGum2mLhhuyJk8xV7Ytw3FJaBNo3ssDx81ZWSC0isU3bGYdV7jFQeCQAAKluEEE5obLuM89j5pSZ8xvv7y0fNLoDuLtMySsdqKUd2AiZxiptY9u0Ert+a9pNJEkidhZVSQN/aOZoty4FaCJIGYFQsJd3SpXioXbVwEb2MbsRyTSUmx7pBEvAgzwT45oLOQxUMSszB7UMNO5JUgcTU7bKu0qJYn+YUyjQt2CtsRd9E7dscE+aca0mZE/ANA2hGWfqUzimwxN1ZIAPJoSe9DxDaO0LSlWGSfOK0X6f1Rt3Vn6ZjFZ0sEZSrZUfSe4q96O228DnPA7GsebatlOlRt7ulTUWJKyD5FUeo02p6eSbLFrQ/lYf3rW9JUNpkO0bSOCKnq+n23B2rz2qb+ZtckyMc/F0zGrrUMAOUbuCKDd1jtce2t5QPM1bdR6E5DNbXfj6SaozpCCVZCCMGs/Bp7NUXF7QlrdemntlmcsOyjvWO6hefVajcZIatlf/AE7qdYHuhAsiFBGAKqLvQNRo1BuWtwE5Wt/zuGNX6SyNydFPprO0gwsT+Kfs2luIoCj2jgjFc1lEJ4J7gGutZUlc/B71ScnLYijQSxpZdfbJMgA8VoNJphb25gc1U6XMMRtH8oq3sPcZAjLED8/as2STfZRKh5SVIUiREginNKIkGYPek9IjNGRjtT6AqDx+ayy7A2SIMEAnBxNQbd25PxRQRAn8zXpncJgTQEuj5ho2F266gwynvXX7eRtMAHPYUtoVBv8AqOXEYlRyPkU9fDXSEsgy3E9h817EtSFR1k7VVGIK/ApTW3gAy22OGzTj9P1R9udpAggR+KGOlo1v/wAgtBPY+KEXFO2wtMqLbrcGFkiD4NNKrFckrPk09p9BbtlgqsIHbn81O508k7lBYEZHiqSyxfQFFlM8m+qBjBPerG7pzbtB0YsQfz8fFFTp4N4NbtszeZq0t6R2VUuKT3gD5qeTMtUNGBUoLt62ioxYEjz7a0vSL4tbLbnaSTO7g/NQs9JVCSiuCY4qwsaFIjVLJfuMVjzZ40UjBG86VqEOmT3K0rMg81Y71Ydz+1Yzp+kS06iwzhZj68VsdNZFu0okt3kmr/Nm/IqXhhywUWQvWQymBk4pNNFadiXQFp/NWN3ggeJpS0CzgAmCJxVpwj/BFJil+3btsFGF8ClLuhNzKyZyZqzvaRGYM24g+TRLOnFtJQmc4nFSeO2OpVsx/Uf09pr5m5aFox9ajFY3rPS9T0plDDfY/lugcfevsItpdkXFBgdqQ1fTbFy2wuW5RhlT4oKDgUWQ+Y6FluWxuxH5q/0aBragAAdw3NWd79N6KwGbTrcXdn6pApa3a9IlXBVu9ZMt2aYzTRPT2gv700oAkRQkMcYYczRd4GTPzUaEZyg9oiu27XyT+1e7gMiK89Qs+BNFaEdswOl6PcZlZ1Mz2Her/SdMWzARSM57k1Z6bTBICr9xTwsqFAgQMRNXlklLsppFVf0QZQxbAHEUoOlo1uXG+OB+1aMWQ4cNJ3HI8CoJpp3KDE8H/SkTYORRp0pSpAQA/FCfpLg5EmMGtEtqC5IgkDimEsoI7gCnpgc6Mxa6btVS6nnOM1aWunrs9QIu5fpHerldMl20VYRIwR/rUbKMl3aewpuD9A8r8KtNKUYBlJB4NE1Ol9pge0jJ7/etAulS621lA3ZB8Glb9mfY/wBStFSyYWts6OUpei3yvUF0eozcBG2B9Q7Vu0wv7VlNHo0bqdlyp32WJDDwfJrWrAQfaK1/JFJMl9LtgnXnPal7QhlJ7U4Rg96XKlbk+RWmZBBR/ljDVAL7iJyvPzU7bq5AgyO9Laq41pPUHbBjuKEtKxuznBCtHIxio2z6y+4SQKlBawsndI580O0Et/xAAuMxSto6KB3bAmIwf6VUa7QtuJU5n81pFC3UBHDDmgXrIaUbBiQfNTnjUkNGVMyLKVJGcdqlC424+Ke6hpSpLAkVXn2tGZ4zWCcXF0aU7QVfcIOBXgKoQT7vEc1yNIk/t80Mn3TwBilBQbYEAIEH5qbM0DbnMwDUrqb2xkGK6G3FV4GZqgQ9sSQScmj+nwBANQCHjtzRlt7rZHM8mqRiTYE25GREcA14VAgEZ7V7DIxW6eDCt/m+9EYCPd+aZAGLQ9g4yKhqkhldf3+BUVJ24zRFIIKPMGqppqmKGsXZbYSYPB8VBNObt4tJ3A+5f70urPbcow/6pzT3G3hwBtIhprtTSTOuiFjT+n1Nj2jGauBlJNJXLYXWl4kFRxTwBNsVfDHimhMjshEg0K6fYDEGjWw2Qc/cRUNSG9OT4ppdCIjYb+G21QWU12pt77cAftQbDFNYVJEOoMU64MDEfFCNSWxnorkVkRrQMFZIocH01YEFmEsTkAUXU+2WZTAGalb2kbEEKsED4NSat0MtKzzRX0DtZPK+O1MXravIPPYiq+//AAb++DLcYqyQi4oI5I5p4O9CzXojqbIuLBjdxxis/rtMbdyQDz27VrHXkkVWa+wLhbBAjMVHPi5bQ2OTRnlaJBHHE1DdN2TAFTv2irFSBIzilre4kM0xwJ/6rBv01LZYruVOTjvUrbSu7+vmvHK8AHFT04xgAftVBA9snGcU1bf2ZpVJmMQKLbuDKrytWg6EOvAMCkzIx8UoLxssquZHnxTjxOBmKS1ieokfvXS07O/wbFziGA/vXbywO0jcKqtLf2MUuH4E06GZb6nG0ggiuTsLjQS/dZVDn+U/0pjS6jdtzgiltUymywMZECgaRvTtrvnd2BNFSpgqzQ6fUC6wnJXFWIYhZ/ArP9IltUxj5q+JwZFa8UuUbZCSpngaWie1Rut7YFRLRdADHjxUbx9kzx8U2hRDqXqW/Tu2yAyGc00mqa5p96gruIAnvXmqt+pb4xQdBeZEayFllyAfvUnqTKdqxnVKTpypHOKU0bIjGyWLMB3GaaRbjkteZOfaAOKWvEWbm/5iYgkVztOzvCWouqbvpuvcEVDR6khipxtMR8UfYGlgoyOeZoFxVS6GAEn+tc4u7s5dDjXedwOD+aDfbdj+Y1O0QyQ/bioXnXaREEU/+ip7KnX2VTc5E/aqO45a4IgR8Veay7NknucVQ3Cvq5P7ea8/Kly0asdlkBO7MEnk/wBKJaUqIkfJpdrgW4ZkA8gnijowJwRnuKVI5oYCx3qawJgCaBfcoouKSQORULOoDAMG3qe481WhUrGsBSJoDFWkKc947VK6+JAJnxSJuf4fVujSA+RXSOSFtZaAfcBlefmj2bpKKJHn7V5fPqDchweaUsHbdNuYEiMGlVoq1otwqtsdhIjigamEuK6z/lImMUzp4a2M+7uKBrlGyM88U0urJItuiANcZwYUwB81dS2z3AAye9Z/oD7LBDYIOQKvluKyiGxWvC/1ohNbIsJMjBry9LJtND9ZVOWkyYmovfQLuBnwPNNdAphyJQD4qtvAafWpdJ9ow39qsQSUBYZpLXWkvWirRBw32oZFoaL2OG7bAEkLu4FKay0GVnj3bYEGvdDcUWPe4ITA39v3qTXUvAqre7xFdqSFumI6a9cuIYfbswRNTu6i1cuMrFkZMgkYP2qt1upXR9UUloVxsYTFWd70VUXdgdo2r2mop6KtUTt3IM7wV7RSur1Ks5VWx5pHqmqe2AN3p7gY2nishd6pr7d+7auX1ADkCB2oSnapBjC9mm6lfB9qMIGZHNVlsgsWPubxNI6PW+v7LjswOQSOfI/5pxGIu+yCTzWOd2aIqkXt63bYbRxNRtKVBn+lHIDDAr0IOCMUxCzkUuhEgfekLmnuaTUm6h/ht9Sj/UVYIIbAxUinqAjEA8Gq9o5Oha1fVhKEMBzmq/qhlkdT7lPIPFOahf8ADkNbTHcAcz3od+0jo0CQRyKUZNArPutbFIBPFK3CUuBhgrgzXuki3d2w4YNEmmNSgcnAM+eTRvQb2O6S4NqnOft+anqodPb5pXo4BQ2y24qcHvTl0ZgnMfimSuIjdMDp9UNO6O8gTteO3g1aprDaELDqwJWDzVLftqrCSCr/AF5qjOu1vTNYQxJ05xsIMA/BoRbukGrNZ/i2tlmutHJJPalrXWtJeuCLygJyCY3VlrfU9T1XfbaLfugIp+Kh/g7gBBB+3EUHKUXTZSGNS7Nta66msZ0tXIgYWKne1At291x4Rc5PNYXSXX6frULAkDH7GtFr9Sl/SpatAXPUiT/60Hkl6dPCk9Ft0TV+ubouMvpkyARVjdv2r3uKsAn0ngGsjo7l7RuPQK2/I2yTVnd1zelvvsNx4XxVMWWo0+yM4b0e9Us2tQjM6BmmUIMEGmUZbWntMxDXAIXPFZ3VdSFwMlq+vq+aHc6ubNoIo3P/AJhxXc1djcGPdbvqLgUTjwKyHVPrZmWWbJPkVYX7txyXuN/EJ8zSett/w0cg+MDgUqe7KJUjywTbe00NE81b223XQbZLT3qutRdRSphR3B4P/wB/pT2iDC8FADDnA4EYpJq3o5S/pqrlm8GI3LE9ifj4rmS4FElcgd66up6VkQq2mAGRUF3Lf2Tg/NdXVSkhAt21uXMHEVUsPRVxyJPPaurqTIloaHZX6w7dQjDGY4pr1BdsiSREjj4rq6orotLtA9DeI1RcDIO0/Jq5ckEjzXV1Ui9Ep+CGoBu2biTBBlT4IpS7bt67S2ndELESdyzNdXUr0FdGV6fqSmtNoW0Vluj3KJPFbuwiarSpd2hWXkgc4FdXVXIlYU3ZTdXtL9UCVOKBpNaulW4btoXNpEHvFdXVmi7ezVJ/oBfrhFw3EtmI9qE4H4pLUa7V6piLjwvgGurqukqskzy04EqBBBgGnrP8e0ywAQMmOa6upJaKMttPplNpWbO6qnrW6wixEFwOPvXV1Lj3JCSFOnXGkkGABMfNXehvem3qsu9yShnjvXV1O+y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6806" name="Picture 6" descr="http://www.portalplanetasedna.com.ar/archivos_varios3/huyg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2276475" cy="29337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827088" y="-260350"/>
            <a:ext cx="1079500" cy="26035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5486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642917"/>
            <a:ext cx="5972188" cy="571505"/>
          </a:xfrm>
        </p:spPr>
        <p:txBody>
          <a:bodyPr/>
          <a:lstStyle/>
          <a:p>
            <a:pPr>
              <a:defRPr/>
            </a:pPr>
            <a:r>
              <a:rPr lang="en-US" altLang="es-MX" sz="4000" kern="1200" dirty="0" err="1">
                <a:solidFill>
                  <a:srgbClr val="FF0066"/>
                </a:solidFill>
              </a:rPr>
              <a:t>Patrones</a:t>
            </a:r>
            <a:r>
              <a:rPr lang="en-US" altLang="es-MX" sz="4000" kern="1200" dirty="0">
                <a:solidFill>
                  <a:srgbClr val="FF0066"/>
                </a:solidFill>
              </a:rPr>
              <a:t> del </a:t>
            </a:r>
            <a:r>
              <a:rPr lang="en-US" altLang="es-MX" sz="4000" kern="1200" dirty="0" err="1">
                <a:solidFill>
                  <a:srgbClr val="FF0066"/>
                </a:solidFill>
              </a:rPr>
              <a:t>ritmo</a:t>
            </a:r>
            <a:r>
              <a:rPr lang="en-US" altLang="es-MX" sz="4000" kern="1200" dirty="0">
                <a:solidFill>
                  <a:srgbClr val="FF0066"/>
                </a:solidFill>
              </a:rPr>
              <a:t> </a:t>
            </a:r>
            <a:r>
              <a:rPr lang="en-US" altLang="es-MX" sz="4000" kern="1200" dirty="0" err="1">
                <a:solidFill>
                  <a:srgbClr val="FF0066"/>
                </a:solidFill>
              </a:rPr>
              <a:t>cardiaco</a:t>
            </a:r>
            <a:endParaRPr lang="en-US" altLang="es-MX" sz="4000" kern="1200" dirty="0">
              <a:solidFill>
                <a:srgbClr val="FF0066"/>
              </a:solidFill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3714744" y="6000768"/>
            <a:ext cx="5111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u="none" dirty="0">
                <a:solidFill>
                  <a:srgbClr val="FF3300"/>
                </a:solidFill>
              </a:rPr>
              <a:t>Heart Math Research Center. Institute of </a:t>
            </a:r>
            <a:r>
              <a:rPr lang="en-US" sz="1200" i="1" u="none" dirty="0" err="1">
                <a:solidFill>
                  <a:srgbClr val="FF3300"/>
                </a:solidFill>
              </a:rPr>
              <a:t>HeartMath</a:t>
            </a:r>
            <a:r>
              <a:rPr lang="es-MX" sz="1200" i="1" u="none" dirty="0">
                <a:solidFill>
                  <a:srgbClr val="FF3300"/>
                </a:solidFill>
              </a:rPr>
              <a:t>, 2001</a:t>
            </a:r>
            <a:endParaRPr lang="en-US" sz="1200" i="1" u="none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2372"/>
            <a:ext cx="6587010" cy="808023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MX" sz="4000" kern="1200" dirty="0">
                <a:solidFill>
                  <a:srgbClr val="FF0066"/>
                </a:solidFill>
              </a:rPr>
              <a:t>Coherencia </a:t>
            </a:r>
            <a:r>
              <a:rPr lang="es-ES_tradnl" altLang="es-MX" sz="4000" kern="1200" dirty="0" err="1">
                <a:solidFill>
                  <a:srgbClr val="FF0066"/>
                </a:solidFill>
              </a:rPr>
              <a:t>psicofisiológica</a:t>
            </a:r>
            <a:endParaRPr lang="es-ES" altLang="es-MX" sz="4000" kern="1200" dirty="0">
              <a:solidFill>
                <a:srgbClr val="FF0066"/>
              </a:solidFill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8135937" cy="26638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" sz="2800" smtClean="0">
                <a:latin typeface="Arial" charset="0"/>
              </a:rPr>
              <a:t>	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714348" y="5357826"/>
            <a:ext cx="8215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114300" algn="l"/>
              </a:tabLst>
            </a:pPr>
            <a:r>
              <a:rPr lang="en-US" sz="1200" i="1" u="none" dirty="0" err="1">
                <a:solidFill>
                  <a:srgbClr val="FF3300"/>
                </a:solidFill>
              </a:rPr>
              <a:t>McCraty</a:t>
            </a:r>
            <a:r>
              <a:rPr lang="en-US" sz="1200" i="1" u="none" dirty="0">
                <a:solidFill>
                  <a:srgbClr val="FF3300"/>
                </a:solidFill>
              </a:rPr>
              <a:t>, R. &amp; </a:t>
            </a:r>
            <a:r>
              <a:rPr lang="en-US" sz="1200" i="1" u="none" dirty="0" err="1">
                <a:solidFill>
                  <a:srgbClr val="FF3300"/>
                </a:solidFill>
              </a:rPr>
              <a:t>Childre</a:t>
            </a:r>
            <a:r>
              <a:rPr lang="en-US" sz="1200" i="1" u="none" dirty="0">
                <a:solidFill>
                  <a:srgbClr val="FF3300"/>
                </a:solidFill>
              </a:rPr>
              <a:t>, D. (2003). The appreciative heart. The psychophysiology of positive emotions and optimal functioning. Boulder Creek CA.: </a:t>
            </a:r>
            <a:r>
              <a:rPr lang="en-US" sz="1200" i="1" u="none" dirty="0" err="1">
                <a:solidFill>
                  <a:srgbClr val="FF3300"/>
                </a:solidFill>
              </a:rPr>
              <a:t>HeartMath</a:t>
            </a:r>
            <a:r>
              <a:rPr lang="en-US" sz="1200" i="1" u="none" dirty="0">
                <a:solidFill>
                  <a:srgbClr val="FF3300"/>
                </a:solidFill>
              </a:rPr>
              <a:t> Research Center. Institute of </a:t>
            </a:r>
            <a:r>
              <a:rPr lang="en-US" sz="1200" i="1" u="none" dirty="0" err="1">
                <a:solidFill>
                  <a:srgbClr val="FF3300"/>
                </a:solidFill>
              </a:rPr>
              <a:t>HeartMath</a:t>
            </a:r>
            <a:r>
              <a:rPr lang="en-US" sz="1200" i="1" u="none" dirty="0">
                <a:solidFill>
                  <a:srgbClr val="FF3300"/>
                </a:solidFill>
              </a:rPr>
              <a:t>, publication no. 02-026.</a:t>
            </a:r>
          </a:p>
          <a:p>
            <a:pPr>
              <a:tabLst>
                <a:tab pos="114300" algn="l"/>
              </a:tabLst>
            </a:pPr>
            <a:endParaRPr lang="en-US" sz="1200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871938" y="2420938"/>
            <a:ext cx="62865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altLang="es-MX" sz="2000" b="0" u="none" dirty="0">
                <a:solidFill>
                  <a:srgbClr val="000000"/>
                </a:solidFill>
                <a:latin typeface="+mn-lt"/>
              </a:rPr>
              <a:t>Refleja un estado de óptimo funcionamiento caracterizado por una mayor sincronización, armonía y eficiencia en las interacciones  entre los sistemas fisiológicos, cognitivos y emocionales</a:t>
            </a:r>
          </a:p>
          <a:p>
            <a:pPr>
              <a:defRPr/>
            </a:pPr>
            <a:r>
              <a:rPr lang="es-MX" altLang="es-MX" sz="2000" b="0" u="none" dirty="0">
                <a:solidFill>
                  <a:srgbClr val="000000"/>
                </a:solidFill>
                <a:latin typeface="+mn-lt"/>
              </a:rPr>
              <a:t>La coherencia puede activarse de manera natural a través de cambios hacia un estado emocional positivo como el aprecio, la compasión y el amor</a:t>
            </a:r>
          </a:p>
        </p:txBody>
      </p:sp>
      <p:pic>
        <p:nvPicPr>
          <p:cNvPr id="6" name="Picture 7" descr="corazon-m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85723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0"/>
            <a:ext cx="9144000" cy="60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2852936"/>
            <a:ext cx="8229600" cy="37772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MX" altLang="es-MX" sz="2600" u="none" dirty="0">
                <a:solidFill>
                  <a:srgbClr val="000000"/>
                </a:solidFill>
                <a:effectLst/>
              </a:rPr>
              <a:t>Ya sea si usted esta haciendo un ritual en específico o sólo se esta tomando un descanso, trate de tomarse unos minutos entre clientes, para despejarse, relajarse y reenfocarse.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64701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s-MX" altLang="es-MX" sz="4000" u="none" dirty="0">
                <a:solidFill>
                  <a:srgbClr val="FF0066"/>
                </a:solidFill>
              </a:rPr>
              <a:t>Tomar un descanso</a:t>
            </a:r>
          </a:p>
        </p:txBody>
      </p:sp>
    </p:spTree>
    <p:extLst>
      <p:ext uri="{BB962C8B-B14F-4D97-AF65-F5344CB8AC3E}">
        <p14:creationId xmlns:p14="http://schemas.microsoft.com/office/powerpoint/2010/main" val="38432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500042"/>
            <a:ext cx="4000528" cy="917596"/>
          </a:xfrm>
        </p:spPr>
        <p:txBody>
          <a:bodyPr>
            <a:normAutofit/>
          </a:bodyPr>
          <a:lstStyle/>
          <a:p>
            <a:r>
              <a:rPr lang="es-MX" altLang="es-MX" sz="4000" kern="1200" dirty="0">
                <a:solidFill>
                  <a:srgbClr val="FF0066"/>
                </a:solidFill>
              </a:rPr>
              <a:t>Nutrición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altLang="es-MX" sz="3100" dirty="0">
                <a:solidFill>
                  <a:srgbClr val="000000"/>
                </a:solidFill>
                <a:effectLst/>
              </a:rPr>
              <a:t>Una dieta saludable es la que provee lo suficiente de cada uno de los nutrientes esenciales, contiene una variedad de alimentos de todos los grupos básicos, provee la energía adecuada y no contiene excesos de grasa, azúcar y sal.  </a:t>
            </a:r>
          </a:p>
          <a:p>
            <a:pPr marL="0" indent="0">
              <a:buNone/>
            </a:pPr>
            <a:endParaRPr lang="es-MX" b="1" dirty="0" smtClean="0">
              <a:solidFill>
                <a:srgbClr val="820079"/>
              </a:solidFill>
            </a:endParaRPr>
          </a:p>
          <a:p>
            <a:pPr marL="0" indent="0">
              <a:buNone/>
            </a:pPr>
            <a:r>
              <a:rPr lang="es-MX" b="1" dirty="0" smtClean="0">
                <a:solidFill>
                  <a:srgbClr val="820079"/>
                </a:solidFill>
                <a:effectLst/>
              </a:rPr>
              <a:t>Ventajas:</a:t>
            </a:r>
          </a:p>
          <a:p>
            <a:pPr lvl="0"/>
            <a:r>
              <a:rPr lang="es-MX" altLang="es-MX" sz="3100" dirty="0">
                <a:solidFill>
                  <a:srgbClr val="000000"/>
                </a:solidFill>
                <a:effectLst/>
              </a:rPr>
              <a:t>Mejora la salud </a:t>
            </a:r>
          </a:p>
          <a:p>
            <a:pPr lvl="0"/>
            <a:r>
              <a:rPr lang="es-MX" altLang="es-MX" sz="3100" dirty="0">
                <a:solidFill>
                  <a:srgbClr val="000000"/>
                </a:solidFill>
                <a:effectLst/>
              </a:rPr>
              <a:t>Aumenta la energía</a:t>
            </a:r>
          </a:p>
          <a:p>
            <a:pPr lvl="0"/>
            <a:r>
              <a:rPr lang="es-MX" altLang="es-MX" sz="3100" dirty="0">
                <a:solidFill>
                  <a:srgbClr val="000000"/>
                </a:solidFill>
                <a:effectLst/>
              </a:rPr>
              <a:t>Previene sobrepeso u obesidad</a:t>
            </a:r>
          </a:p>
          <a:p>
            <a:pPr lvl="0"/>
            <a:r>
              <a:rPr lang="es-MX" altLang="es-MX" sz="3100" dirty="0">
                <a:solidFill>
                  <a:srgbClr val="000000"/>
                </a:solidFill>
                <a:effectLst/>
              </a:rPr>
              <a:t>Prevención y manejo de enfermedades y trastornos</a:t>
            </a:r>
          </a:p>
          <a:p>
            <a:endParaRPr lang="es-MX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79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altLang="es-MX" sz="4000" kern="1200" dirty="0">
                <a:solidFill>
                  <a:srgbClr val="FF0066"/>
                </a:solidFill>
              </a:rPr>
              <a:t>Nutrientes </a:t>
            </a:r>
            <a:r>
              <a:rPr lang="es-MX" altLang="es-MX" sz="4000" kern="1200" dirty="0" err="1">
                <a:solidFill>
                  <a:srgbClr val="FF0066"/>
                </a:solidFill>
              </a:rPr>
              <a:t>antiestrés</a:t>
            </a:r>
            <a:r>
              <a:rPr lang="es-MX" altLang="es-MX" sz="4000" kern="1200" dirty="0">
                <a:solidFill>
                  <a:srgbClr val="FF0066"/>
                </a:solidFill>
              </a:rPr>
              <a:t> 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500034" y="1857364"/>
          <a:ext cx="8280920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442"/>
            <a:ext cx="9144000" cy="59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879146" y="2399022"/>
            <a:ext cx="7427168" cy="3705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1" u="none" kern="0" dirty="0" smtClean="0">
                <a:solidFill>
                  <a:srgbClr val="820079"/>
                </a:solidFill>
              </a:rPr>
              <a:t>*</a:t>
            </a:r>
            <a:r>
              <a:rPr lang="es-MX" altLang="es-MX" sz="2600" u="none" dirty="0">
                <a:solidFill>
                  <a:srgbClr val="000000"/>
                </a:solidFill>
                <a:effectLst/>
              </a:rPr>
              <a:t>Proveer información y adiestramiento sobre nutrición.</a:t>
            </a:r>
          </a:p>
          <a:p>
            <a:pPr marL="0" indent="0">
              <a:buNone/>
            </a:pPr>
            <a:r>
              <a:rPr lang="es-MX" altLang="es-MX" sz="2600" u="none" dirty="0">
                <a:solidFill>
                  <a:srgbClr val="000000"/>
                </a:solidFill>
                <a:effectLst/>
              </a:rPr>
              <a:t>*Ofrecer oportunidades de ejercicio en el trabajo ( PAUSA ). </a:t>
            </a:r>
          </a:p>
          <a:p>
            <a:pPr marL="0" indent="0">
              <a:buNone/>
            </a:pPr>
            <a:r>
              <a:rPr lang="es-MX" altLang="es-MX" sz="2600" u="none" dirty="0">
                <a:solidFill>
                  <a:srgbClr val="000000"/>
                </a:solidFill>
                <a:effectLst/>
              </a:rPr>
              <a:t>*Brindar las técnicas de relajación.</a:t>
            </a:r>
          </a:p>
          <a:p>
            <a:pPr marL="0" indent="0">
              <a:buNone/>
            </a:pPr>
            <a:endParaRPr lang="es-MX" b="0" u="none" kern="0" dirty="0">
              <a:solidFill>
                <a:srgbClr val="820079"/>
              </a:solidFill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19672" y="764704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Promover el bienestar en el lugar de trabajo</a:t>
            </a:r>
          </a:p>
        </p:txBody>
      </p:sp>
    </p:spTree>
    <p:extLst>
      <p:ext uri="{BB962C8B-B14F-4D97-AF65-F5344CB8AC3E}">
        <p14:creationId xmlns:p14="http://schemas.microsoft.com/office/powerpoint/2010/main" val="18185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defRPr/>
            </a:pPr>
            <a:r>
              <a:rPr lang="es-ES" altLang="es-MX" sz="4000" u="none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Recursos generales de adaptación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14282" y="1214423"/>
            <a:ext cx="7993063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tabLst>
                <a:tab pos="261938" algn="l"/>
              </a:tabLs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tabLst>
                <a:tab pos="261938" algn="l"/>
              </a:tabLs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2pPr>
            <a:lvl3pPr marL="385763" eaLnBrk="0" hangingPunct="0">
              <a:tabLst>
                <a:tab pos="261938" algn="l"/>
              </a:tabLs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tabLst>
                <a:tab pos="261938" algn="l"/>
              </a:tabLs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tabLst>
                <a:tab pos="261938" algn="l"/>
              </a:tabLs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3200" b="1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2" eaLnBrk="1" hangingPunct="1"/>
            <a:endParaRPr lang="es-ES" altLang="es-MX" sz="3000" u="none" dirty="0">
              <a:solidFill>
                <a:srgbClr val="CC0000"/>
              </a:solidFill>
            </a:endParaRPr>
          </a:p>
          <a:p>
            <a:pPr lvl="2" algn="ctr" eaLnBrk="1" hangingPunct="1"/>
            <a:r>
              <a:rPr lang="es-MX" altLang="es-MX" sz="2400" b="0" u="none" dirty="0">
                <a:solidFill>
                  <a:srgbClr val="000000"/>
                </a:solidFill>
                <a:latin typeface="+mn-lt"/>
              </a:rPr>
              <a:t>Saber utilizar las vías adecuadas de solución de problemas y un buen sentido del humor unido a un gran optimismo </a:t>
            </a:r>
            <a:r>
              <a:rPr lang="es-MX" altLang="es-MX" sz="2400" b="0" u="none" dirty="0" err="1">
                <a:solidFill>
                  <a:srgbClr val="000000"/>
                </a:solidFill>
                <a:latin typeface="+mn-lt"/>
              </a:rPr>
              <a:t>disposicional</a:t>
            </a:r>
            <a:r>
              <a:rPr lang="es-MX" altLang="es-MX" sz="2400" b="0" u="none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lvl="2" algn="ctr" eaLnBrk="1" hangingPunct="1"/>
            <a:endParaRPr lang="es-MX" altLang="es-MX" sz="2400" b="0" u="none" dirty="0">
              <a:solidFill>
                <a:srgbClr val="000000"/>
              </a:solidFill>
              <a:latin typeface="+mn-lt"/>
            </a:endParaRPr>
          </a:p>
          <a:p>
            <a:pPr lvl="2" algn="ctr" eaLnBrk="1" hangingPunct="1"/>
            <a:r>
              <a:rPr lang="es-MX" altLang="es-MX" sz="2400" b="0" u="none" dirty="0">
                <a:solidFill>
                  <a:srgbClr val="000000"/>
                </a:solidFill>
                <a:latin typeface="+mn-lt"/>
              </a:rPr>
              <a:t>Manejo adecuado de las emociones, con predominio de las positivas </a:t>
            </a:r>
            <a:endParaRPr lang="es-ES" altLang="es-MX" sz="2400" b="0" u="none" dirty="0">
              <a:solidFill>
                <a:srgbClr val="000000"/>
              </a:solidFill>
              <a:latin typeface="+mn-lt"/>
            </a:endParaRPr>
          </a:p>
          <a:p>
            <a:pPr lvl="2" algn="r" eaLnBrk="1" hangingPunct="1"/>
            <a:r>
              <a:rPr lang="es-ES" altLang="es-MX" sz="2400" i="1" u="none" dirty="0">
                <a:solidFill>
                  <a:srgbClr val="990033"/>
                </a:solidFill>
                <a:latin typeface="Arial" charset="0"/>
              </a:rPr>
              <a:t>   </a:t>
            </a:r>
            <a:endParaRPr lang="es-ES" altLang="es-MX" sz="2400" i="1" u="none" dirty="0">
              <a:solidFill>
                <a:srgbClr val="990033"/>
              </a:solidFill>
              <a:cs typeface="Times New Roman" pitchFamily="18" charset="0"/>
            </a:endParaRPr>
          </a:p>
        </p:txBody>
      </p:sp>
      <p:pic>
        <p:nvPicPr>
          <p:cNvPr id="5" name="Picture 6" descr="https://encrypted-tbn0.gstatic.com/images?q=tbn:ANd9GcTtBmABwOPxr5tmuWfZeSkliVzrwQ18pswaxkmTzOghwml6FGO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90" y="3946514"/>
            <a:ext cx="3150810" cy="24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28"/>
            <a:ext cx="9156414" cy="605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69614" y="47667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s-MX" u="none" kern="0" dirty="0" smtClean="0">
                <a:solidFill>
                  <a:srgbClr val="FFFF00"/>
                </a:solidFill>
                <a:effectLst/>
              </a:rPr>
              <a:t>Espiritualidad</a:t>
            </a:r>
            <a:endParaRPr lang="es-MX" u="none" kern="0" dirty="0">
              <a:solidFill>
                <a:srgbClr val="FFFF00"/>
              </a:solidFill>
              <a:effectLst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MX" b="0" u="none" kern="0" dirty="0" smtClean="0"/>
              <a:t>Desarrollo de un mayor sentido de conciencia de sí mismo.</a:t>
            </a:r>
          </a:p>
          <a:p>
            <a:pPr marL="0" indent="0">
              <a:buNone/>
            </a:pPr>
            <a:r>
              <a:rPr lang="es-MX" b="0" u="none" kern="0" dirty="0" smtClean="0"/>
              <a:t>Búsqueda de interconexión.</a:t>
            </a:r>
          </a:p>
          <a:p>
            <a:pPr marL="0" indent="0">
              <a:buNone/>
            </a:pPr>
            <a:r>
              <a:rPr lang="es-MX" b="0" u="none" kern="0" dirty="0" smtClean="0"/>
              <a:t>Una relación con un poder mayor.</a:t>
            </a:r>
          </a:p>
          <a:p>
            <a:pPr marL="0" indent="0">
              <a:buNone/>
            </a:pPr>
            <a:r>
              <a:rPr lang="es-MX" b="0" u="none" kern="0" dirty="0" smtClean="0"/>
              <a:t>En cuanto a reconocer la espiritualidad en el lugar de trabajo, las palabras claves son la tolerancia y la diversidad.</a:t>
            </a:r>
          </a:p>
        </p:txBody>
      </p:sp>
    </p:spTree>
    <p:extLst>
      <p:ext uri="{BB962C8B-B14F-4D97-AF65-F5344CB8AC3E}">
        <p14:creationId xmlns:p14="http://schemas.microsoft.com/office/powerpoint/2010/main" val="8536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5576" y="1052736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u="none" dirty="0">
                <a:solidFill>
                  <a:srgbClr val="FF3300"/>
                </a:solidFill>
              </a:rPr>
              <a:t>450 millones de personas padecen trastornos mentales y de conducta a nivel mundial</a:t>
            </a:r>
            <a:r>
              <a:rPr lang="es-MX" sz="2000" u="none" dirty="0">
                <a:solidFill>
                  <a:srgbClr val="000000"/>
                </a:solidFill>
              </a:rPr>
              <a:t>. Una de cada cuatro personas desarrollará uno o más de estos trastornos en el transcurso de su vida. </a:t>
            </a:r>
            <a:endParaRPr lang="es-MX" sz="2000" u="none" dirty="0" smtClean="0">
              <a:solidFill>
                <a:srgbClr val="000000"/>
              </a:solidFill>
            </a:endParaRPr>
          </a:p>
          <a:p>
            <a:endParaRPr lang="es-MX" sz="2000" u="none" dirty="0">
              <a:solidFill>
                <a:srgbClr val="000000"/>
              </a:solidFill>
            </a:endParaRPr>
          </a:p>
          <a:p>
            <a:r>
              <a:rPr lang="es-MX" sz="2000" u="none" dirty="0" smtClean="0">
                <a:solidFill>
                  <a:srgbClr val="000000"/>
                </a:solidFill>
              </a:rPr>
              <a:t>Las </a:t>
            </a:r>
            <a:r>
              <a:rPr lang="es-MX" sz="2000" u="none" dirty="0">
                <a:solidFill>
                  <a:srgbClr val="000000"/>
                </a:solidFill>
              </a:rPr>
              <a:t>condiciones </a:t>
            </a:r>
            <a:r>
              <a:rPr lang="es-MX" sz="2000" u="none" dirty="0" err="1">
                <a:solidFill>
                  <a:srgbClr val="000000"/>
                </a:solidFill>
              </a:rPr>
              <a:t>neuropsiquiátricas</a:t>
            </a:r>
            <a:r>
              <a:rPr lang="es-MX" sz="2000" u="none" dirty="0">
                <a:solidFill>
                  <a:srgbClr val="000000"/>
                </a:solidFill>
              </a:rPr>
              <a:t> son responsables del </a:t>
            </a:r>
            <a:r>
              <a:rPr lang="es-MX" sz="2000" u="none" dirty="0">
                <a:solidFill>
                  <a:srgbClr val="FF3300"/>
                </a:solidFill>
              </a:rPr>
              <a:t>13% del total de los Años de Vida Ajustados por Discapacidad</a:t>
            </a:r>
            <a:r>
              <a:rPr lang="es-MX" sz="2000" u="none" dirty="0">
                <a:solidFill>
                  <a:srgbClr val="000000"/>
                </a:solidFill>
              </a:rPr>
              <a:t> (</a:t>
            </a:r>
            <a:r>
              <a:rPr lang="es-MX" sz="2000" u="none" dirty="0" err="1">
                <a:solidFill>
                  <a:srgbClr val="000000"/>
                </a:solidFill>
              </a:rPr>
              <a:t>DALYs</a:t>
            </a:r>
            <a:r>
              <a:rPr lang="es-MX" sz="2000" u="none" dirty="0">
                <a:solidFill>
                  <a:srgbClr val="000000"/>
                </a:solidFill>
              </a:rPr>
              <a:t> por sus siglas en inglés) que se pierden debido a todas las enfermedades y lesiones en el </a:t>
            </a:r>
            <a:r>
              <a:rPr lang="es-MX" sz="2000" u="none" dirty="0" smtClean="0">
                <a:solidFill>
                  <a:srgbClr val="000000"/>
                </a:solidFill>
              </a:rPr>
              <a:t>mundo.</a:t>
            </a:r>
          </a:p>
          <a:p>
            <a:endParaRPr lang="es-MX" sz="2000" u="none" dirty="0">
              <a:solidFill>
                <a:srgbClr val="000000"/>
              </a:solidFill>
            </a:endParaRPr>
          </a:p>
          <a:p>
            <a:r>
              <a:rPr lang="es-MX" sz="2000" u="none" dirty="0" smtClean="0">
                <a:solidFill>
                  <a:srgbClr val="000000"/>
                </a:solidFill>
              </a:rPr>
              <a:t>Se </a:t>
            </a:r>
            <a:r>
              <a:rPr lang="es-MX" sz="2000" u="none" dirty="0">
                <a:solidFill>
                  <a:srgbClr val="000000"/>
                </a:solidFill>
              </a:rPr>
              <a:t>estima que para el </a:t>
            </a:r>
            <a:r>
              <a:rPr lang="es-MX" sz="2000" u="none" dirty="0" smtClean="0">
                <a:solidFill>
                  <a:srgbClr val="000000"/>
                </a:solidFill>
              </a:rPr>
              <a:t>2020 </a:t>
            </a:r>
            <a:r>
              <a:rPr lang="es-MX" sz="2000" u="none" dirty="0">
                <a:solidFill>
                  <a:srgbClr val="000000"/>
                </a:solidFill>
              </a:rPr>
              <a:t>aumentarán en un </a:t>
            </a:r>
            <a:r>
              <a:rPr lang="es-MX" sz="2000" u="none" dirty="0">
                <a:solidFill>
                  <a:srgbClr val="FF3300"/>
                </a:solidFill>
              </a:rPr>
              <a:t>15%. </a:t>
            </a:r>
          </a:p>
          <a:p>
            <a:endParaRPr lang="es-MX" sz="1200" b="0" u="none" dirty="0">
              <a:solidFill>
                <a:srgbClr val="000000"/>
              </a:solidFill>
            </a:endParaRPr>
          </a:p>
          <a:p>
            <a:endParaRPr lang="es-MX" sz="1200" b="0" u="none" dirty="0">
              <a:solidFill>
                <a:srgbClr val="000000"/>
              </a:solidFill>
            </a:endParaRPr>
          </a:p>
        </p:txBody>
      </p:sp>
      <p:pic>
        <p:nvPicPr>
          <p:cNvPr id="6" name="Picture 5" descr="mbbyubonw7lp9gy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4170"/>
            <a:ext cx="2664296" cy="345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004048" y="5517232"/>
            <a:ext cx="4014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 </a:t>
            </a:r>
            <a:r>
              <a:rPr lang="es-MX" sz="1400" b="0" i="1" u="none" dirty="0">
                <a:solidFill>
                  <a:srgbClr val="FF3300"/>
                </a:solidFill>
              </a:rPr>
              <a:t>Informe de Salud Mundial </a:t>
            </a:r>
            <a:r>
              <a:rPr lang="es-MX" sz="1400" b="0" i="1" u="none" dirty="0" smtClean="0">
                <a:solidFill>
                  <a:srgbClr val="FF3300"/>
                </a:solidFill>
              </a:rPr>
              <a:t> </a:t>
            </a:r>
            <a:r>
              <a:rPr lang="es-MX" sz="1400" b="0" i="1" u="none" dirty="0">
                <a:solidFill>
                  <a:srgbClr val="FF3300"/>
                </a:solidFill>
              </a:rPr>
              <a:t>de la </a:t>
            </a:r>
            <a:r>
              <a:rPr lang="es-MX" sz="1400" b="0" i="1" u="none" dirty="0" smtClean="0">
                <a:solidFill>
                  <a:srgbClr val="FF3300"/>
                </a:solidFill>
              </a:rPr>
              <a:t>OMS</a:t>
            </a:r>
            <a:endParaRPr lang="es-MX" sz="1400" b="0" i="1" u="none" dirty="0">
              <a:solidFill>
                <a:srgbClr val="FF33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26411" y="5794230"/>
            <a:ext cx="591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0" i="1" u="none" dirty="0">
                <a:solidFill>
                  <a:srgbClr val="FF33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803799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28586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MX" sz="2400" b="1" i="1" kern="12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Las acciones inteligentes son el resultado de una mezcla armoniosa de emociones y razones.</a:t>
            </a:r>
            <a:r>
              <a:rPr lang="es-MX" altLang="es-MX" sz="2400" b="1" i="1" kern="12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MX" sz="2400" b="1" i="1" kern="12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Saber cuando elegir nuestros sentimientos y cuando ignorarlos es un talento de gran valor adaptativo </a:t>
            </a:r>
            <a:r>
              <a:rPr lang="es-ES" sz="2400" i="1" kern="12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“ </a:t>
            </a:r>
            <a:endParaRPr lang="es-MX" sz="2400" i="1" kern="1200" dirty="0" smtClean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7172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85926"/>
            <a:ext cx="4311650" cy="3148013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42918"/>
            <a:ext cx="8605868" cy="5143536"/>
          </a:xfrm>
        </p:spPr>
        <p:txBody>
          <a:bodyPr/>
          <a:lstStyle/>
          <a:p>
            <a:endParaRPr lang="es-ES_tradnl" sz="2800" dirty="0" smtClean="0">
              <a:solidFill>
                <a:srgbClr val="FF3300"/>
              </a:solidFill>
              <a:effectLst/>
            </a:endParaRPr>
          </a:p>
          <a:p>
            <a:r>
              <a:rPr lang="es-ES_tradnl" altLang="es-MX" sz="2400" b="1" kern="1200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No </a:t>
            </a:r>
            <a:r>
              <a:rPr lang="es-ES_tradnl" altLang="es-MX" sz="2400" b="1" kern="1200" dirty="0">
                <a:solidFill>
                  <a:srgbClr val="C00000"/>
                </a:solidFill>
                <a:effectLst/>
                <a:latin typeface="Comic Sans MS" pitchFamily="66" charset="0"/>
              </a:rPr>
              <a:t>hay música  concertada en instrumento desconcertado </a:t>
            </a:r>
          </a:p>
          <a:p>
            <a:pPr algn="r">
              <a:buFont typeface="Wingdings" pitchFamily="2" charset="2"/>
              <a:buNone/>
            </a:pPr>
            <a:r>
              <a:rPr lang="es-ES_tradnl" sz="2400" i="1" dirty="0">
                <a:solidFill>
                  <a:srgbClr val="990000"/>
                </a:solidFill>
              </a:rPr>
              <a:t>Fray Luis de Granada</a:t>
            </a:r>
          </a:p>
          <a:p>
            <a:pPr algn="r"/>
            <a:endParaRPr lang="es-ES_tradnl" sz="2400" i="1" dirty="0">
              <a:solidFill>
                <a:srgbClr val="990000"/>
              </a:solidFill>
            </a:endParaRPr>
          </a:p>
          <a:p>
            <a:pPr algn="r"/>
            <a:endParaRPr lang="es-ES_tradnl" sz="2400" i="1" dirty="0"/>
          </a:p>
          <a:p>
            <a:r>
              <a:rPr lang="es-ES_tradnl" altLang="es-MX" sz="2400" b="1" kern="1200" dirty="0">
                <a:solidFill>
                  <a:srgbClr val="C00000"/>
                </a:solidFill>
                <a:effectLst/>
                <a:latin typeface="Comic Sans MS" pitchFamily="66" charset="0"/>
              </a:rPr>
              <a:t>El corazón del hombre es una rueda de molino que trabaja sin cesar; si nada </a:t>
            </a:r>
            <a:r>
              <a:rPr lang="es-ES_tradnl" altLang="es-MX" sz="2400" b="1" kern="1200" dirty="0" err="1">
                <a:solidFill>
                  <a:srgbClr val="C00000"/>
                </a:solidFill>
                <a:effectLst/>
                <a:latin typeface="Comic Sans MS" pitchFamily="66" charset="0"/>
              </a:rPr>
              <a:t>echaís</a:t>
            </a:r>
            <a:r>
              <a:rPr lang="es-ES_tradnl" altLang="es-MX" sz="2400" b="1" kern="1200" dirty="0">
                <a:solidFill>
                  <a:srgbClr val="C00000"/>
                </a:solidFill>
                <a:effectLst/>
                <a:latin typeface="Comic Sans MS" pitchFamily="66" charset="0"/>
              </a:rPr>
              <a:t> a moler, corréis el riesgo de que se triture a sí misma</a:t>
            </a:r>
          </a:p>
          <a:p>
            <a:pPr algn="r">
              <a:buFont typeface="Wingdings" pitchFamily="2" charset="2"/>
              <a:buNone/>
            </a:pPr>
            <a:r>
              <a:rPr lang="es-ES_tradnl" sz="2400" i="1" dirty="0" smtClean="0">
                <a:solidFill>
                  <a:srgbClr val="990000"/>
                </a:solidFill>
              </a:rPr>
              <a:t>Lutero</a:t>
            </a:r>
            <a:endParaRPr lang="es-ES_tradnl" sz="2400" i="1" dirty="0">
              <a:solidFill>
                <a:srgbClr val="990000"/>
              </a:solidFill>
            </a:endParaRPr>
          </a:p>
          <a:p>
            <a:pPr algn="r">
              <a:buFont typeface="Wingdings" pitchFamily="2" charset="2"/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 descr="https://mx-mg5.mail.yahoo.com/ya/download?mid=2_0_0_1_2495682_AO5UimIAABCTU46jAwAAAEzfgOY&amp;pid=2&amp;fid=Inbox&amp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3732" name="AutoShape 4" descr="https://mx-mg5.mail.yahoo.com/ya/download?mid=2_0_0_1_2495682_AO5UimIAABCTU46jAwAAAEzfgOY&amp;pid=2&amp;fid=Inbox&amp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3733" name="Picture 5" descr="C:\Users\INPRFM\Downloads\la foto 2.JPG"/>
          <p:cNvPicPr>
            <a:picLocks noChangeAspect="1" noChangeArrowheads="1"/>
          </p:cNvPicPr>
          <p:nvPr/>
        </p:nvPicPr>
        <p:blipFill>
          <a:blip r:embed="rId2" cstate="print"/>
          <a:srcRect l="9374" t="6069" r="781"/>
          <a:stretch>
            <a:fillRect/>
          </a:stretch>
        </p:blipFill>
        <p:spPr bwMode="auto">
          <a:xfrm rot="5400000">
            <a:off x="-38312" y="1395579"/>
            <a:ext cx="4862906" cy="4214842"/>
          </a:xfrm>
          <a:prstGeom prst="rect">
            <a:avLst/>
          </a:prstGeom>
          <a:noFill/>
        </p:spPr>
      </p:pic>
      <p:pic>
        <p:nvPicPr>
          <p:cNvPr id="73734" name="Picture 6" descr="C:\Users\INPRFM\Downloads\la foto 1.JPG"/>
          <p:cNvPicPr>
            <a:picLocks noChangeAspect="1" noChangeArrowheads="1"/>
          </p:cNvPicPr>
          <p:nvPr/>
        </p:nvPicPr>
        <p:blipFill>
          <a:blip r:embed="rId3" cstate="print"/>
          <a:srcRect l="9706" t="6241" r="4953"/>
          <a:stretch>
            <a:fillRect/>
          </a:stretch>
        </p:blipFill>
        <p:spPr bwMode="auto">
          <a:xfrm rot="4604246">
            <a:off x="5403755" y="2843190"/>
            <a:ext cx="3268044" cy="2681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533400" y="476672"/>
            <a:ext cx="7473950" cy="794916"/>
          </a:xfrm>
        </p:spPr>
        <p:txBody>
          <a:bodyPr/>
          <a:lstStyle/>
          <a:p>
            <a:pPr algn="ctr" eaLnBrk="1" hangingPunct="1"/>
            <a:r>
              <a:rPr lang="es-MX" altLang="es-MX" sz="4000" b="1" dirty="0" smtClean="0">
                <a:solidFill>
                  <a:srgbClr val="FF3300"/>
                </a:solidFill>
              </a:rPr>
              <a:t>Comienza hoy!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72236426"/>
              </p:ext>
            </p:extLst>
          </p:nvPr>
        </p:nvGraphicFramePr>
        <p:xfrm>
          <a:off x="683568" y="1196752"/>
          <a:ext cx="73684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Picture 4" descr="http://saludparamayores.com/wp-content/uploads/2011/07/hipertension-arteri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27682"/>
            <a:ext cx="1696271" cy="150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bajar-de-peso.com/wp-content/uploads/2007/03/balanza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00807"/>
            <a:ext cx="1833086" cy="17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http://img.vitonica.com/2007/05/ejercicio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8112"/>
            <a:ext cx="15430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6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fld id="{2EB2E6BF-2B00-4349-96E0-C477D1BA1D58}" type="slidenum">
              <a:rPr lang="es-MX" altLang="es-MX" sz="1200">
                <a:solidFill>
                  <a:srgbClr val="FFFFFF"/>
                </a:solidFill>
                <a:latin typeface="Tw Cen MT" pitchFamily="34" charset="0"/>
              </a:rPr>
              <a:pPr>
                <a:lnSpc>
                  <a:spcPct val="80000"/>
                </a:lnSpc>
              </a:pPr>
              <a:t>53</a:t>
            </a:fld>
            <a:endParaRPr lang="es-MX" altLang="es-MX" sz="1200">
              <a:solidFill>
                <a:srgbClr val="FFFFFF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3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3.gobiernodecanarias.org/medusa/edublogs/cepicoddelosvinos/files/2013/02/MAFALDA-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642918"/>
            <a:ext cx="5521246" cy="37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27996" y="4365010"/>
            <a:ext cx="905568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altLang="es-MX" sz="3600" u="none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Psic</a:t>
            </a:r>
            <a:r>
              <a:rPr lang="es-MX" altLang="es-MX" sz="3600" u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. Ma. Isabel Barrera</a:t>
            </a:r>
            <a:r>
              <a:rPr lang="es-MX" b="0" u="none" kern="0" dirty="0" smtClean="0">
                <a:solidFill>
                  <a:srgbClr val="000000"/>
                </a:solidFill>
              </a:rPr>
              <a:t>  </a:t>
            </a:r>
            <a:r>
              <a:rPr lang="es-MX" b="0" u="none" kern="0" dirty="0" err="1" smtClean="0">
                <a:solidFill>
                  <a:srgbClr val="000000"/>
                </a:solidFill>
              </a:rPr>
              <a:t>ext</a:t>
            </a:r>
            <a:r>
              <a:rPr lang="es-MX" b="0" u="none" kern="0" dirty="0" smtClean="0">
                <a:solidFill>
                  <a:srgbClr val="000000"/>
                </a:solidFill>
              </a:rPr>
              <a:t> 5382</a:t>
            </a:r>
          </a:p>
          <a:p>
            <a:pPr algn="ctr"/>
            <a:r>
              <a:rPr lang="es-MX" sz="2800" b="0" u="none" kern="0" dirty="0" smtClean="0">
                <a:solidFill>
                  <a:srgbClr val="000000"/>
                </a:solidFill>
              </a:rPr>
              <a:t>Consultorio 3 </a:t>
            </a:r>
            <a:r>
              <a:rPr lang="es-MX" altLang="es-MX" sz="3600" u="non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Módulo</a:t>
            </a:r>
            <a:r>
              <a:rPr lang="es-MX" sz="2800" b="0" u="none" kern="0" dirty="0" smtClean="0">
                <a:solidFill>
                  <a:srgbClr val="000000"/>
                </a:solidFill>
              </a:rPr>
              <a:t> D</a:t>
            </a:r>
          </a:p>
          <a:p>
            <a:pPr algn="ctr"/>
            <a:endParaRPr lang="es-MX" sz="2800" b="0" u="none" kern="0" dirty="0" smtClean="0">
              <a:solidFill>
                <a:srgbClr val="FF0000"/>
              </a:solidFill>
              <a:hlinkClick r:id="rId3"/>
            </a:endParaRPr>
          </a:p>
          <a:p>
            <a:pPr algn="ctr"/>
            <a:endParaRPr lang="es-MX" sz="2800" b="0" u="none" kern="0">
              <a:solidFill>
                <a:srgbClr val="FF0000"/>
              </a:solidFill>
              <a:hlinkClick r:id="rId3"/>
            </a:endParaRPr>
          </a:p>
          <a:p>
            <a:pPr algn="ctr"/>
            <a:r>
              <a:rPr lang="es-MX" sz="2800" b="0" u="none" kern="0" smtClean="0">
                <a:solidFill>
                  <a:srgbClr val="FF0000"/>
                </a:solidFill>
                <a:hlinkClick r:id="rId3"/>
              </a:rPr>
              <a:t>maribel_barrerav@yahoo.com.mx</a:t>
            </a:r>
            <a:r>
              <a:rPr lang="es-MX" sz="2800" b="0" u="none" kern="0" smtClean="0">
                <a:solidFill>
                  <a:srgbClr val="FF0000"/>
                </a:solidFill>
              </a:rPr>
              <a:t> </a:t>
            </a:r>
            <a:r>
              <a:rPr lang="es-MX" sz="2800" b="0" u="none" kern="0" dirty="0" smtClean="0">
                <a:solidFill>
                  <a:srgbClr val="000000"/>
                </a:solidFill>
              </a:rPr>
              <a:t>barma@imp.edu.mx</a:t>
            </a:r>
            <a:endParaRPr lang="es-MX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83671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u="none" dirty="0" smtClean="0">
                <a:solidFill>
                  <a:srgbClr val="000000"/>
                </a:solidFill>
              </a:rPr>
              <a:t>Los problemas mentales son causados por alteraciones  bioquímicos </a:t>
            </a:r>
            <a:r>
              <a:rPr lang="es-MX" sz="2000" u="none" dirty="0">
                <a:solidFill>
                  <a:srgbClr val="000000"/>
                </a:solidFill>
              </a:rPr>
              <a:t>en el cerebro.  </a:t>
            </a:r>
            <a:endParaRPr lang="es-MX" sz="2000" u="none" dirty="0" smtClean="0">
              <a:solidFill>
                <a:srgbClr val="000000"/>
              </a:solidFill>
            </a:endParaRPr>
          </a:p>
          <a:p>
            <a:endParaRPr lang="es-MX" sz="2000" u="none" dirty="0" smtClean="0">
              <a:solidFill>
                <a:srgbClr val="000000"/>
              </a:solidFill>
            </a:endParaRPr>
          </a:p>
          <a:p>
            <a:r>
              <a:rPr lang="es-MX" sz="2000" u="none" dirty="0" smtClean="0">
                <a:solidFill>
                  <a:srgbClr val="000000"/>
                </a:solidFill>
              </a:rPr>
              <a:t>El bienestar </a:t>
            </a:r>
            <a:r>
              <a:rPr lang="es-MX" sz="2000" u="none" dirty="0">
                <a:solidFill>
                  <a:srgbClr val="000000"/>
                </a:solidFill>
              </a:rPr>
              <a:t>es afectado por  factores </a:t>
            </a:r>
            <a:r>
              <a:rPr lang="es-MX" sz="2000" u="none" dirty="0" smtClean="0">
                <a:solidFill>
                  <a:srgbClr val="000000"/>
                </a:solidFill>
              </a:rPr>
              <a:t>físicos y psicosociales</a:t>
            </a:r>
          </a:p>
          <a:p>
            <a:endParaRPr lang="es-MX" sz="2000" u="none" dirty="0">
              <a:solidFill>
                <a:srgbClr val="000000"/>
              </a:solidFill>
            </a:endParaRPr>
          </a:p>
          <a:p>
            <a:r>
              <a:rPr lang="es-MX" sz="2000" u="none" dirty="0" smtClean="0">
                <a:solidFill>
                  <a:srgbClr val="000000"/>
                </a:solidFill>
              </a:rPr>
              <a:t>El </a:t>
            </a:r>
            <a:r>
              <a:rPr lang="es-MX" sz="2000" u="none" dirty="0" smtClean="0">
                <a:solidFill>
                  <a:srgbClr val="C00000"/>
                </a:solidFill>
              </a:rPr>
              <a:t>ESTRÉS</a:t>
            </a:r>
            <a:r>
              <a:rPr lang="es-MX" sz="2000" u="none" dirty="0" smtClean="0">
                <a:solidFill>
                  <a:srgbClr val="000000"/>
                </a:solidFill>
              </a:rPr>
              <a:t> </a:t>
            </a:r>
            <a:r>
              <a:rPr lang="es-MX" sz="2000" u="none" dirty="0">
                <a:solidFill>
                  <a:srgbClr val="000000"/>
                </a:solidFill>
              </a:rPr>
              <a:t>puede afectar la capacidad de enfrentar cualquiera o todas estas áreas y puede dificultar el manejo de las actividades diarias. </a:t>
            </a:r>
            <a:endParaRPr lang="es-MX" sz="2000" u="none" dirty="0" smtClean="0">
              <a:solidFill>
                <a:srgbClr val="000000"/>
              </a:solidFill>
            </a:endParaRPr>
          </a:p>
          <a:p>
            <a:pPr algn="r"/>
            <a:endParaRPr lang="es-MX" sz="2000" i="1" u="none" dirty="0" smtClean="0">
              <a:solidFill>
                <a:srgbClr val="FF0066"/>
              </a:solidFill>
            </a:endParaRPr>
          </a:p>
          <a:p>
            <a:pPr algn="r"/>
            <a:r>
              <a:rPr lang="es-MX" sz="2000" i="1" u="none" dirty="0" smtClean="0">
                <a:solidFill>
                  <a:srgbClr val="C00000"/>
                </a:solidFill>
              </a:rPr>
              <a:t>Centre </a:t>
            </a:r>
            <a:r>
              <a:rPr lang="es-MX" sz="2000" i="1" u="none" dirty="0" err="1" smtClean="0">
                <a:solidFill>
                  <a:srgbClr val="C00000"/>
                </a:solidFill>
              </a:rPr>
              <a:t>for</a:t>
            </a:r>
            <a:r>
              <a:rPr lang="es-MX" sz="2000" i="1" u="none" dirty="0" smtClean="0">
                <a:solidFill>
                  <a:srgbClr val="C00000"/>
                </a:solidFill>
              </a:rPr>
              <a:t> </a:t>
            </a:r>
            <a:r>
              <a:rPr lang="es-MX" sz="2000" i="1" u="none" dirty="0" err="1" smtClean="0">
                <a:solidFill>
                  <a:srgbClr val="C00000"/>
                </a:solidFill>
              </a:rPr>
              <a:t>addiction</a:t>
            </a:r>
            <a:r>
              <a:rPr lang="es-MX" sz="2000" i="1" u="none" dirty="0" smtClean="0">
                <a:solidFill>
                  <a:srgbClr val="C00000"/>
                </a:solidFill>
              </a:rPr>
              <a:t> and mental </a:t>
            </a:r>
            <a:r>
              <a:rPr lang="es-MX" sz="2000" i="1" u="none" dirty="0" err="1" smtClean="0">
                <a:solidFill>
                  <a:srgbClr val="C00000"/>
                </a:solidFill>
              </a:rPr>
              <a:t>health</a:t>
            </a:r>
            <a:r>
              <a:rPr lang="es-MX" sz="2000" i="1" u="none" dirty="0" smtClean="0">
                <a:solidFill>
                  <a:srgbClr val="C00000"/>
                </a:solidFill>
              </a:rPr>
              <a:t> </a:t>
            </a:r>
            <a:endParaRPr lang="es-MX" sz="2000" i="1" u="none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627784" cy="26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37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39952" y="10527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sz="1200" b="0" u="none" dirty="0">
              <a:solidFill>
                <a:srgbClr val="FF3300"/>
              </a:solidFill>
            </a:endParaRPr>
          </a:p>
          <a:p>
            <a:r>
              <a:rPr lang="es-MX" sz="2000" u="none" dirty="0">
                <a:solidFill>
                  <a:srgbClr val="FF3300"/>
                </a:solidFill>
              </a:rPr>
              <a:t>Cinco de cada diez </a:t>
            </a:r>
            <a:r>
              <a:rPr lang="es-MX" sz="2000" u="none" dirty="0">
                <a:solidFill>
                  <a:srgbClr val="000000"/>
                </a:solidFill>
              </a:rPr>
              <a:t>de las causas principales de discapacidad y muerte prematura a nivel mundial se deben a condiciones psiquiátricas. </a:t>
            </a:r>
          </a:p>
          <a:p>
            <a:endParaRPr lang="es-MX" sz="2000" u="none" dirty="0">
              <a:solidFill>
                <a:srgbClr val="000000"/>
              </a:solidFill>
            </a:endParaRPr>
          </a:p>
          <a:p>
            <a:r>
              <a:rPr lang="es-MX" sz="2000" u="none" dirty="0">
                <a:solidFill>
                  <a:srgbClr val="000000"/>
                </a:solidFill>
              </a:rPr>
              <a:t>Los trastornos mentales representan </a:t>
            </a:r>
            <a:r>
              <a:rPr lang="es-MX" sz="2000" u="none" dirty="0" smtClean="0">
                <a:solidFill>
                  <a:srgbClr val="000000"/>
                </a:solidFill>
              </a:rPr>
              <a:t>una inmensa </a:t>
            </a:r>
            <a:r>
              <a:rPr lang="es-MX" sz="2000" u="none" dirty="0">
                <a:solidFill>
                  <a:srgbClr val="000000"/>
                </a:solidFill>
              </a:rPr>
              <a:t>carga psicológica, social y económica a la sociedad, </a:t>
            </a:r>
            <a:r>
              <a:rPr lang="es-MX" sz="2000" u="none" dirty="0" smtClean="0">
                <a:solidFill>
                  <a:srgbClr val="000000"/>
                </a:solidFill>
              </a:rPr>
              <a:t>y también </a:t>
            </a:r>
            <a:r>
              <a:rPr lang="es-MX" sz="2000" u="none" dirty="0">
                <a:solidFill>
                  <a:srgbClr val="FF3300"/>
                </a:solidFill>
              </a:rPr>
              <a:t>aumentan</a:t>
            </a:r>
            <a:r>
              <a:rPr lang="es-MX" sz="2000" u="none" dirty="0">
                <a:solidFill>
                  <a:srgbClr val="000000"/>
                </a:solidFill>
              </a:rPr>
              <a:t> el riesgo de las enfermedades físicas. </a:t>
            </a:r>
          </a:p>
        </p:txBody>
      </p:sp>
      <p:pic>
        <p:nvPicPr>
          <p:cNvPr id="3" name="Picture 4" descr="http://1.bp.blogspot.com/_7nWw5lhGBWQ/TT68c2tmfYI/AAAAAAAAAQg/aTCSfxr2RjY/s1600/sientese-correctamente-frente-a-una-computad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921918" cy="32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845425" cy="2595563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s-MX" sz="4000" dirty="0">
                <a:solidFill>
                  <a:srgbClr val="FF0066"/>
                </a:solidFill>
              </a:rPr>
              <a:t>La depresión es la cuarta causa de discapacidad en el mundo y en el 2020 será la segunda.</a:t>
            </a:r>
            <a:br>
              <a:rPr lang="es-MX" altLang="es-MX" sz="4000" dirty="0">
                <a:solidFill>
                  <a:srgbClr val="FF0066"/>
                </a:solidFill>
              </a:rPr>
            </a:br>
            <a:endParaRPr lang="es-ES" altLang="es-MX" sz="4000" dirty="0">
              <a:solidFill>
                <a:srgbClr val="FF0066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437063"/>
            <a:ext cx="6400800" cy="1752600"/>
          </a:xfrm>
        </p:spPr>
        <p:txBody>
          <a:bodyPr/>
          <a:lstStyle/>
          <a:p>
            <a:pPr algn="r"/>
            <a:endParaRPr lang="es-MX" altLang="es-MX" dirty="0"/>
          </a:p>
          <a:p>
            <a:pPr algn="r"/>
            <a:endParaRPr lang="es-MX" altLang="es-MX" dirty="0"/>
          </a:p>
          <a:p>
            <a:pPr algn="r"/>
            <a:r>
              <a:rPr lang="es-MX" altLang="es-MX" sz="2000" dirty="0">
                <a:solidFill>
                  <a:srgbClr val="003300"/>
                </a:solidFill>
              </a:rPr>
              <a:t>OMS 1996.</a:t>
            </a:r>
            <a:endParaRPr lang="es-ES" altLang="es-MX" sz="2000" dirty="0">
              <a:solidFill>
                <a:srgbClr val="003300"/>
              </a:solidFill>
            </a:endParaRPr>
          </a:p>
        </p:txBody>
      </p:sp>
      <p:pic>
        <p:nvPicPr>
          <p:cNvPr id="5" name="Picture 2" descr="water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2" y="3308438"/>
            <a:ext cx="4237564" cy="28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911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692150"/>
            <a:ext cx="7772400" cy="1736725"/>
          </a:xfrm>
        </p:spPr>
        <p:txBody>
          <a:bodyPr/>
          <a:lstStyle/>
          <a:p>
            <a:r>
              <a:rPr lang="es-MX" altLang="es-MX" sz="4000" dirty="0">
                <a:solidFill>
                  <a:srgbClr val="FF0066"/>
                </a:solidFill>
              </a:rPr>
              <a:t>Produce una gran discapacidad laboral , social,  y escolar</a:t>
            </a:r>
            <a:br>
              <a:rPr lang="es-MX" altLang="es-MX" sz="4000" dirty="0">
                <a:solidFill>
                  <a:srgbClr val="FF0066"/>
                </a:solidFill>
              </a:rPr>
            </a:br>
            <a:endParaRPr lang="es-ES" altLang="es-MX" sz="4000" dirty="0">
              <a:solidFill>
                <a:srgbClr val="FF0066"/>
              </a:solidFill>
            </a:endParaRPr>
          </a:p>
        </p:txBody>
      </p:sp>
      <p:pic>
        <p:nvPicPr>
          <p:cNvPr id="78851" name="Picture 3" descr="grafica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141663"/>
            <a:ext cx="4537075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06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rce">
  <a:themeElements>
    <a:clrScheme name="Arce 8">
      <a:dk1>
        <a:srgbClr val="5700AE"/>
      </a:dk1>
      <a:lt1>
        <a:srgbClr val="FFFFFF"/>
      </a:lt1>
      <a:dk2>
        <a:srgbClr val="7301CB"/>
      </a:dk2>
      <a:lt2>
        <a:srgbClr val="C5C5FF"/>
      </a:lt2>
      <a:accent1>
        <a:srgbClr val="9999FF"/>
      </a:accent1>
      <a:accent2>
        <a:srgbClr val="7000E0"/>
      </a:accent2>
      <a:accent3>
        <a:srgbClr val="BCAAE2"/>
      </a:accent3>
      <a:accent4>
        <a:srgbClr val="DADADA"/>
      </a:accent4>
      <a:accent5>
        <a:srgbClr val="CACAFF"/>
      </a:accent5>
      <a:accent6>
        <a:srgbClr val="6500CB"/>
      </a:accent6>
      <a:hlink>
        <a:srgbClr val="99F3FF"/>
      </a:hlink>
      <a:folHlink>
        <a:srgbClr val="CCCCFF"/>
      </a:folHlink>
    </a:clrScheme>
    <a:fontScheme name="Ar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rc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5393</TotalTime>
  <Words>2039</Words>
  <Application>Microsoft Office PowerPoint</Application>
  <PresentationFormat>Presentación en pantalla (4:3)</PresentationFormat>
  <Paragraphs>294</Paragraphs>
  <Slides>54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5" baseType="lpstr">
      <vt:lpstr>Arial</vt:lpstr>
      <vt:lpstr>Arial Black</vt:lpstr>
      <vt:lpstr>Arial Narrow</vt:lpstr>
      <vt:lpstr>Calibri</vt:lpstr>
      <vt:lpstr>Comic Sans MS</vt:lpstr>
      <vt:lpstr>Times New Roman</vt:lpstr>
      <vt:lpstr>Tw Cen MT</vt:lpstr>
      <vt:lpstr>Wingdings</vt:lpstr>
      <vt:lpstr>Arce</vt:lpstr>
      <vt:lpstr>Radial</vt:lpstr>
      <vt:lpstr>Documento de Microsoft Office Word 2007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depresión es la cuarta causa de discapacidad en el mundo y en el 2020 será la segunda. </vt:lpstr>
      <vt:lpstr>Produce una gran discapacidad laboral , social,  y escolar </vt:lpstr>
      <vt:lpstr>Prevalencia en México  Depresión mayor  Mujeres: 4.5   Hombres: 2 Depresión menor  Mayor frecuencia: 30 y 59 años </vt:lpstr>
      <vt:lpstr>Depresión por genero </vt:lpstr>
      <vt:lpstr>Costos  </vt:lpstr>
      <vt:lpstr>Factores de riesgo en mujeres</vt:lpstr>
      <vt:lpstr>Factores relacionados con la depresión </vt:lpstr>
      <vt:lpstr>Presentación de PowerPoint</vt:lpstr>
      <vt:lpstr>Estrés </vt:lpstr>
      <vt:lpstr>Estrés </vt:lpstr>
      <vt:lpstr>Presentación de PowerPoint</vt:lpstr>
      <vt:lpstr>Presentación de PowerPoint</vt:lpstr>
      <vt:lpstr>Presentación de PowerPoint</vt:lpstr>
      <vt:lpstr>Estresor o factor estresante</vt:lpstr>
      <vt:lpstr>Presentación de PowerPoint</vt:lpstr>
      <vt:lpstr>Presentación de PowerPoint</vt:lpstr>
      <vt:lpstr>Presentación de PowerPoint</vt:lpstr>
      <vt:lpstr>Presentación de PowerPoint</vt:lpstr>
      <vt:lpstr>Verdad o mito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Estilo de vida saludable </vt:lpstr>
      <vt:lpstr>Presentación de PowerPoint</vt:lpstr>
      <vt:lpstr>Presentación de PowerPoint</vt:lpstr>
      <vt:lpstr>Variabilidad de la Frecuencia Cardiaca</vt:lpstr>
      <vt:lpstr> </vt:lpstr>
      <vt:lpstr>Presentación de PowerPoint</vt:lpstr>
      <vt:lpstr>Patrones del ritmo cardiaco</vt:lpstr>
      <vt:lpstr>Coherencia psicofisiológica</vt:lpstr>
      <vt:lpstr>Presentación de PowerPoint</vt:lpstr>
      <vt:lpstr>Nutrición</vt:lpstr>
      <vt:lpstr>Nutrientes antiestrés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Comienza hoy!</vt:lpstr>
      <vt:lpstr>Presentación de PowerPoint</vt:lpstr>
    </vt:vector>
  </TitlesOfParts>
  <Company>IMP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Campos</dc:creator>
  <cp:lastModifiedBy>Maribel</cp:lastModifiedBy>
  <cp:revision>893</cp:revision>
  <dcterms:created xsi:type="dcterms:W3CDTF">2002-02-02T01:43:40Z</dcterms:created>
  <dcterms:modified xsi:type="dcterms:W3CDTF">2014-09-17T03:34:53Z</dcterms:modified>
</cp:coreProperties>
</file>