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94" r:id="rId3"/>
    <p:sldId id="293" r:id="rId4"/>
    <p:sldId id="296" r:id="rId5"/>
    <p:sldId id="297" r:id="rId6"/>
    <p:sldId id="310" r:id="rId7"/>
    <p:sldId id="312" r:id="rId8"/>
    <p:sldId id="313" r:id="rId9"/>
    <p:sldId id="311" r:id="rId10"/>
    <p:sldId id="298" r:id="rId11"/>
    <p:sldId id="300" r:id="rId12"/>
    <p:sldId id="301" r:id="rId13"/>
    <p:sldId id="278" r:id="rId14"/>
    <p:sldId id="279" r:id="rId15"/>
    <p:sldId id="280" r:id="rId16"/>
    <p:sldId id="281" r:id="rId17"/>
    <p:sldId id="304" r:id="rId18"/>
    <p:sldId id="305" r:id="rId19"/>
    <p:sldId id="307" r:id="rId20"/>
    <p:sldId id="306" r:id="rId21"/>
    <p:sldId id="308" r:id="rId22"/>
    <p:sldId id="309" r:id="rId23"/>
    <p:sldId id="302" r:id="rId24"/>
    <p:sldId id="263" r:id="rId25"/>
    <p:sldId id="265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CC99"/>
    <a:srgbClr val="BA007C"/>
    <a:srgbClr val="00FF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44" d="100"/>
          <a:sy n="44" d="100"/>
        </p:scale>
        <p:origin x="824" y="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33986154316204"/>
          <c:y val="0.15757817032675381"/>
          <c:w val="0.55918151622816614"/>
          <c:h val="0.6889916497373306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6.0522138165203895E-2"/>
          <c:y val="0.84227612275884689"/>
          <c:w val="0.85928104342573064"/>
          <c:h val="0.15772387724115311"/>
        </c:manualLayout>
      </c:layout>
      <c:overlay val="0"/>
      <c:txPr>
        <a:bodyPr/>
        <a:lstStyle/>
        <a:p>
          <a:pPr>
            <a:defRPr sz="120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33986154316204"/>
          <c:y val="0.15757817032675381"/>
          <c:w val="0.55918151622816614"/>
          <c:h val="0.688991649737330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BA007C"/>
              </a:solidFill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entury Gothic" panose="020B0502020202020204" pitchFamily="34" charset="0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Hoja1!$A$2:$B$2</c15:sqref>
                  </c15:fullRef>
                </c:ext>
              </c:extLst>
              <c:f>Hoja1!$A$2:$B$2</c:f>
              <c:strCache>
                <c:ptCount val="2"/>
                <c:pt idx="0">
                  <c:v>Jefes de Familia</c:v>
                </c:pt>
                <c:pt idx="1">
                  <c:v>0.6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Hoja1!$B$2:$B$5</c15:sqref>
                  </c15:fullRef>
                </c:ext>
              </c:extLst>
              <c:f>Hoja1!$B$2:$B$3</c:f>
              <c:numCache>
                <c:formatCode>General</c:formatCode>
                <c:ptCount val="2"/>
                <c:pt idx="0">
                  <c:v>0.6</c:v>
                </c:pt>
                <c:pt idx="1">
                  <c:v>9.4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Hoja1!$B$4</c15:sqref>
                  <c15:spPr xmlns:c15="http://schemas.microsoft.com/office/drawing/2012/chart">
                    <a:solidFill>
                      <a:schemeClr val="tx1">
                        <a:lumMod val="75000"/>
                        <a:lumOff val="25000"/>
                      </a:schemeClr>
                    </a:solidFill>
                  </c15:spPr>
                  <c15:bubble3D val="0"/>
                </c15:categoryFilterException>
                <c15:categoryFilterException>
                  <c15:sqref>Hoja1!$B$5</c15:sqref>
                  <c15:spPr xmlns:c15="http://schemas.microsoft.com/office/drawing/2012/chart">
                    <a:solidFill>
                      <a:schemeClr val="tx1">
                        <a:lumMod val="50000"/>
                        <a:lumOff val="50000"/>
                      </a:schemeClr>
                    </a:solidFill>
                  </c15:spPr>
                  <c15:bubble3D val="0"/>
                </c15:categoryFilterException>
              </c15:categoryFilterExceptions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F5520-2EF3-4F8F-A61A-7A7D0C605542}" type="datetimeFigureOut">
              <a:rPr lang="es-MX" smtClean="0"/>
              <a:pPr/>
              <a:t>18/05/2015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06D04-1197-48ED-B344-C387DAFF237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73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A06D04-1197-48ED-B344-C387DAFF237F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768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1965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7327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508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75025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73340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01567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9965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1399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6594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09910-E5B6-44DE-B584-23A0E537E34D}" type="slidenum">
              <a:rPr lang="es-ES_tradnl" smtClean="0"/>
              <a:pPr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594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3555158"/>
            <a:ext cx="7772400" cy="648072"/>
          </a:xfrm>
        </p:spPr>
        <p:txBody>
          <a:bodyPr>
            <a:noAutofit/>
          </a:bodyPr>
          <a:lstStyle>
            <a:lvl1pPr>
              <a:defRPr sz="40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4203230"/>
            <a:ext cx="6400800" cy="73793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 b="1">
                <a:solidFill>
                  <a:srgbClr val="BA007C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Subtítulo</a:t>
            </a:r>
            <a:endParaRPr lang="es-MX" dirty="0"/>
          </a:p>
        </p:txBody>
      </p:sp>
      <p:pic>
        <p:nvPicPr>
          <p:cNvPr id="7" name="Picture 4" descr="C:\Users\Difusión\Documents\DISEÑO\iD-GDF2015\Logo_InMDFweb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852" y="2276872"/>
            <a:ext cx="5504495" cy="915201"/>
          </a:xfrm>
          <a:prstGeom prst="rect">
            <a:avLst/>
          </a:prstGeom>
          <a:noFill/>
        </p:spPr>
      </p:pic>
      <p:cxnSp>
        <p:nvCxnSpPr>
          <p:cNvPr id="8" name="7 Conector recto"/>
          <p:cNvCxnSpPr/>
          <p:nvPr userDrawn="1"/>
        </p:nvCxnSpPr>
        <p:spPr>
          <a:xfrm>
            <a:off x="1759787" y="3429001"/>
            <a:ext cx="5616624" cy="0"/>
          </a:xfrm>
          <a:prstGeom prst="line">
            <a:avLst/>
          </a:prstGeom>
          <a:ln w="12700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 userDrawn="1"/>
        </p:nvCxnSpPr>
        <p:spPr>
          <a:xfrm>
            <a:off x="1759787" y="4941168"/>
            <a:ext cx="5616624" cy="0"/>
          </a:xfrm>
          <a:prstGeom prst="line">
            <a:avLst/>
          </a:prstGeom>
          <a:ln w="12700"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796136" y="260648"/>
            <a:ext cx="3096344" cy="936104"/>
          </a:xfrm>
        </p:spPr>
        <p:txBody>
          <a:bodyPr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A9ED1F0-8B1D-4456-905C-0C44FA03503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7F7-2D5E-4141-9F0F-744F6464C0E5}" type="datetime1">
              <a:rPr lang="es-MX" smtClean="0"/>
              <a:pPr/>
              <a:t>18/05/2015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D1F0-8B1D-4456-905C-0C44FA0350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D6A6-2910-4847-9C45-893D74D4A328}" type="datetime1">
              <a:rPr lang="es-MX" smtClean="0"/>
              <a:pPr/>
              <a:t>18/05/2015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D1F0-8B1D-4456-905C-0C44FA0350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A8FB-A73B-4809-890C-D25178E0FBA8}" type="datetime1">
              <a:rPr lang="es-MX" smtClean="0"/>
              <a:pPr/>
              <a:t>18/05/2015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D1F0-8B1D-4456-905C-0C44FA0350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8934-2F84-40E3-9FD2-17DC6C35BED0}" type="datetime1">
              <a:rPr lang="es-MX" smtClean="0"/>
              <a:pPr/>
              <a:t>18/05/2015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D1F0-8B1D-4456-905C-0C44FA0350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F12D-BFD7-4A4E-A3F9-4F4ACCA7AB55}" type="datetime1">
              <a:rPr lang="es-MX" smtClean="0"/>
              <a:pPr/>
              <a:t>18/05/2015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D1F0-8B1D-4456-905C-0C44FA0350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C76C-26C5-4BF1-8C4A-6EB757B7EB30}" type="datetime1">
              <a:rPr lang="es-MX" smtClean="0"/>
              <a:pPr/>
              <a:t>18/05/2015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D1F0-8B1D-4456-905C-0C44FA0350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192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C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179512" y="2204864"/>
            <a:ext cx="2232248" cy="641995"/>
          </a:xfrm>
        </p:spPr>
        <p:txBody>
          <a:bodyPr anchor="ctr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179512" y="2900647"/>
            <a:ext cx="2265511" cy="432048"/>
          </a:xfrm>
        </p:spPr>
        <p:txBody>
          <a:bodyPr anchor="ctr">
            <a:noAutofit/>
          </a:bodyPr>
          <a:lstStyle>
            <a:lvl1pPr marL="0" indent="0">
              <a:buNone/>
              <a:defRPr sz="3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Subtítulo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796136" y="260648"/>
            <a:ext cx="3096344" cy="936104"/>
          </a:xfrm>
        </p:spPr>
        <p:txBody>
          <a:bodyPr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A9ED1F0-8B1D-4456-905C-0C44FA03503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7" name="PlaceHolder 3"/>
          <p:cNvSpPr>
            <a:spLocks noGrp="1"/>
          </p:cNvSpPr>
          <p:nvPr>
            <p:ph type="body" idx="13" hasCustomPrompt="1"/>
          </p:nvPr>
        </p:nvSpPr>
        <p:spPr>
          <a:xfrm>
            <a:off x="3275856" y="3707441"/>
            <a:ext cx="5616624" cy="2601877"/>
          </a:xfrm>
          <a:prstGeom prst="rect">
            <a:avLst/>
          </a:prstGeom>
        </p:spPr>
        <p:txBody>
          <a:bodyPr wrap="none" lIns="0" tIns="0" rIns="0" bIns="0"/>
          <a:lstStyle>
            <a:lvl1pPr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MX" dirty="0" smtClean="0"/>
              <a:t>Introducción</a:t>
            </a:r>
            <a:endParaRPr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251520" y="3429000"/>
            <a:ext cx="8640960" cy="0"/>
          </a:xfrm>
          <a:prstGeom prst="line">
            <a:avLst/>
          </a:prstGeom>
          <a:ln w="12700">
            <a:solidFill>
              <a:srgbClr val="BA00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2483768" y="2205038"/>
            <a:ext cx="4464496" cy="647898"/>
          </a:xfrm>
        </p:spPr>
        <p:txBody>
          <a:bodyPr>
            <a:noAutofit/>
          </a:bodyPr>
          <a:lstStyle>
            <a:lvl1pPr algn="l">
              <a:buNone/>
              <a:defRPr lang="es-MX" sz="4000" b="1" kern="1200" cap="all" dirty="0" smtClean="0">
                <a:solidFill>
                  <a:srgbClr val="BA007C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PRESENTACIÓN</a:t>
            </a:r>
            <a:endParaRPr lang="es-MX" dirty="0"/>
          </a:p>
        </p:txBody>
      </p:sp>
      <p:pic>
        <p:nvPicPr>
          <p:cNvPr id="11" name="Picture 4" descr="C:\Users\Difusión\Documents\DISEÑO\iD-GDF2015\Logo_InMDFweb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473" y="6309320"/>
            <a:ext cx="1943007" cy="3230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251520" y="764704"/>
            <a:ext cx="4114800" cy="720080"/>
          </a:xfrm>
        </p:spPr>
        <p:txBody>
          <a:bodyPr anchor="ctr">
            <a:noAutofit/>
          </a:bodyPr>
          <a:lstStyle>
            <a:lvl1pPr algn="l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Subtítulo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323528" y="2564905"/>
            <a:ext cx="2952327" cy="3024336"/>
          </a:xfrm>
        </p:spPr>
        <p:txBody>
          <a:bodyPr anchor="ctr"/>
          <a:lstStyle>
            <a:lvl1pPr marL="0" indent="0" algn="l">
              <a:buNone/>
              <a:defRPr sz="15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Introduce texto </a:t>
            </a:r>
          </a:p>
        </p:txBody>
      </p:sp>
      <p:sp>
        <p:nvSpPr>
          <p:cNvPr id="9" name="5 Marcador de número de diapositiva"/>
          <p:cNvSpPr txBox="1">
            <a:spLocks/>
          </p:cNvSpPr>
          <p:nvPr userDrawn="1"/>
        </p:nvSpPr>
        <p:spPr>
          <a:xfrm>
            <a:off x="5796136" y="260648"/>
            <a:ext cx="3096344" cy="93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ED1F0-8B1D-4456-905C-0C44FA035031}" type="slidenum">
              <a:rPr kumimoji="0" lang="es-MX" sz="88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8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0" name="9 Conector recto"/>
          <p:cNvCxnSpPr/>
          <p:nvPr userDrawn="1"/>
        </p:nvCxnSpPr>
        <p:spPr>
          <a:xfrm>
            <a:off x="251520" y="1484784"/>
            <a:ext cx="8640960" cy="0"/>
          </a:xfrm>
          <a:prstGeom prst="line">
            <a:avLst/>
          </a:prstGeom>
          <a:ln w="12700">
            <a:solidFill>
              <a:srgbClr val="BA00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Marcador de posición de imagen"/>
          <p:cNvSpPr>
            <a:spLocks noGrp="1"/>
          </p:cNvSpPr>
          <p:nvPr>
            <p:ph type="pic" sz="quarter" idx="13"/>
          </p:nvPr>
        </p:nvSpPr>
        <p:spPr>
          <a:xfrm>
            <a:off x="3492500" y="2565400"/>
            <a:ext cx="5400675" cy="3024188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endParaRPr lang="es-MX" dirty="0"/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6732588" y="5589240"/>
            <a:ext cx="2160587" cy="288925"/>
          </a:xfrm>
        </p:spPr>
        <p:txBody>
          <a:bodyPr>
            <a:normAutofit/>
          </a:bodyPr>
          <a:lstStyle>
            <a:lvl1pPr algn="r">
              <a:buFontTx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Pie de foto</a:t>
            </a:r>
            <a:endParaRPr lang="es-MX" dirty="0"/>
          </a:p>
        </p:txBody>
      </p:sp>
      <p:pic>
        <p:nvPicPr>
          <p:cNvPr id="14" name="Picture 4" descr="C:\Users\Difusión\Documents\DISEÑO\iD-GDF2015\Logo_InMDFweb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473" y="6309320"/>
            <a:ext cx="1943007" cy="3230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179512" y="404664"/>
            <a:ext cx="6552728" cy="634082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BA007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5796136" y="260648"/>
            <a:ext cx="3096344" cy="93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ED1F0-8B1D-4456-905C-0C44FA035031}" type="slidenum">
              <a:rPr kumimoji="0" lang="es-MX" sz="88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8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9" name="8 Conector recto"/>
          <p:cNvCxnSpPr/>
          <p:nvPr userDrawn="1"/>
        </p:nvCxnSpPr>
        <p:spPr>
          <a:xfrm>
            <a:off x="251520" y="1484784"/>
            <a:ext cx="8640960" cy="0"/>
          </a:xfrm>
          <a:prstGeom prst="line">
            <a:avLst/>
          </a:prstGeom>
          <a:ln w="12700">
            <a:solidFill>
              <a:srgbClr val="BA00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251520" y="1700808"/>
            <a:ext cx="8640960" cy="4464496"/>
          </a:xfrm>
        </p:spPr>
        <p:txBody>
          <a:bodyPr>
            <a:normAutofit/>
          </a:bodyPr>
          <a:lstStyle>
            <a:lvl1pPr>
              <a:buClr>
                <a:srgbClr val="BA007C"/>
              </a:buClr>
              <a:buFont typeface="Arial" pitchFamily="34" charset="0"/>
              <a:buChar char="•"/>
              <a:defRPr sz="15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Introduce texto</a:t>
            </a:r>
            <a:endParaRPr lang="es-MX" dirty="0"/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79388" y="1052984"/>
            <a:ext cx="2879725" cy="431800"/>
          </a:xfrm>
        </p:spPr>
        <p:txBody>
          <a:bodyPr>
            <a:noAutofit/>
          </a:bodyPr>
          <a:lstStyle>
            <a:lvl1pPr>
              <a:buFontTx/>
              <a:buNone/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Subtítulo</a:t>
            </a:r>
            <a:endParaRPr lang="es-MX" dirty="0"/>
          </a:p>
        </p:txBody>
      </p:sp>
      <p:pic>
        <p:nvPicPr>
          <p:cNvPr id="15" name="Picture 4" descr="C:\Users\Difusión\Documents\DISEÑO\iD-GDF2015\Logo_InMDFweb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473" y="6309320"/>
            <a:ext cx="1943007" cy="3230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GUN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5 Marcador de número de diapositiva"/>
          <p:cNvSpPr txBox="1">
            <a:spLocks/>
          </p:cNvSpPr>
          <p:nvPr userDrawn="1"/>
        </p:nvSpPr>
        <p:spPr>
          <a:xfrm>
            <a:off x="5796136" y="260648"/>
            <a:ext cx="3096344" cy="93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ED1F0-8B1D-4456-905C-0C44FA035031}" type="slidenum">
              <a:rPr kumimoji="0" lang="es-MX" sz="88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8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4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A00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n>
                <a:noFill/>
              </a:ln>
              <a:solidFill>
                <a:srgbClr val="BA007C"/>
              </a:solidFill>
            </a:endParaRPr>
          </a:p>
        </p:txBody>
      </p:sp>
      <p:cxnSp>
        <p:nvCxnSpPr>
          <p:cNvPr id="10" name="9 Conector recto"/>
          <p:cNvCxnSpPr/>
          <p:nvPr userDrawn="1"/>
        </p:nvCxnSpPr>
        <p:spPr>
          <a:xfrm>
            <a:off x="1403648" y="2708920"/>
            <a:ext cx="634060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37100" y="2924944"/>
            <a:ext cx="5473700" cy="1008063"/>
          </a:xfrm>
        </p:spPr>
        <p:txBody>
          <a:bodyPr anchor="ctr">
            <a:normAutofit/>
          </a:bodyPr>
          <a:lstStyle>
            <a:lvl1pPr algn="ctr">
              <a:buFontTx/>
              <a:buNone/>
              <a:defRPr sz="4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¿PREGUNTA?</a:t>
            </a:r>
            <a:endParaRPr lang="es-MX" dirty="0"/>
          </a:p>
        </p:txBody>
      </p:sp>
      <p:sp>
        <p:nvSpPr>
          <p:cNvPr id="15" name="14 Elipse"/>
          <p:cNvSpPr/>
          <p:nvPr userDrawn="1"/>
        </p:nvSpPr>
        <p:spPr>
          <a:xfrm>
            <a:off x="7740352" y="5458671"/>
            <a:ext cx="1124744" cy="11247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3" descr="C:\Users\Difusión\Documents\DISEÑO\iD-GDF2015\Logo_InMDFweb2.jpg"/>
          <p:cNvPicPr>
            <a:picLocks noChangeAspect="1" noChangeArrowheads="1"/>
          </p:cNvPicPr>
          <p:nvPr userDrawn="1"/>
        </p:nvPicPr>
        <p:blipFill>
          <a:blip r:embed="rId2" cstate="print"/>
          <a:srcRect l="21125" r="26310"/>
          <a:stretch>
            <a:fillRect/>
          </a:stretch>
        </p:blipFill>
        <p:spPr bwMode="auto">
          <a:xfrm>
            <a:off x="7834672" y="5872998"/>
            <a:ext cx="936104" cy="296091"/>
          </a:xfrm>
          <a:prstGeom prst="rect">
            <a:avLst/>
          </a:prstGeom>
          <a:noFill/>
        </p:spPr>
      </p:pic>
      <p:cxnSp>
        <p:nvCxnSpPr>
          <p:cNvPr id="17" name="16 Conector recto"/>
          <p:cNvCxnSpPr/>
          <p:nvPr userDrawn="1"/>
        </p:nvCxnSpPr>
        <p:spPr>
          <a:xfrm>
            <a:off x="1403648" y="4077072"/>
            <a:ext cx="634060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MAG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179512" y="850702"/>
            <a:ext cx="6552728" cy="634082"/>
          </a:xfrm>
        </p:spPr>
        <p:txBody>
          <a:bodyPr>
            <a:noAutofit/>
          </a:bodyPr>
          <a:lstStyle>
            <a:lvl1pPr algn="l">
              <a:defRPr sz="3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5796136" y="260648"/>
            <a:ext cx="3096344" cy="93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ED1F0-8B1D-4456-905C-0C44FA035031}" type="slidenum">
              <a:rPr kumimoji="0" lang="es-MX" sz="88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8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9" name="8 Conector recto"/>
          <p:cNvCxnSpPr/>
          <p:nvPr userDrawn="1"/>
        </p:nvCxnSpPr>
        <p:spPr>
          <a:xfrm>
            <a:off x="251520" y="1484784"/>
            <a:ext cx="8640960" cy="0"/>
          </a:xfrm>
          <a:prstGeom prst="line">
            <a:avLst/>
          </a:prstGeom>
          <a:ln w="12700">
            <a:solidFill>
              <a:srgbClr val="BA00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Marcador de posición de imagen"/>
          <p:cNvSpPr>
            <a:spLocks noGrp="1"/>
          </p:cNvSpPr>
          <p:nvPr>
            <p:ph type="pic" sz="quarter" idx="10"/>
          </p:nvPr>
        </p:nvSpPr>
        <p:spPr>
          <a:xfrm>
            <a:off x="323850" y="1772816"/>
            <a:ext cx="3528070" cy="4392488"/>
          </a:xfrm>
        </p:spPr>
        <p:txBody>
          <a:bodyPr/>
          <a:lstStyle>
            <a:lvl1pPr>
              <a:buFontTx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s-MX"/>
          </a:p>
        </p:txBody>
      </p:sp>
      <p:cxnSp>
        <p:nvCxnSpPr>
          <p:cNvPr id="14" name="13 Conector recto"/>
          <p:cNvCxnSpPr/>
          <p:nvPr userDrawn="1"/>
        </p:nvCxnSpPr>
        <p:spPr>
          <a:xfrm>
            <a:off x="3995936" y="1700808"/>
            <a:ext cx="0" cy="4464496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4067175" y="1700213"/>
            <a:ext cx="3097213" cy="504825"/>
          </a:xfrm>
        </p:spPr>
        <p:txBody>
          <a:bodyPr>
            <a:noAutofit/>
          </a:bodyPr>
          <a:lstStyle>
            <a:lvl1pPr>
              <a:buFontTx/>
              <a:buNone/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Subtítulo</a:t>
            </a:r>
            <a:endParaRPr lang="es-MX" dirty="0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4067175" y="2276872"/>
            <a:ext cx="4753297" cy="3888432"/>
          </a:xfrm>
        </p:spPr>
        <p:txBody>
          <a:bodyPr>
            <a:normAutofit/>
          </a:bodyPr>
          <a:lstStyle>
            <a:lvl1pPr>
              <a:buClr>
                <a:srgbClr val="BA007C"/>
              </a:buClr>
              <a:defRPr sz="15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Introduce texto</a:t>
            </a:r>
            <a:endParaRPr lang="es-MX" dirty="0"/>
          </a:p>
        </p:txBody>
      </p:sp>
      <p:pic>
        <p:nvPicPr>
          <p:cNvPr id="11" name="Picture 4" descr="C:\Users\Difusión\Documents\DISEÑO\iD-GDF2015\Logo_InMDFweb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473" y="6309320"/>
            <a:ext cx="1943007" cy="3230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AFIC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 hasCustomPrompt="1"/>
          </p:nvPr>
        </p:nvSpPr>
        <p:spPr>
          <a:xfrm>
            <a:off x="179512" y="850702"/>
            <a:ext cx="6552728" cy="634082"/>
          </a:xfrm>
        </p:spPr>
        <p:txBody>
          <a:bodyPr>
            <a:noAutofit/>
          </a:bodyPr>
          <a:lstStyle>
            <a:lvl1pPr algn="l">
              <a:defRPr sz="3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14" name="5 Marcador de número de diapositiva"/>
          <p:cNvSpPr txBox="1">
            <a:spLocks/>
          </p:cNvSpPr>
          <p:nvPr userDrawn="1"/>
        </p:nvSpPr>
        <p:spPr>
          <a:xfrm>
            <a:off x="5796136" y="260648"/>
            <a:ext cx="3096344" cy="93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ED1F0-8B1D-4456-905C-0C44FA035031}" type="slidenum">
              <a:rPr kumimoji="0" lang="es-MX" sz="88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8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7" name="16 Conector recto"/>
          <p:cNvCxnSpPr/>
          <p:nvPr userDrawn="1"/>
        </p:nvCxnSpPr>
        <p:spPr>
          <a:xfrm>
            <a:off x="251520" y="1484784"/>
            <a:ext cx="8640960" cy="0"/>
          </a:xfrm>
          <a:prstGeom prst="line">
            <a:avLst/>
          </a:prstGeom>
          <a:ln w="12700">
            <a:solidFill>
              <a:srgbClr val="BA00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2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4564539" y="1700213"/>
            <a:ext cx="2768273" cy="504825"/>
          </a:xfrm>
        </p:spPr>
        <p:txBody>
          <a:bodyPr>
            <a:noAutofit/>
          </a:bodyPr>
          <a:lstStyle>
            <a:lvl1pPr>
              <a:buFontTx/>
              <a:buNone/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Subtítulo</a:t>
            </a:r>
            <a:endParaRPr lang="es-MX" dirty="0"/>
          </a:p>
        </p:txBody>
      </p:sp>
      <p:sp>
        <p:nvSpPr>
          <p:cNvPr id="21" name="1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0" y="2276872"/>
            <a:ext cx="4248472" cy="3888432"/>
          </a:xfrm>
        </p:spPr>
        <p:txBody>
          <a:bodyPr>
            <a:normAutofit/>
          </a:bodyPr>
          <a:lstStyle>
            <a:lvl1pPr>
              <a:buClr>
                <a:srgbClr val="BA007C"/>
              </a:buClr>
              <a:defRPr sz="15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Introduce texto</a:t>
            </a:r>
            <a:endParaRPr lang="es-MX" dirty="0"/>
          </a:p>
        </p:txBody>
      </p:sp>
      <p:pic>
        <p:nvPicPr>
          <p:cNvPr id="22" name="Picture 4" descr="C:\Users\Difusión\Documents\DISEÑO\iD-GDF2015\Logo_InMDFweb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473" y="6309320"/>
            <a:ext cx="1943007" cy="3230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ÁFIC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179512" y="850702"/>
            <a:ext cx="6552728" cy="634082"/>
          </a:xfrm>
          <a:ln w="12700">
            <a:noFill/>
          </a:ln>
        </p:spPr>
        <p:txBody>
          <a:bodyPr>
            <a:noAutofit/>
          </a:bodyPr>
          <a:lstStyle>
            <a:lvl1pPr algn="l">
              <a:defRPr sz="3500" b="1">
                <a:ln>
                  <a:noFill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5796136" y="260648"/>
            <a:ext cx="3096344" cy="93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ED1F0-8B1D-4456-905C-0C44FA035031}" type="slidenum">
              <a:rPr kumimoji="0" lang="es-MX" sz="88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8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9" name="8 Conector recto"/>
          <p:cNvCxnSpPr/>
          <p:nvPr userDrawn="1"/>
        </p:nvCxnSpPr>
        <p:spPr>
          <a:xfrm>
            <a:off x="251520" y="1484784"/>
            <a:ext cx="8640960" cy="0"/>
          </a:xfrm>
          <a:prstGeom prst="line">
            <a:avLst/>
          </a:prstGeom>
          <a:ln w="12700">
            <a:solidFill>
              <a:srgbClr val="BA00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 userDrawn="1"/>
        </p:nvCxnSpPr>
        <p:spPr>
          <a:xfrm>
            <a:off x="395536" y="3212976"/>
            <a:ext cx="2448272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 userDrawn="1"/>
        </p:nvCxnSpPr>
        <p:spPr>
          <a:xfrm>
            <a:off x="3347864" y="3212976"/>
            <a:ext cx="2448272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 userDrawn="1"/>
        </p:nvCxnSpPr>
        <p:spPr>
          <a:xfrm>
            <a:off x="6158644" y="3212976"/>
            <a:ext cx="2448272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1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7" y="4005064"/>
            <a:ext cx="2448272" cy="2232248"/>
          </a:xfrm>
        </p:spPr>
        <p:txBody>
          <a:bodyPr>
            <a:normAutofit/>
          </a:bodyPr>
          <a:lstStyle>
            <a:lvl1pPr algn="ctr">
              <a:buClr>
                <a:srgbClr val="BA007C"/>
              </a:buClr>
              <a:buFontTx/>
              <a:buNone/>
              <a:defRPr sz="15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Introduce texto</a:t>
            </a:r>
            <a:endParaRPr lang="es-MX" dirty="0"/>
          </a:p>
        </p:txBody>
      </p:sp>
      <p:sp>
        <p:nvSpPr>
          <p:cNvPr id="27" name="1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3347864" y="4005064"/>
            <a:ext cx="2448272" cy="2232248"/>
          </a:xfrm>
        </p:spPr>
        <p:txBody>
          <a:bodyPr>
            <a:normAutofit/>
          </a:bodyPr>
          <a:lstStyle>
            <a:lvl1pPr algn="ctr">
              <a:buClr>
                <a:srgbClr val="BA007C"/>
              </a:buClr>
              <a:buFontTx/>
              <a:buNone/>
              <a:defRPr sz="15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Introduce texto</a:t>
            </a:r>
            <a:endParaRPr lang="es-MX" dirty="0"/>
          </a:p>
        </p:txBody>
      </p:sp>
      <p:sp>
        <p:nvSpPr>
          <p:cNvPr id="28" name="15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6158644" y="4020627"/>
            <a:ext cx="2448272" cy="2232248"/>
          </a:xfrm>
        </p:spPr>
        <p:txBody>
          <a:bodyPr>
            <a:normAutofit/>
          </a:bodyPr>
          <a:lstStyle>
            <a:lvl1pPr algn="ctr">
              <a:buClr>
                <a:srgbClr val="BA007C"/>
              </a:buClr>
              <a:buFontTx/>
              <a:buNone/>
              <a:defRPr sz="15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Introduce texto</a:t>
            </a:r>
            <a:endParaRPr lang="es-MX" dirty="0"/>
          </a:p>
        </p:txBody>
      </p:sp>
      <p:sp>
        <p:nvSpPr>
          <p:cNvPr id="30" name="29 Marcador de texto"/>
          <p:cNvSpPr>
            <a:spLocks noGrp="1"/>
          </p:cNvSpPr>
          <p:nvPr>
            <p:ph type="body" sz="quarter" idx="15" hasCustomPrompt="1"/>
          </p:nvPr>
        </p:nvSpPr>
        <p:spPr>
          <a:xfrm>
            <a:off x="395288" y="3429000"/>
            <a:ext cx="2448520" cy="431800"/>
          </a:xfrm>
        </p:spPr>
        <p:txBody>
          <a:bodyPr>
            <a:noAutofit/>
          </a:bodyPr>
          <a:lstStyle>
            <a:lvl1pPr algn="ctr">
              <a:buFontTx/>
              <a:buNone/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Subtítulo</a:t>
            </a:r>
            <a:endParaRPr lang="es-MX" dirty="0"/>
          </a:p>
        </p:txBody>
      </p:sp>
      <p:sp>
        <p:nvSpPr>
          <p:cNvPr id="31" name="29 Marcador de texto"/>
          <p:cNvSpPr>
            <a:spLocks noGrp="1"/>
          </p:cNvSpPr>
          <p:nvPr>
            <p:ph type="body" sz="quarter" idx="16" hasCustomPrompt="1"/>
          </p:nvPr>
        </p:nvSpPr>
        <p:spPr>
          <a:xfrm>
            <a:off x="3347740" y="3429000"/>
            <a:ext cx="2448520" cy="431800"/>
          </a:xfrm>
        </p:spPr>
        <p:txBody>
          <a:bodyPr>
            <a:noAutofit/>
          </a:bodyPr>
          <a:lstStyle>
            <a:lvl1pPr algn="ctr">
              <a:buFontTx/>
              <a:buNone/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Subtítulo</a:t>
            </a:r>
            <a:endParaRPr lang="es-MX" dirty="0"/>
          </a:p>
        </p:txBody>
      </p:sp>
      <p:sp>
        <p:nvSpPr>
          <p:cNvPr id="32" name="29 Marcador de texto"/>
          <p:cNvSpPr>
            <a:spLocks noGrp="1"/>
          </p:cNvSpPr>
          <p:nvPr>
            <p:ph type="body" sz="quarter" idx="17" hasCustomPrompt="1"/>
          </p:nvPr>
        </p:nvSpPr>
        <p:spPr>
          <a:xfrm>
            <a:off x="6156176" y="3429000"/>
            <a:ext cx="2448520" cy="431800"/>
          </a:xfrm>
        </p:spPr>
        <p:txBody>
          <a:bodyPr>
            <a:noAutofit/>
          </a:bodyPr>
          <a:lstStyle>
            <a:lvl1pPr algn="ctr">
              <a:buFontTx/>
              <a:buNone/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dirty="0" smtClean="0"/>
              <a:t>Subtítulo</a:t>
            </a:r>
            <a:endParaRPr lang="es-MX" dirty="0"/>
          </a:p>
        </p:txBody>
      </p:sp>
      <p:pic>
        <p:nvPicPr>
          <p:cNvPr id="18" name="Picture 4" descr="C:\Users\Difusión\Documents\DISEÑO\iD-GDF2015\Logo_InMDFweb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473" y="6309320"/>
            <a:ext cx="1943007" cy="3230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5 Marcador de número de diapositiva"/>
          <p:cNvSpPr txBox="1">
            <a:spLocks/>
          </p:cNvSpPr>
          <p:nvPr userDrawn="1"/>
        </p:nvSpPr>
        <p:spPr>
          <a:xfrm>
            <a:off x="5796136" y="260648"/>
            <a:ext cx="3096344" cy="93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8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ED1F0-8B1D-4456-905C-0C44FA035031}" type="slidenum">
              <a:rPr kumimoji="0" lang="es-MX" sz="88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8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4 Rectángulo"/>
          <p:cNvSpPr/>
          <p:nvPr userDrawn="1"/>
        </p:nvSpPr>
        <p:spPr>
          <a:xfrm>
            <a:off x="0" y="0"/>
            <a:ext cx="9144000" cy="6309320"/>
          </a:xfrm>
          <a:prstGeom prst="rect">
            <a:avLst/>
          </a:prstGeom>
          <a:solidFill>
            <a:srgbClr val="BA0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n>
                <a:noFill/>
              </a:ln>
              <a:solidFill>
                <a:srgbClr val="BA007C"/>
              </a:solidFill>
            </a:endParaRPr>
          </a:p>
        </p:txBody>
      </p:sp>
      <p:pic>
        <p:nvPicPr>
          <p:cNvPr id="1026" name="Picture 2" descr="C:\Users\Difusión\Documents\DISEÑO\iD-GDF2015\logo_blanc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3719" y="2924944"/>
            <a:ext cx="5516562" cy="938213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 userDrawn="1"/>
        </p:nvSpPr>
        <p:spPr>
          <a:xfrm>
            <a:off x="501411" y="6479758"/>
            <a:ext cx="81369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Tacuba No.76 Col.</a:t>
            </a:r>
            <a:r>
              <a:rPr lang="es-MX" sz="105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Centro, C.P. 06010 Del. Cuauhtémoc  Ciudad de México. </a:t>
            </a:r>
            <a:endParaRPr lang="es-MX" sz="105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A1DBC-F026-4140-9F2B-651F8B45C062}" type="datetime1">
              <a:rPr lang="es-MX" smtClean="0"/>
              <a:pPr/>
              <a:t>18/05/2015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D1F0-8B1D-4456-905C-0C44FA0350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6" r:id="rId3"/>
    <p:sldLayoutId id="2147483650" r:id="rId4"/>
    <p:sldLayoutId id="2147483661" r:id="rId5"/>
    <p:sldLayoutId id="2147483663" r:id="rId6"/>
    <p:sldLayoutId id="2147483660" r:id="rId7"/>
    <p:sldLayoutId id="2147483662" r:id="rId8"/>
    <p:sldLayoutId id="2147483655" r:id="rId9"/>
    <p:sldLayoutId id="2147483652" r:id="rId10"/>
    <p:sldLayoutId id="2147483653" r:id="rId11"/>
    <p:sldLayoutId id="2147483654" r:id="rId12"/>
    <p:sldLayoutId id="2147483657" r:id="rId13"/>
    <p:sldLayoutId id="2147483658" r:id="rId14"/>
    <p:sldLayoutId id="2147483659" r:id="rId15"/>
    <p:sldLayoutId id="2147483664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Rectángulo"/>
          <p:cNvSpPr>
            <a:spLocks noGrp="1" noChangeArrowheads="1"/>
          </p:cNvSpPr>
          <p:nvPr>
            <p:ph type="ctrTitle"/>
          </p:nvPr>
        </p:nvSpPr>
        <p:spPr bwMode="auto">
          <a:xfrm>
            <a:off x="683568" y="3234463"/>
            <a:ext cx="7772400" cy="1938992"/>
          </a:xfrm>
          <a:prstGeom prst="rect">
            <a:avLst/>
          </a:prstGeom>
          <a:ln>
            <a:solidFill>
              <a:srgbClr val="FF0066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Imagen de la mujer </a:t>
            </a:r>
            <a:r>
              <a:rPr lang="es-MX" sz="3200" dirty="0"/>
              <a:t>en los medios masivos de comunicación </a:t>
            </a:r>
            <a:r>
              <a:rPr lang="es-MX" sz="2400" dirty="0"/>
              <a:t/>
            </a:r>
            <a:br>
              <a:rPr lang="es-MX" sz="2400" dirty="0"/>
            </a:br>
            <a:endParaRPr lang="es-MX" sz="24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just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E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fundamental para lograr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una igualdad sustantiva entre mujeres y hombres, de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ahí la importancia de incluir la perspectiva de género en las imágenes y contenidos de los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medios masivos de comunicación</a:t>
            </a: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51520" y="548680"/>
            <a:ext cx="8064896" cy="634082"/>
          </a:xfrm>
        </p:spPr>
        <p:txBody>
          <a:bodyPr/>
          <a:lstStyle/>
          <a:p>
            <a:r>
              <a:rPr lang="es-MX" sz="3600" dirty="0">
                <a:solidFill>
                  <a:srgbClr val="BA007C"/>
                </a:solidFill>
                <a:latin typeface="Century Gothic" panose="020B0502020202020204" pitchFamily="34" charset="0"/>
              </a:rPr>
              <a:t>Incidir en los medios de </a:t>
            </a:r>
            <a:r>
              <a:rPr lang="es-MX" sz="3600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comunicación… </a:t>
            </a:r>
            <a:endParaRPr lang="es-MX" sz="3600" dirty="0">
              <a:solidFill>
                <a:srgbClr val="BA007C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355976" y="1700808"/>
            <a:ext cx="3978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Para </a:t>
            </a:r>
            <a:r>
              <a:rPr lang="es-MX" sz="2400" b="1" dirty="0">
                <a:solidFill>
                  <a:srgbClr val="BA007C"/>
                </a:solidFill>
                <a:latin typeface="Century Gothic" panose="020B0502020202020204" pitchFamily="34" charset="0"/>
              </a:rPr>
              <a:t>incidir en la </a:t>
            </a:r>
            <a:r>
              <a:rPr lang="es-MX" sz="2400" b="1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cultura. </a:t>
            </a:r>
            <a:endParaRPr lang="es-MX" sz="2400" dirty="0">
              <a:solidFill>
                <a:srgbClr val="BA007C"/>
              </a:solidFill>
            </a:endParaRPr>
          </a:p>
        </p:txBody>
      </p:sp>
      <p:pic>
        <p:nvPicPr>
          <p:cNvPr id="2054" name="Picture 6" descr="http://mm.nosotras.com/Espa%C3%B1ol/Mujeres/Coraz%C3%B3n/Bombazos/56042/limpieza.jp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8" r="984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46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Estadísticas. </a:t>
            </a:r>
            <a:endParaRPr lang="es-MX" sz="4400" dirty="0">
              <a:solidFill>
                <a:srgbClr val="BA007C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>
          <a:xfrm>
            <a:off x="395537" y="3429000"/>
            <a:ext cx="2448272" cy="2232248"/>
          </a:xfrm>
        </p:spPr>
        <p:txBody>
          <a:bodyPr/>
          <a:lstStyle/>
          <a:p>
            <a:pPr marL="0" indent="0" algn="just"/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las </a:t>
            </a:r>
            <a:r>
              <a:rPr lang="es-MX" b="1" dirty="0">
                <a:solidFill>
                  <a:srgbClr val="BA007C"/>
                </a:solidFill>
                <a:latin typeface="Century Gothic" panose="020B0502020202020204" pitchFamily="34" charset="0"/>
              </a:rPr>
              <a:t>mujeres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 de 15 años o más, está de acuerdo en que una esposa debe obedecer a su pareja en todo lo que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ordene.</a:t>
            </a: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>
          <a:xfrm>
            <a:off x="3347864" y="3429000"/>
            <a:ext cx="2534492" cy="2232248"/>
          </a:xfrm>
        </p:spPr>
        <p:txBody>
          <a:bodyPr/>
          <a:lstStyle/>
          <a:p>
            <a:pPr marL="0" indent="0" algn="just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De las </a:t>
            </a:r>
            <a:r>
              <a:rPr lang="es-MX" b="1" dirty="0">
                <a:solidFill>
                  <a:srgbClr val="BA007C"/>
                </a:solidFill>
                <a:latin typeface="Century Gothic" panose="020B0502020202020204" pitchFamily="34" charset="0"/>
              </a:rPr>
              <a:t>mujeres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piensa que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es </a:t>
            </a:r>
            <a:r>
              <a:rPr lang="es-MX" b="1" dirty="0">
                <a:solidFill>
                  <a:srgbClr val="BA007C"/>
                </a:solidFill>
                <a:latin typeface="Century Gothic" panose="020B0502020202020204" pitchFamily="34" charset="0"/>
              </a:rPr>
              <a:t>obligación de la mujer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tener relaciones sexuales con su esposo o pareja aunque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ella no quiera.</a:t>
            </a: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6228184" y="3431407"/>
            <a:ext cx="2448272" cy="2232248"/>
          </a:xfrm>
        </p:spPr>
        <p:txBody>
          <a:bodyPr/>
          <a:lstStyle/>
          <a:p>
            <a:pPr marL="0" indent="0" algn="just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De las </a:t>
            </a:r>
            <a:r>
              <a:rPr lang="es-MX" b="1" dirty="0">
                <a:solidFill>
                  <a:srgbClr val="BA007C"/>
                </a:solidFill>
                <a:latin typeface="Century Gothic" panose="020B0502020202020204" pitchFamily="34" charset="0"/>
              </a:rPr>
              <a:t>mujeres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opina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que si hay golpes o maltrato en casa es un asunto de familia y debe permanecer en ese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ámbito.</a:t>
            </a: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5"/>
          </p:nvPr>
        </p:nvSpPr>
        <p:spPr>
          <a:xfrm>
            <a:off x="395537" y="2636912"/>
            <a:ext cx="2448520" cy="431800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22% 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6"/>
          </p:nvPr>
        </p:nvSpPr>
        <p:spPr>
          <a:xfrm>
            <a:off x="3455876" y="2636912"/>
            <a:ext cx="2448520" cy="431800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18.1%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7"/>
          </p:nvPr>
        </p:nvSpPr>
        <p:spPr>
          <a:xfrm>
            <a:off x="6228184" y="2636912"/>
            <a:ext cx="2448520" cy="431800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26.6%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467544" y="6021536"/>
            <a:ext cx="26741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Fuente: </a:t>
            </a:r>
            <a:r>
              <a:rPr lang="es-MX" sz="1200" b="1" dirty="0" smtClean="0">
                <a:latin typeface="Century Gothic" panose="020B0502020202020204" pitchFamily="34" charset="0"/>
              </a:rPr>
              <a:t>PROIGUALDAD 2012-2015</a:t>
            </a:r>
            <a:endParaRPr lang="es-MX" sz="1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D1F0-8B1D-4456-905C-0C44FA035031}" type="slidenum">
              <a:rPr lang="es-MX" smtClean="0"/>
              <a:pPr/>
              <a:t>12</a:t>
            </a:fld>
            <a:endParaRPr lang="es-MX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4"/>
          </p:nvPr>
        </p:nvSpPr>
        <p:spPr>
          <a:xfrm>
            <a:off x="1547664" y="2636912"/>
            <a:ext cx="6264696" cy="647898"/>
          </a:xfrm>
        </p:spPr>
        <p:txBody>
          <a:bodyPr/>
          <a:lstStyle/>
          <a:p>
            <a:r>
              <a:rPr lang="es-MX" sz="3600" cap="none" dirty="0" smtClean="0">
                <a:latin typeface="Century Gothic" panose="020B0502020202020204" pitchFamily="34" charset="0"/>
              </a:rPr>
              <a:t>En el </a:t>
            </a:r>
            <a:r>
              <a:rPr lang="es-MX" sz="3600" cap="none" dirty="0">
                <a:latin typeface="Century Gothic" panose="020B0502020202020204" pitchFamily="34" charset="0"/>
              </a:rPr>
              <a:t>M</a:t>
            </a:r>
            <a:r>
              <a:rPr lang="es-MX" sz="3600" cap="none" dirty="0" smtClean="0">
                <a:latin typeface="Century Gothic" panose="020B0502020202020204" pitchFamily="34" charset="0"/>
              </a:rPr>
              <a:t>éxico del siglo XXI</a:t>
            </a:r>
            <a:endParaRPr lang="es-MX" sz="3600" cap="none" dirty="0"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43808" y="3789040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Century Gothic" panose="020B0502020202020204" pitchFamily="34" charset="0"/>
              </a:rPr>
              <a:t>U</a:t>
            </a:r>
            <a:r>
              <a:rPr lang="es-MX" b="1" dirty="0" smtClean="0">
                <a:latin typeface="Century Gothic" panose="020B0502020202020204" pitchFamily="34" charset="0"/>
              </a:rPr>
              <a:t>n </a:t>
            </a:r>
            <a:r>
              <a:rPr lang="es-MX" b="1" dirty="0">
                <a:latin typeface="Century Gothic" panose="020B0502020202020204" pitchFamily="34" charset="0"/>
              </a:rPr>
              <a:t>gran número de mujeres tiene que pedir permiso para poder visitar a sus parientes o amistades; para trabajar por un pago; para participar en alguna actividad vecinal o política; para ir de compras; para elegir a sus amistades o para votar por algún partido o candidato.</a:t>
            </a:r>
          </a:p>
        </p:txBody>
      </p:sp>
    </p:spTree>
    <p:extLst>
      <p:ext uri="{BB962C8B-B14F-4D97-AF65-F5344CB8AC3E}">
        <p14:creationId xmlns:p14="http://schemas.microsoft.com/office/powerpoint/2010/main" val="207889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Freeform 60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2137" name="Group 89"/>
          <p:cNvGrpSpPr>
            <a:grpSpLocks/>
          </p:cNvGrpSpPr>
          <p:nvPr/>
        </p:nvGrpSpPr>
        <p:grpSpPr bwMode="auto">
          <a:xfrm>
            <a:off x="4648200" y="2209800"/>
            <a:ext cx="3810000" cy="152400"/>
            <a:chOff x="2928" y="1392"/>
            <a:chExt cx="2400" cy="96"/>
          </a:xfrm>
        </p:grpSpPr>
        <p:sp>
          <p:nvSpPr>
            <p:cNvPr id="2132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133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8" name="4 Marcador de texto"/>
          <p:cNvSpPr txBox="1">
            <a:spLocks/>
          </p:cNvSpPr>
          <p:nvPr/>
        </p:nvSpPr>
        <p:spPr>
          <a:xfrm>
            <a:off x="6804248" y="1772816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b="1" dirty="0" smtClean="0">
                <a:solidFill>
                  <a:srgbClr val="FF0066"/>
                </a:solidFill>
              </a:rPr>
              <a:t>CEDAW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254615" y="283297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_tradnl" b="1" dirty="0">
                <a:solidFill>
                  <a:srgbClr val="FF0066"/>
                </a:solidFill>
                <a:latin typeface="Verdana" pitchFamily="34" charset="0"/>
              </a:rPr>
              <a:t>Convención sobre la Eliminación de todas las Formas de Discriminación contra la Mujer</a:t>
            </a:r>
            <a:endParaRPr lang="es-MX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88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8" grpId="0" animBg="1"/>
      <p:bldP spid="8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4108" name="Freeform 12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</a:path>
            </a:pathLst>
          </a:custGeom>
          <a:noFill/>
          <a:ln w="3175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419872" y="2817304"/>
            <a:ext cx="50383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solidFill>
                  <a:srgbClr val="FF0066"/>
                </a:solidFill>
                <a:latin typeface="Century Gothic" panose="020B0502020202020204" pitchFamily="34" charset="0"/>
              </a:rPr>
              <a:t>Artículo 10. </a:t>
            </a:r>
            <a:r>
              <a:rPr lang="es-MX" b="1" dirty="0">
                <a:latin typeface="Century Gothic" panose="020B0502020202020204" pitchFamily="34" charset="0"/>
              </a:rPr>
              <a:t>Los Estados Partes adoptarán todas las medidas </a:t>
            </a:r>
            <a:r>
              <a:rPr lang="es-MX" b="1" dirty="0" smtClean="0">
                <a:latin typeface="Century Gothic" panose="020B0502020202020204" pitchFamily="34" charset="0"/>
              </a:rPr>
              <a:t>para </a:t>
            </a:r>
            <a:r>
              <a:rPr lang="es-MX" b="1" dirty="0">
                <a:latin typeface="Century Gothic" panose="020B0502020202020204" pitchFamily="34" charset="0"/>
              </a:rPr>
              <a:t>eliminar la discriminación contra la mujer, a fin de asegurarle la igualdad de derechos con el </a:t>
            </a:r>
            <a:r>
              <a:rPr lang="es-MX" b="1" dirty="0" smtClean="0">
                <a:latin typeface="Century Gothic" panose="020B0502020202020204" pitchFamily="34" charset="0"/>
              </a:rPr>
              <a:t>hombre</a:t>
            </a:r>
          </a:p>
          <a:p>
            <a:pPr algn="just"/>
            <a:endParaRPr lang="es-MX" b="1" dirty="0">
              <a:latin typeface="Century Gothic" panose="020B0502020202020204" pitchFamily="34" charset="0"/>
            </a:endParaRPr>
          </a:p>
          <a:p>
            <a:pPr algn="just"/>
            <a:r>
              <a:rPr lang="es-MX" b="1" dirty="0" smtClean="0">
                <a:solidFill>
                  <a:srgbClr val="FF0066"/>
                </a:solidFill>
                <a:latin typeface="Century Gothic" panose="020B0502020202020204" pitchFamily="34" charset="0"/>
              </a:rPr>
              <a:t>c</a:t>
            </a:r>
            <a:r>
              <a:rPr lang="es-MX" b="1" dirty="0">
                <a:solidFill>
                  <a:srgbClr val="FF0066"/>
                </a:solidFill>
                <a:latin typeface="Century Gothic" panose="020B0502020202020204" pitchFamily="34" charset="0"/>
              </a:rPr>
              <a:t>) </a:t>
            </a:r>
            <a:r>
              <a:rPr lang="es-MX" b="1" dirty="0">
                <a:latin typeface="Century Gothic" panose="020B0502020202020204" pitchFamily="34" charset="0"/>
              </a:rPr>
              <a:t>La eliminación de todo concepto estereotipado de los papeles masculino y femenino en todos los niveles y en todas las formas de </a:t>
            </a:r>
            <a:r>
              <a:rPr lang="es-MX" b="1" dirty="0" smtClean="0">
                <a:latin typeface="Century Gothic" panose="020B0502020202020204" pitchFamily="34" charset="0"/>
              </a:rPr>
              <a:t>enseñanza… 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 flipH="1">
            <a:off x="4800600" y="2286000"/>
            <a:ext cx="3657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2" name="4 Marcador de texto"/>
          <p:cNvSpPr txBox="1">
            <a:spLocks/>
          </p:cNvSpPr>
          <p:nvPr/>
        </p:nvSpPr>
        <p:spPr>
          <a:xfrm>
            <a:off x="7045512" y="1775421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b="1" dirty="0" smtClean="0">
                <a:solidFill>
                  <a:srgbClr val="FF0066"/>
                </a:solidFill>
              </a:rPr>
              <a:t>CEDAW</a:t>
            </a:r>
          </a:p>
        </p:txBody>
      </p:sp>
      <p:grpSp>
        <p:nvGrpSpPr>
          <p:cNvPr id="14" name="Group 89"/>
          <p:cNvGrpSpPr>
            <a:grpSpLocks/>
          </p:cNvGrpSpPr>
          <p:nvPr/>
        </p:nvGrpSpPr>
        <p:grpSpPr bwMode="auto">
          <a:xfrm>
            <a:off x="4648200" y="2209800"/>
            <a:ext cx="3810000" cy="152400"/>
            <a:chOff x="2928" y="1392"/>
            <a:chExt cx="2400" cy="96"/>
          </a:xfrm>
        </p:grpSpPr>
        <p:sp>
          <p:nvSpPr>
            <p:cNvPr id="15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6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0181722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5132" name="Freeform 12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</a:path>
            </a:pathLst>
          </a:custGeom>
          <a:noFill/>
          <a:ln w="3175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>
            <a:off x="4800600" y="2286000"/>
            <a:ext cx="3657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grpSp>
        <p:nvGrpSpPr>
          <p:cNvPr id="14" name="Group 89"/>
          <p:cNvGrpSpPr>
            <a:grpSpLocks/>
          </p:cNvGrpSpPr>
          <p:nvPr/>
        </p:nvGrpSpPr>
        <p:grpSpPr bwMode="auto">
          <a:xfrm>
            <a:off x="4648200" y="2209800"/>
            <a:ext cx="3810000" cy="152400"/>
            <a:chOff x="2928" y="1392"/>
            <a:chExt cx="2400" cy="96"/>
          </a:xfrm>
        </p:grpSpPr>
        <p:sp>
          <p:nvSpPr>
            <p:cNvPr id="15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6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3707904" y="2895804"/>
            <a:ext cx="48245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… </a:t>
            </a:r>
            <a:r>
              <a:rPr lang="es-MX" b="1" dirty="0">
                <a:latin typeface="Century Gothic" panose="020B0502020202020204" pitchFamily="34" charset="0"/>
              </a:rPr>
              <a:t>El comité recomienda que: </a:t>
            </a:r>
            <a:endParaRPr lang="es-MX" b="1" dirty="0" smtClean="0">
              <a:latin typeface="Century Gothic" panose="020B0502020202020204" pitchFamily="34" charset="0"/>
            </a:endParaRPr>
          </a:p>
          <a:p>
            <a:pPr algn="just"/>
            <a:endParaRPr lang="es-MX" b="1" dirty="0">
              <a:latin typeface="Century Gothic" panose="020B0502020202020204" pitchFamily="34" charset="0"/>
            </a:endParaRPr>
          </a:p>
          <a:p>
            <a:pPr algn="just"/>
            <a:r>
              <a:rPr lang="es-MX" b="1" dirty="0" smtClean="0">
                <a:solidFill>
                  <a:srgbClr val="FF0066"/>
                </a:solidFill>
                <a:latin typeface="Century Gothic" panose="020B0502020202020204" pitchFamily="34" charset="0"/>
              </a:rPr>
              <a:t>d</a:t>
            </a:r>
            <a:r>
              <a:rPr lang="es-MX" b="1" dirty="0">
                <a:solidFill>
                  <a:srgbClr val="FF0066"/>
                </a:solidFill>
                <a:latin typeface="Century Gothic" panose="020B0502020202020204" pitchFamily="34" charset="0"/>
              </a:rPr>
              <a:t>) </a:t>
            </a:r>
            <a:r>
              <a:rPr lang="es-MX" b="1" dirty="0">
                <a:latin typeface="Century Gothic" panose="020B0502020202020204" pitchFamily="34" charset="0"/>
              </a:rPr>
              <a:t>Se adopten medidas eficaces para garantizar que los medios de comunicación respeten a la mujer y promuevan el respeto de la mujer.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81660" y="1902248"/>
            <a:ext cx="4158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rgbClr val="FF0066"/>
                </a:solidFill>
                <a:latin typeface="Century Gothic" panose="020B0502020202020204" pitchFamily="34" charset="0"/>
              </a:rPr>
              <a:t>Recomendación General No. 19 24</a:t>
            </a:r>
          </a:p>
        </p:txBody>
      </p:sp>
    </p:spTree>
    <p:extLst>
      <p:ext uri="{BB962C8B-B14F-4D97-AF65-F5344CB8AC3E}">
        <p14:creationId xmlns:p14="http://schemas.microsoft.com/office/powerpoint/2010/main" val="4023587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2" name="Freeform 18"/>
          <p:cNvSpPr>
            <a:spLocks/>
          </p:cNvSpPr>
          <p:nvPr/>
        </p:nvSpPr>
        <p:spPr bwMode="auto">
          <a:xfrm>
            <a:off x="3952875" y="2667000"/>
            <a:ext cx="1304925" cy="460375"/>
          </a:xfrm>
          <a:custGeom>
            <a:avLst/>
            <a:gdLst/>
            <a:ahLst/>
            <a:cxnLst>
              <a:cxn ang="0">
                <a:pos x="591" y="0"/>
              </a:cxn>
              <a:cxn ang="0">
                <a:pos x="621" y="0"/>
              </a:cxn>
              <a:cxn ang="0">
                <a:pos x="830" y="0"/>
              </a:cxn>
              <a:cxn ang="0">
                <a:pos x="1548" y="0"/>
              </a:cxn>
              <a:cxn ang="0">
                <a:pos x="2095" y="0"/>
              </a:cxn>
              <a:cxn ang="0">
                <a:pos x="2126" y="0"/>
              </a:cxn>
              <a:cxn ang="0">
                <a:pos x="2137" y="21"/>
              </a:cxn>
              <a:cxn ang="0">
                <a:pos x="2217" y="165"/>
              </a:cxn>
              <a:cxn ang="0">
                <a:pos x="2493" y="654"/>
              </a:cxn>
              <a:cxn ang="0">
                <a:pos x="2705" y="1028"/>
              </a:cxn>
              <a:cxn ang="0">
                <a:pos x="2717" y="1048"/>
              </a:cxn>
              <a:cxn ang="0">
                <a:pos x="2663" y="1048"/>
              </a:cxn>
              <a:cxn ang="0">
                <a:pos x="2292" y="1048"/>
              </a:cxn>
              <a:cxn ang="0">
                <a:pos x="1021" y="1048"/>
              </a:cxn>
              <a:cxn ang="0">
                <a:pos x="53" y="1048"/>
              </a:cxn>
              <a:cxn ang="0">
                <a:pos x="0" y="1048"/>
              </a:cxn>
              <a:cxn ang="0">
                <a:pos x="11" y="1028"/>
              </a:cxn>
              <a:cxn ang="0">
                <a:pos x="92" y="884"/>
              </a:cxn>
              <a:cxn ang="0">
                <a:pos x="368" y="395"/>
              </a:cxn>
              <a:cxn ang="0">
                <a:pos x="579" y="21"/>
              </a:cxn>
              <a:cxn ang="0">
                <a:pos x="591" y="0"/>
              </a:cxn>
              <a:cxn ang="0">
                <a:pos x="591" y="0"/>
              </a:cxn>
            </a:cxnLst>
            <a:rect l="0" t="0" r="r" b="b"/>
            <a:pathLst>
              <a:path w="2717" h="1048">
                <a:moveTo>
                  <a:pt x="591" y="0"/>
                </a:moveTo>
                <a:lnTo>
                  <a:pt x="621" y="0"/>
                </a:lnTo>
                <a:lnTo>
                  <a:pt x="830" y="0"/>
                </a:lnTo>
                <a:lnTo>
                  <a:pt x="1548" y="0"/>
                </a:lnTo>
                <a:lnTo>
                  <a:pt x="2095" y="0"/>
                </a:lnTo>
                <a:lnTo>
                  <a:pt x="2126" y="0"/>
                </a:lnTo>
                <a:lnTo>
                  <a:pt x="2137" y="21"/>
                </a:lnTo>
                <a:lnTo>
                  <a:pt x="2217" y="165"/>
                </a:lnTo>
                <a:lnTo>
                  <a:pt x="2493" y="654"/>
                </a:lnTo>
                <a:lnTo>
                  <a:pt x="2705" y="1028"/>
                </a:lnTo>
                <a:lnTo>
                  <a:pt x="2717" y="1048"/>
                </a:lnTo>
                <a:lnTo>
                  <a:pt x="2663" y="1048"/>
                </a:lnTo>
                <a:lnTo>
                  <a:pt x="2292" y="1048"/>
                </a:lnTo>
                <a:lnTo>
                  <a:pt x="1021" y="1048"/>
                </a:lnTo>
                <a:lnTo>
                  <a:pt x="53" y="1048"/>
                </a:lnTo>
                <a:lnTo>
                  <a:pt x="0" y="1048"/>
                </a:lnTo>
                <a:lnTo>
                  <a:pt x="11" y="1028"/>
                </a:lnTo>
                <a:lnTo>
                  <a:pt x="92" y="884"/>
                </a:lnTo>
                <a:lnTo>
                  <a:pt x="368" y="395"/>
                </a:lnTo>
                <a:lnTo>
                  <a:pt x="579" y="21"/>
                </a:lnTo>
                <a:lnTo>
                  <a:pt x="591" y="0"/>
                </a:lnTo>
                <a:lnTo>
                  <a:pt x="591" y="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5029200" y="2819400"/>
            <a:ext cx="3505200" cy="152400"/>
            <a:chOff x="3168" y="1776"/>
            <a:chExt cx="2208" cy="96"/>
          </a:xfrm>
        </p:grpSpPr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3168" y="1776"/>
              <a:ext cx="96" cy="9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H="1">
              <a:off x="3264" y="1824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5282097" y="2488990"/>
            <a:ext cx="3805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Plataforma de Acción de Beijing</a:t>
            </a:r>
            <a:endParaRPr lang="es-ES_tradnl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5" name="4 Marcador de texto"/>
          <p:cNvSpPr txBox="1">
            <a:spLocks/>
          </p:cNvSpPr>
          <p:nvPr/>
        </p:nvSpPr>
        <p:spPr>
          <a:xfrm>
            <a:off x="5257800" y="1822453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FF0066"/>
                </a:solidFill>
              </a:rPr>
              <a:t>CEDAW</a:t>
            </a:r>
          </a:p>
        </p:txBody>
      </p:sp>
      <p:grpSp>
        <p:nvGrpSpPr>
          <p:cNvPr id="18" name="Group 89"/>
          <p:cNvGrpSpPr>
            <a:grpSpLocks/>
          </p:cNvGrpSpPr>
          <p:nvPr/>
        </p:nvGrpSpPr>
        <p:grpSpPr bwMode="auto">
          <a:xfrm>
            <a:off x="4648200" y="2209800"/>
            <a:ext cx="3810000" cy="152400"/>
            <a:chOff x="2928" y="1392"/>
            <a:chExt cx="2400" cy="96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5053497" y="2819400"/>
            <a:ext cx="3810000" cy="152400"/>
            <a:chOff x="2928" y="1392"/>
            <a:chExt cx="2400" cy="96"/>
          </a:xfrm>
        </p:grpSpPr>
        <p:sp>
          <p:nvSpPr>
            <p:cNvPr id="22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3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3347864" y="3398413"/>
            <a:ext cx="556974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7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J. La mujer y los medios de </a:t>
            </a:r>
            <a:r>
              <a:rPr lang="es-MX" sz="17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comunicación</a:t>
            </a:r>
          </a:p>
          <a:p>
            <a:pPr algn="just"/>
            <a:endParaRPr lang="es-MX" sz="17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sz="17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J.2</a:t>
            </a:r>
            <a:r>
              <a:rPr lang="es-MX" sz="17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. Fomentar una imagen equilibrada y no estereotipada de la mujer en los medios de difusión. </a:t>
            </a:r>
          </a:p>
        </p:txBody>
      </p:sp>
    </p:spTree>
    <p:extLst>
      <p:ext uri="{BB962C8B-B14F-4D97-AF65-F5344CB8AC3E}">
        <p14:creationId xmlns:p14="http://schemas.microsoft.com/office/powerpoint/2010/main" val="598492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6167" grpId="0" autoUpdateAnimBg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2" name="Freeform 18"/>
          <p:cNvSpPr>
            <a:spLocks/>
          </p:cNvSpPr>
          <p:nvPr/>
        </p:nvSpPr>
        <p:spPr bwMode="auto">
          <a:xfrm>
            <a:off x="3952875" y="2667000"/>
            <a:ext cx="1304925" cy="460375"/>
          </a:xfrm>
          <a:custGeom>
            <a:avLst/>
            <a:gdLst/>
            <a:ahLst/>
            <a:cxnLst>
              <a:cxn ang="0">
                <a:pos x="591" y="0"/>
              </a:cxn>
              <a:cxn ang="0">
                <a:pos x="621" y="0"/>
              </a:cxn>
              <a:cxn ang="0">
                <a:pos x="830" y="0"/>
              </a:cxn>
              <a:cxn ang="0">
                <a:pos x="1548" y="0"/>
              </a:cxn>
              <a:cxn ang="0">
                <a:pos x="2095" y="0"/>
              </a:cxn>
              <a:cxn ang="0">
                <a:pos x="2126" y="0"/>
              </a:cxn>
              <a:cxn ang="0">
                <a:pos x="2137" y="21"/>
              </a:cxn>
              <a:cxn ang="0">
                <a:pos x="2217" y="165"/>
              </a:cxn>
              <a:cxn ang="0">
                <a:pos x="2493" y="654"/>
              </a:cxn>
              <a:cxn ang="0">
                <a:pos x="2705" y="1028"/>
              </a:cxn>
              <a:cxn ang="0">
                <a:pos x="2717" y="1048"/>
              </a:cxn>
              <a:cxn ang="0">
                <a:pos x="2663" y="1048"/>
              </a:cxn>
              <a:cxn ang="0">
                <a:pos x="2292" y="1048"/>
              </a:cxn>
              <a:cxn ang="0">
                <a:pos x="1021" y="1048"/>
              </a:cxn>
              <a:cxn ang="0">
                <a:pos x="53" y="1048"/>
              </a:cxn>
              <a:cxn ang="0">
                <a:pos x="0" y="1048"/>
              </a:cxn>
              <a:cxn ang="0">
                <a:pos x="11" y="1028"/>
              </a:cxn>
              <a:cxn ang="0">
                <a:pos x="92" y="884"/>
              </a:cxn>
              <a:cxn ang="0">
                <a:pos x="368" y="395"/>
              </a:cxn>
              <a:cxn ang="0">
                <a:pos x="579" y="21"/>
              </a:cxn>
              <a:cxn ang="0">
                <a:pos x="591" y="0"/>
              </a:cxn>
              <a:cxn ang="0">
                <a:pos x="591" y="0"/>
              </a:cxn>
            </a:cxnLst>
            <a:rect l="0" t="0" r="r" b="b"/>
            <a:pathLst>
              <a:path w="2717" h="1048">
                <a:moveTo>
                  <a:pt x="591" y="0"/>
                </a:moveTo>
                <a:lnTo>
                  <a:pt x="621" y="0"/>
                </a:lnTo>
                <a:lnTo>
                  <a:pt x="830" y="0"/>
                </a:lnTo>
                <a:lnTo>
                  <a:pt x="1548" y="0"/>
                </a:lnTo>
                <a:lnTo>
                  <a:pt x="2095" y="0"/>
                </a:lnTo>
                <a:lnTo>
                  <a:pt x="2126" y="0"/>
                </a:lnTo>
                <a:lnTo>
                  <a:pt x="2137" y="21"/>
                </a:lnTo>
                <a:lnTo>
                  <a:pt x="2217" y="165"/>
                </a:lnTo>
                <a:lnTo>
                  <a:pt x="2493" y="654"/>
                </a:lnTo>
                <a:lnTo>
                  <a:pt x="2705" y="1028"/>
                </a:lnTo>
                <a:lnTo>
                  <a:pt x="2717" y="1048"/>
                </a:lnTo>
                <a:lnTo>
                  <a:pt x="2663" y="1048"/>
                </a:lnTo>
                <a:lnTo>
                  <a:pt x="2292" y="1048"/>
                </a:lnTo>
                <a:lnTo>
                  <a:pt x="1021" y="1048"/>
                </a:lnTo>
                <a:lnTo>
                  <a:pt x="53" y="1048"/>
                </a:lnTo>
                <a:lnTo>
                  <a:pt x="0" y="1048"/>
                </a:lnTo>
                <a:lnTo>
                  <a:pt x="11" y="1028"/>
                </a:lnTo>
                <a:lnTo>
                  <a:pt x="92" y="884"/>
                </a:lnTo>
                <a:lnTo>
                  <a:pt x="368" y="395"/>
                </a:lnTo>
                <a:lnTo>
                  <a:pt x="579" y="21"/>
                </a:lnTo>
                <a:lnTo>
                  <a:pt x="591" y="0"/>
                </a:lnTo>
                <a:lnTo>
                  <a:pt x="591" y="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5029200" y="2819400"/>
            <a:ext cx="3505200" cy="152400"/>
            <a:chOff x="3168" y="1776"/>
            <a:chExt cx="2208" cy="96"/>
          </a:xfrm>
        </p:grpSpPr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3168" y="1776"/>
              <a:ext cx="96" cy="9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H="1">
              <a:off x="3264" y="1824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5" name="4 Marcador de texto"/>
          <p:cNvSpPr txBox="1">
            <a:spLocks/>
          </p:cNvSpPr>
          <p:nvPr/>
        </p:nvSpPr>
        <p:spPr>
          <a:xfrm>
            <a:off x="5257800" y="1822453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FF0066"/>
                </a:solidFill>
              </a:rPr>
              <a:t>CEDAW</a:t>
            </a:r>
          </a:p>
        </p:txBody>
      </p:sp>
      <p:grpSp>
        <p:nvGrpSpPr>
          <p:cNvPr id="18" name="Group 89"/>
          <p:cNvGrpSpPr>
            <a:grpSpLocks/>
          </p:cNvGrpSpPr>
          <p:nvPr/>
        </p:nvGrpSpPr>
        <p:grpSpPr bwMode="auto">
          <a:xfrm>
            <a:off x="4648200" y="2209800"/>
            <a:ext cx="3810000" cy="152400"/>
            <a:chOff x="2928" y="1392"/>
            <a:chExt cx="2400" cy="96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5040916" y="2819400"/>
            <a:ext cx="3810000" cy="152400"/>
            <a:chOff x="2928" y="1392"/>
            <a:chExt cx="2400" cy="96"/>
          </a:xfrm>
        </p:grpSpPr>
        <p:sp>
          <p:nvSpPr>
            <p:cNvPr id="22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3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3" name="Rectángulo 2"/>
          <p:cNvSpPr/>
          <p:nvPr/>
        </p:nvSpPr>
        <p:spPr>
          <a:xfrm>
            <a:off x="76200" y="271621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Beijing+5 nuevas acciones (2000) </a:t>
            </a:r>
            <a:endParaRPr lang="es-MX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267744" y="3324468"/>
            <a:ext cx="6462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solidFill>
                  <a:srgbClr val="002060"/>
                </a:solidFill>
                <a:latin typeface="Century Gothic" panose="020B0502020202020204" pitchFamily="34" charset="0"/>
              </a:rPr>
              <a:t>82.j) Formular políticas y ejecutar programas, en particular para los hombres </a:t>
            </a:r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para </a:t>
            </a:r>
            <a:r>
              <a:rPr lang="es-MX" b="1" dirty="0">
                <a:solidFill>
                  <a:srgbClr val="002060"/>
                </a:solidFill>
                <a:latin typeface="Century Gothic" panose="020B0502020202020204" pitchFamily="34" charset="0"/>
              </a:rPr>
              <a:t>modificar actitudes y comportamientos </a:t>
            </a:r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estereotipados.</a:t>
            </a:r>
          </a:p>
          <a:p>
            <a:pPr algn="just"/>
            <a:endParaRPr lang="es-MX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82.k</a:t>
            </a:r>
            <a:r>
              <a:rPr lang="es-MX" b="1" dirty="0">
                <a:solidFill>
                  <a:srgbClr val="002060"/>
                </a:solidFill>
                <a:latin typeface="Century Gothic" panose="020B0502020202020204" pitchFamily="34" charset="0"/>
              </a:rPr>
              <a:t>) Fortalecer </a:t>
            </a:r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la </a:t>
            </a:r>
            <a:r>
              <a:rPr lang="es-MX" b="1" dirty="0">
                <a:solidFill>
                  <a:srgbClr val="002060"/>
                </a:solidFill>
                <a:latin typeface="Century Gothic" panose="020B0502020202020204" pitchFamily="34" charset="0"/>
              </a:rPr>
              <a:t>capacitación en cuestiones de igualdad de los géneros entre hombres y mujeres, niñas y niños para eliminar la persistencia de estereotipos tradicionales perjudiciales</a:t>
            </a:r>
          </a:p>
        </p:txBody>
      </p:sp>
    </p:spTree>
    <p:extLst>
      <p:ext uri="{BB962C8B-B14F-4D97-AF65-F5344CB8AC3E}">
        <p14:creationId xmlns:p14="http://schemas.microsoft.com/office/powerpoint/2010/main" val="1755079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2" name="Freeform 18"/>
          <p:cNvSpPr>
            <a:spLocks/>
          </p:cNvSpPr>
          <p:nvPr/>
        </p:nvSpPr>
        <p:spPr bwMode="auto">
          <a:xfrm>
            <a:off x="3952875" y="2667000"/>
            <a:ext cx="1304925" cy="460375"/>
          </a:xfrm>
          <a:custGeom>
            <a:avLst/>
            <a:gdLst/>
            <a:ahLst/>
            <a:cxnLst>
              <a:cxn ang="0">
                <a:pos x="591" y="0"/>
              </a:cxn>
              <a:cxn ang="0">
                <a:pos x="621" y="0"/>
              </a:cxn>
              <a:cxn ang="0">
                <a:pos x="830" y="0"/>
              </a:cxn>
              <a:cxn ang="0">
                <a:pos x="1548" y="0"/>
              </a:cxn>
              <a:cxn ang="0">
                <a:pos x="2095" y="0"/>
              </a:cxn>
              <a:cxn ang="0">
                <a:pos x="2126" y="0"/>
              </a:cxn>
              <a:cxn ang="0">
                <a:pos x="2137" y="21"/>
              </a:cxn>
              <a:cxn ang="0">
                <a:pos x="2217" y="165"/>
              </a:cxn>
              <a:cxn ang="0">
                <a:pos x="2493" y="654"/>
              </a:cxn>
              <a:cxn ang="0">
                <a:pos x="2705" y="1028"/>
              </a:cxn>
              <a:cxn ang="0">
                <a:pos x="2717" y="1048"/>
              </a:cxn>
              <a:cxn ang="0">
                <a:pos x="2663" y="1048"/>
              </a:cxn>
              <a:cxn ang="0">
                <a:pos x="2292" y="1048"/>
              </a:cxn>
              <a:cxn ang="0">
                <a:pos x="1021" y="1048"/>
              </a:cxn>
              <a:cxn ang="0">
                <a:pos x="53" y="1048"/>
              </a:cxn>
              <a:cxn ang="0">
                <a:pos x="0" y="1048"/>
              </a:cxn>
              <a:cxn ang="0">
                <a:pos x="11" y="1028"/>
              </a:cxn>
              <a:cxn ang="0">
                <a:pos x="92" y="884"/>
              </a:cxn>
              <a:cxn ang="0">
                <a:pos x="368" y="395"/>
              </a:cxn>
              <a:cxn ang="0">
                <a:pos x="579" y="21"/>
              </a:cxn>
              <a:cxn ang="0">
                <a:pos x="591" y="0"/>
              </a:cxn>
              <a:cxn ang="0">
                <a:pos x="591" y="0"/>
              </a:cxn>
            </a:cxnLst>
            <a:rect l="0" t="0" r="r" b="b"/>
            <a:pathLst>
              <a:path w="2717" h="1048">
                <a:moveTo>
                  <a:pt x="591" y="0"/>
                </a:moveTo>
                <a:lnTo>
                  <a:pt x="621" y="0"/>
                </a:lnTo>
                <a:lnTo>
                  <a:pt x="830" y="0"/>
                </a:lnTo>
                <a:lnTo>
                  <a:pt x="1548" y="0"/>
                </a:lnTo>
                <a:lnTo>
                  <a:pt x="2095" y="0"/>
                </a:lnTo>
                <a:lnTo>
                  <a:pt x="2126" y="0"/>
                </a:lnTo>
                <a:lnTo>
                  <a:pt x="2137" y="21"/>
                </a:lnTo>
                <a:lnTo>
                  <a:pt x="2217" y="165"/>
                </a:lnTo>
                <a:lnTo>
                  <a:pt x="2493" y="654"/>
                </a:lnTo>
                <a:lnTo>
                  <a:pt x="2705" y="1028"/>
                </a:lnTo>
                <a:lnTo>
                  <a:pt x="2717" y="1048"/>
                </a:lnTo>
                <a:lnTo>
                  <a:pt x="2663" y="1048"/>
                </a:lnTo>
                <a:lnTo>
                  <a:pt x="2292" y="1048"/>
                </a:lnTo>
                <a:lnTo>
                  <a:pt x="1021" y="1048"/>
                </a:lnTo>
                <a:lnTo>
                  <a:pt x="53" y="1048"/>
                </a:lnTo>
                <a:lnTo>
                  <a:pt x="0" y="1048"/>
                </a:lnTo>
                <a:lnTo>
                  <a:pt x="11" y="1028"/>
                </a:lnTo>
                <a:lnTo>
                  <a:pt x="92" y="884"/>
                </a:lnTo>
                <a:lnTo>
                  <a:pt x="368" y="395"/>
                </a:lnTo>
                <a:lnTo>
                  <a:pt x="579" y="21"/>
                </a:lnTo>
                <a:lnTo>
                  <a:pt x="591" y="0"/>
                </a:lnTo>
                <a:lnTo>
                  <a:pt x="591" y="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5029200" y="2819400"/>
            <a:ext cx="3505200" cy="152400"/>
            <a:chOff x="3168" y="1776"/>
            <a:chExt cx="2208" cy="96"/>
          </a:xfrm>
        </p:grpSpPr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3168" y="1776"/>
              <a:ext cx="96" cy="9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H="1">
              <a:off x="3264" y="1824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5" name="4 Marcador de texto"/>
          <p:cNvSpPr txBox="1">
            <a:spLocks/>
          </p:cNvSpPr>
          <p:nvPr/>
        </p:nvSpPr>
        <p:spPr>
          <a:xfrm>
            <a:off x="5257800" y="1822453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FF0066"/>
                </a:solidFill>
              </a:rPr>
              <a:t>CEDAW</a:t>
            </a:r>
          </a:p>
        </p:txBody>
      </p:sp>
      <p:grpSp>
        <p:nvGrpSpPr>
          <p:cNvPr id="18" name="Group 89"/>
          <p:cNvGrpSpPr>
            <a:grpSpLocks/>
          </p:cNvGrpSpPr>
          <p:nvPr/>
        </p:nvGrpSpPr>
        <p:grpSpPr bwMode="auto">
          <a:xfrm>
            <a:off x="4670460" y="2221047"/>
            <a:ext cx="3810000" cy="152400"/>
            <a:chOff x="2928" y="1392"/>
            <a:chExt cx="2400" cy="96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5040916" y="2819400"/>
            <a:ext cx="3810000" cy="152400"/>
            <a:chOff x="2928" y="1392"/>
            <a:chExt cx="2400" cy="96"/>
          </a:xfrm>
        </p:grpSpPr>
        <p:sp>
          <p:nvSpPr>
            <p:cNvPr id="22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3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82097" y="2488990"/>
            <a:ext cx="3805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Plataforma de Acción de Beijing</a:t>
            </a:r>
            <a:endParaRPr lang="es-ES_tradnl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Freeform 36"/>
          <p:cNvSpPr>
            <a:spLocks/>
          </p:cNvSpPr>
          <p:nvPr/>
        </p:nvSpPr>
        <p:spPr bwMode="auto">
          <a:xfrm>
            <a:off x="4648200" y="3276600"/>
            <a:ext cx="946150" cy="46037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26" name="Group 89"/>
          <p:cNvGrpSpPr>
            <a:grpSpLocks/>
          </p:cNvGrpSpPr>
          <p:nvPr/>
        </p:nvGrpSpPr>
        <p:grpSpPr bwMode="auto">
          <a:xfrm>
            <a:off x="5193316" y="3420616"/>
            <a:ext cx="3810000" cy="152400"/>
            <a:chOff x="2928" y="1392"/>
            <a:chExt cx="2400" cy="96"/>
          </a:xfrm>
        </p:grpSpPr>
        <p:sp>
          <p:nvSpPr>
            <p:cNvPr id="27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8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9" name="4 Marcador de texto"/>
          <p:cNvSpPr txBox="1">
            <a:spLocks/>
          </p:cNvSpPr>
          <p:nvPr/>
        </p:nvSpPr>
        <p:spPr>
          <a:xfrm>
            <a:off x="5598168" y="3068960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 smtClean="0">
                <a:solidFill>
                  <a:srgbClr val="00CC99"/>
                </a:solidFill>
              </a:rPr>
              <a:t>Constitución</a:t>
            </a:r>
            <a:endParaRPr lang="es-MX" sz="2400" b="1" dirty="0" smtClean="0">
              <a:solidFill>
                <a:srgbClr val="00CC99"/>
              </a:solidFill>
            </a:endParaRP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1193674" y="388620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000" b="1" dirty="0">
                <a:solidFill>
                  <a:srgbClr val="00CC99"/>
                </a:solidFill>
                <a:latin typeface="Century Gothic" panose="020B0502020202020204" pitchFamily="34" charset="0"/>
              </a:rPr>
              <a:t>Artículo 1</a:t>
            </a:r>
            <a:r>
              <a:rPr lang="es-ES_tradnl" sz="2000" b="1" dirty="0" smtClean="0">
                <a:solidFill>
                  <a:srgbClr val="00CC99"/>
                </a:solidFill>
                <a:latin typeface="Century Gothic" panose="020B0502020202020204" pitchFamily="34" charset="0"/>
              </a:rPr>
              <a:t>°</a:t>
            </a:r>
            <a:endParaRPr lang="es-ES_tradnl" sz="2000" dirty="0">
              <a:solidFill>
                <a:srgbClr val="00CC99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Freeform 46"/>
          <p:cNvSpPr>
            <a:spLocks/>
          </p:cNvSpPr>
          <p:nvPr/>
        </p:nvSpPr>
        <p:spPr bwMode="auto">
          <a:xfrm>
            <a:off x="3613150" y="3276600"/>
            <a:ext cx="946150" cy="460375"/>
          </a:xfrm>
          <a:custGeom>
            <a:avLst/>
            <a:gdLst/>
            <a:ahLst/>
            <a:cxnLst>
              <a:cxn ang="0">
                <a:pos x="0" y="1048"/>
              </a:cxn>
              <a:cxn ang="0">
                <a:pos x="38" y="1048"/>
              </a:cxn>
              <a:cxn ang="0">
                <a:pos x="307" y="1048"/>
              </a:cxn>
              <a:cxn ang="0">
                <a:pos x="1231" y="1048"/>
              </a:cxn>
              <a:cxn ang="0">
                <a:pos x="1934" y="1048"/>
              </a:cxn>
              <a:cxn ang="0">
                <a:pos x="1974" y="1048"/>
              </a:cxn>
              <a:cxn ang="0">
                <a:pos x="1973" y="1028"/>
              </a:cxn>
              <a:cxn ang="0">
                <a:pos x="1974" y="884"/>
              </a:cxn>
              <a:cxn ang="0">
                <a:pos x="1973" y="395"/>
              </a:cxn>
              <a:cxn ang="0">
                <a:pos x="1973" y="21"/>
              </a:cxn>
              <a:cxn ang="0">
                <a:pos x="1974" y="0"/>
              </a:cxn>
              <a:cxn ang="0">
                <a:pos x="1946" y="0"/>
              </a:cxn>
              <a:cxn ang="0">
                <a:pos x="1758" y="0"/>
              </a:cxn>
              <a:cxn ang="0">
                <a:pos x="1111" y="0"/>
              </a:cxn>
              <a:cxn ang="0">
                <a:pos x="617" y="0"/>
              </a:cxn>
              <a:cxn ang="0">
                <a:pos x="591" y="0"/>
              </a:cxn>
              <a:cxn ang="0">
                <a:pos x="579" y="21"/>
              </a:cxn>
              <a:cxn ang="0">
                <a:pos x="498" y="165"/>
              </a:cxn>
              <a:cxn ang="0">
                <a:pos x="222" y="654"/>
              </a:cxn>
              <a:cxn ang="0">
                <a:pos x="11" y="1028"/>
              </a:cxn>
              <a:cxn ang="0">
                <a:pos x="0" y="1048"/>
              </a:cxn>
              <a:cxn ang="0">
                <a:pos x="0" y="1048"/>
              </a:cxn>
            </a:cxnLst>
            <a:rect l="0" t="0" r="r" b="b"/>
            <a:pathLst>
              <a:path w="1974" h="1048">
                <a:moveTo>
                  <a:pt x="0" y="1048"/>
                </a:moveTo>
                <a:lnTo>
                  <a:pt x="38" y="1048"/>
                </a:lnTo>
                <a:lnTo>
                  <a:pt x="307" y="1048"/>
                </a:lnTo>
                <a:lnTo>
                  <a:pt x="1231" y="1048"/>
                </a:lnTo>
                <a:lnTo>
                  <a:pt x="1934" y="1048"/>
                </a:lnTo>
                <a:lnTo>
                  <a:pt x="1974" y="1048"/>
                </a:lnTo>
                <a:lnTo>
                  <a:pt x="1973" y="1028"/>
                </a:lnTo>
                <a:lnTo>
                  <a:pt x="1974" y="884"/>
                </a:lnTo>
                <a:lnTo>
                  <a:pt x="1973" y="395"/>
                </a:lnTo>
                <a:lnTo>
                  <a:pt x="1973" y="21"/>
                </a:lnTo>
                <a:lnTo>
                  <a:pt x="1974" y="0"/>
                </a:lnTo>
                <a:lnTo>
                  <a:pt x="1946" y="0"/>
                </a:lnTo>
                <a:lnTo>
                  <a:pt x="1758" y="0"/>
                </a:lnTo>
                <a:lnTo>
                  <a:pt x="1111" y="0"/>
                </a:lnTo>
                <a:lnTo>
                  <a:pt x="617" y="0"/>
                </a:lnTo>
                <a:lnTo>
                  <a:pt x="591" y="0"/>
                </a:lnTo>
                <a:lnTo>
                  <a:pt x="579" y="21"/>
                </a:lnTo>
                <a:lnTo>
                  <a:pt x="498" y="165"/>
                </a:lnTo>
                <a:lnTo>
                  <a:pt x="222" y="654"/>
                </a:lnTo>
                <a:lnTo>
                  <a:pt x="11" y="1028"/>
                </a:lnTo>
                <a:lnTo>
                  <a:pt x="0" y="1048"/>
                </a:lnTo>
                <a:lnTo>
                  <a:pt x="0" y="1048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" name="Rectángulo 1"/>
          <p:cNvSpPr/>
          <p:nvPr/>
        </p:nvSpPr>
        <p:spPr>
          <a:xfrm>
            <a:off x="6324649" y="3870811"/>
            <a:ext cx="15263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b="1" dirty="0" smtClean="0">
                <a:solidFill>
                  <a:srgbClr val="00CC99"/>
                </a:solidFill>
                <a:latin typeface="Century Gothic" panose="020B0502020202020204" pitchFamily="34" charset="0"/>
              </a:rPr>
              <a:t> </a:t>
            </a:r>
            <a:r>
              <a:rPr lang="es-ES_tradnl" sz="2000" b="1" dirty="0">
                <a:solidFill>
                  <a:srgbClr val="00CC99"/>
                </a:solidFill>
                <a:latin typeface="Century Gothic" panose="020B0502020202020204" pitchFamily="34" charset="0"/>
              </a:rPr>
              <a:t>Artículo 4°</a:t>
            </a:r>
            <a:endParaRPr lang="es-ES_tradnl" sz="2000" dirty="0">
              <a:solidFill>
                <a:srgbClr val="00CC9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1063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24" grpId="0" autoUpdateAnimBg="0"/>
      <p:bldP spid="25" grpId="0" animBg="1"/>
      <p:bldP spid="29" grpId="0"/>
      <p:bldP spid="30" grpId="0"/>
      <p:bldP spid="31" grpId="0" animBg="1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2" name="Freeform 18"/>
          <p:cNvSpPr>
            <a:spLocks/>
          </p:cNvSpPr>
          <p:nvPr/>
        </p:nvSpPr>
        <p:spPr bwMode="auto">
          <a:xfrm>
            <a:off x="3952875" y="2667000"/>
            <a:ext cx="1304925" cy="460375"/>
          </a:xfrm>
          <a:custGeom>
            <a:avLst/>
            <a:gdLst/>
            <a:ahLst/>
            <a:cxnLst>
              <a:cxn ang="0">
                <a:pos x="591" y="0"/>
              </a:cxn>
              <a:cxn ang="0">
                <a:pos x="621" y="0"/>
              </a:cxn>
              <a:cxn ang="0">
                <a:pos x="830" y="0"/>
              </a:cxn>
              <a:cxn ang="0">
                <a:pos x="1548" y="0"/>
              </a:cxn>
              <a:cxn ang="0">
                <a:pos x="2095" y="0"/>
              </a:cxn>
              <a:cxn ang="0">
                <a:pos x="2126" y="0"/>
              </a:cxn>
              <a:cxn ang="0">
                <a:pos x="2137" y="21"/>
              </a:cxn>
              <a:cxn ang="0">
                <a:pos x="2217" y="165"/>
              </a:cxn>
              <a:cxn ang="0">
                <a:pos x="2493" y="654"/>
              </a:cxn>
              <a:cxn ang="0">
                <a:pos x="2705" y="1028"/>
              </a:cxn>
              <a:cxn ang="0">
                <a:pos x="2717" y="1048"/>
              </a:cxn>
              <a:cxn ang="0">
                <a:pos x="2663" y="1048"/>
              </a:cxn>
              <a:cxn ang="0">
                <a:pos x="2292" y="1048"/>
              </a:cxn>
              <a:cxn ang="0">
                <a:pos x="1021" y="1048"/>
              </a:cxn>
              <a:cxn ang="0">
                <a:pos x="53" y="1048"/>
              </a:cxn>
              <a:cxn ang="0">
                <a:pos x="0" y="1048"/>
              </a:cxn>
              <a:cxn ang="0">
                <a:pos x="11" y="1028"/>
              </a:cxn>
              <a:cxn ang="0">
                <a:pos x="92" y="884"/>
              </a:cxn>
              <a:cxn ang="0">
                <a:pos x="368" y="395"/>
              </a:cxn>
              <a:cxn ang="0">
                <a:pos x="579" y="21"/>
              </a:cxn>
              <a:cxn ang="0">
                <a:pos x="591" y="0"/>
              </a:cxn>
              <a:cxn ang="0">
                <a:pos x="591" y="0"/>
              </a:cxn>
            </a:cxnLst>
            <a:rect l="0" t="0" r="r" b="b"/>
            <a:pathLst>
              <a:path w="2717" h="1048">
                <a:moveTo>
                  <a:pt x="591" y="0"/>
                </a:moveTo>
                <a:lnTo>
                  <a:pt x="621" y="0"/>
                </a:lnTo>
                <a:lnTo>
                  <a:pt x="830" y="0"/>
                </a:lnTo>
                <a:lnTo>
                  <a:pt x="1548" y="0"/>
                </a:lnTo>
                <a:lnTo>
                  <a:pt x="2095" y="0"/>
                </a:lnTo>
                <a:lnTo>
                  <a:pt x="2126" y="0"/>
                </a:lnTo>
                <a:lnTo>
                  <a:pt x="2137" y="21"/>
                </a:lnTo>
                <a:lnTo>
                  <a:pt x="2217" y="165"/>
                </a:lnTo>
                <a:lnTo>
                  <a:pt x="2493" y="654"/>
                </a:lnTo>
                <a:lnTo>
                  <a:pt x="2705" y="1028"/>
                </a:lnTo>
                <a:lnTo>
                  <a:pt x="2717" y="1048"/>
                </a:lnTo>
                <a:lnTo>
                  <a:pt x="2663" y="1048"/>
                </a:lnTo>
                <a:lnTo>
                  <a:pt x="2292" y="1048"/>
                </a:lnTo>
                <a:lnTo>
                  <a:pt x="1021" y="1048"/>
                </a:lnTo>
                <a:lnTo>
                  <a:pt x="53" y="1048"/>
                </a:lnTo>
                <a:lnTo>
                  <a:pt x="0" y="1048"/>
                </a:lnTo>
                <a:lnTo>
                  <a:pt x="11" y="1028"/>
                </a:lnTo>
                <a:lnTo>
                  <a:pt x="92" y="884"/>
                </a:lnTo>
                <a:lnTo>
                  <a:pt x="368" y="395"/>
                </a:lnTo>
                <a:lnTo>
                  <a:pt x="579" y="21"/>
                </a:lnTo>
                <a:lnTo>
                  <a:pt x="591" y="0"/>
                </a:lnTo>
                <a:lnTo>
                  <a:pt x="591" y="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5029200" y="2819400"/>
            <a:ext cx="3505200" cy="152400"/>
            <a:chOff x="3168" y="1776"/>
            <a:chExt cx="2208" cy="96"/>
          </a:xfrm>
        </p:grpSpPr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3168" y="1776"/>
              <a:ext cx="96" cy="9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H="1">
              <a:off x="3264" y="1824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5" name="4 Marcador de texto"/>
          <p:cNvSpPr txBox="1">
            <a:spLocks/>
          </p:cNvSpPr>
          <p:nvPr/>
        </p:nvSpPr>
        <p:spPr>
          <a:xfrm>
            <a:off x="5257800" y="1822453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FF0066"/>
                </a:solidFill>
              </a:rPr>
              <a:t>CEDAW</a:t>
            </a:r>
          </a:p>
        </p:txBody>
      </p:sp>
      <p:grpSp>
        <p:nvGrpSpPr>
          <p:cNvPr id="18" name="Group 89"/>
          <p:cNvGrpSpPr>
            <a:grpSpLocks/>
          </p:cNvGrpSpPr>
          <p:nvPr/>
        </p:nvGrpSpPr>
        <p:grpSpPr bwMode="auto">
          <a:xfrm>
            <a:off x="4670460" y="2221047"/>
            <a:ext cx="3810000" cy="152400"/>
            <a:chOff x="2928" y="1392"/>
            <a:chExt cx="2400" cy="96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5040916" y="2819400"/>
            <a:ext cx="3810000" cy="152400"/>
            <a:chOff x="2928" y="1392"/>
            <a:chExt cx="2400" cy="96"/>
          </a:xfrm>
        </p:grpSpPr>
        <p:sp>
          <p:nvSpPr>
            <p:cNvPr id="22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3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82097" y="2488990"/>
            <a:ext cx="3805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Plataforma de Acción de Beijing</a:t>
            </a:r>
            <a:endParaRPr lang="es-ES_tradnl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Freeform 36"/>
          <p:cNvSpPr>
            <a:spLocks/>
          </p:cNvSpPr>
          <p:nvPr/>
        </p:nvSpPr>
        <p:spPr bwMode="auto">
          <a:xfrm>
            <a:off x="4648200" y="3276600"/>
            <a:ext cx="946150" cy="46037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26" name="Group 89"/>
          <p:cNvGrpSpPr>
            <a:grpSpLocks/>
          </p:cNvGrpSpPr>
          <p:nvPr/>
        </p:nvGrpSpPr>
        <p:grpSpPr bwMode="auto">
          <a:xfrm>
            <a:off x="5193316" y="3420616"/>
            <a:ext cx="3810000" cy="152400"/>
            <a:chOff x="2928" y="1392"/>
            <a:chExt cx="2400" cy="96"/>
          </a:xfrm>
        </p:grpSpPr>
        <p:sp>
          <p:nvSpPr>
            <p:cNvPr id="27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8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9" name="4 Marcador de texto"/>
          <p:cNvSpPr txBox="1">
            <a:spLocks/>
          </p:cNvSpPr>
          <p:nvPr/>
        </p:nvSpPr>
        <p:spPr>
          <a:xfrm>
            <a:off x="5598168" y="2996952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300" b="1" dirty="0" smtClean="0">
                <a:solidFill>
                  <a:srgbClr val="00CC99"/>
                </a:solidFill>
              </a:rPr>
              <a:t>Constitución</a:t>
            </a:r>
            <a:endParaRPr lang="es-MX" sz="2300" b="1" dirty="0" smtClean="0">
              <a:solidFill>
                <a:srgbClr val="00CC99"/>
              </a:solidFill>
            </a:endParaRPr>
          </a:p>
        </p:txBody>
      </p:sp>
      <p:sp>
        <p:nvSpPr>
          <p:cNvPr id="31" name="Freeform 46"/>
          <p:cNvSpPr>
            <a:spLocks/>
          </p:cNvSpPr>
          <p:nvPr/>
        </p:nvSpPr>
        <p:spPr bwMode="auto">
          <a:xfrm>
            <a:off x="3613150" y="3276600"/>
            <a:ext cx="946150" cy="460375"/>
          </a:xfrm>
          <a:custGeom>
            <a:avLst/>
            <a:gdLst/>
            <a:ahLst/>
            <a:cxnLst>
              <a:cxn ang="0">
                <a:pos x="0" y="1048"/>
              </a:cxn>
              <a:cxn ang="0">
                <a:pos x="38" y="1048"/>
              </a:cxn>
              <a:cxn ang="0">
                <a:pos x="307" y="1048"/>
              </a:cxn>
              <a:cxn ang="0">
                <a:pos x="1231" y="1048"/>
              </a:cxn>
              <a:cxn ang="0">
                <a:pos x="1934" y="1048"/>
              </a:cxn>
              <a:cxn ang="0">
                <a:pos x="1974" y="1048"/>
              </a:cxn>
              <a:cxn ang="0">
                <a:pos x="1973" y="1028"/>
              </a:cxn>
              <a:cxn ang="0">
                <a:pos x="1974" y="884"/>
              </a:cxn>
              <a:cxn ang="0">
                <a:pos x="1973" y="395"/>
              </a:cxn>
              <a:cxn ang="0">
                <a:pos x="1973" y="21"/>
              </a:cxn>
              <a:cxn ang="0">
                <a:pos x="1974" y="0"/>
              </a:cxn>
              <a:cxn ang="0">
                <a:pos x="1946" y="0"/>
              </a:cxn>
              <a:cxn ang="0">
                <a:pos x="1758" y="0"/>
              </a:cxn>
              <a:cxn ang="0">
                <a:pos x="1111" y="0"/>
              </a:cxn>
              <a:cxn ang="0">
                <a:pos x="617" y="0"/>
              </a:cxn>
              <a:cxn ang="0">
                <a:pos x="591" y="0"/>
              </a:cxn>
              <a:cxn ang="0">
                <a:pos x="579" y="21"/>
              </a:cxn>
              <a:cxn ang="0">
                <a:pos x="498" y="165"/>
              </a:cxn>
              <a:cxn ang="0">
                <a:pos x="222" y="654"/>
              </a:cxn>
              <a:cxn ang="0">
                <a:pos x="11" y="1028"/>
              </a:cxn>
              <a:cxn ang="0">
                <a:pos x="0" y="1048"/>
              </a:cxn>
              <a:cxn ang="0">
                <a:pos x="0" y="1048"/>
              </a:cxn>
            </a:cxnLst>
            <a:rect l="0" t="0" r="r" b="b"/>
            <a:pathLst>
              <a:path w="1974" h="1048">
                <a:moveTo>
                  <a:pt x="0" y="1048"/>
                </a:moveTo>
                <a:lnTo>
                  <a:pt x="38" y="1048"/>
                </a:lnTo>
                <a:lnTo>
                  <a:pt x="307" y="1048"/>
                </a:lnTo>
                <a:lnTo>
                  <a:pt x="1231" y="1048"/>
                </a:lnTo>
                <a:lnTo>
                  <a:pt x="1934" y="1048"/>
                </a:lnTo>
                <a:lnTo>
                  <a:pt x="1974" y="1048"/>
                </a:lnTo>
                <a:lnTo>
                  <a:pt x="1973" y="1028"/>
                </a:lnTo>
                <a:lnTo>
                  <a:pt x="1974" y="884"/>
                </a:lnTo>
                <a:lnTo>
                  <a:pt x="1973" y="395"/>
                </a:lnTo>
                <a:lnTo>
                  <a:pt x="1973" y="21"/>
                </a:lnTo>
                <a:lnTo>
                  <a:pt x="1974" y="0"/>
                </a:lnTo>
                <a:lnTo>
                  <a:pt x="1946" y="0"/>
                </a:lnTo>
                <a:lnTo>
                  <a:pt x="1758" y="0"/>
                </a:lnTo>
                <a:lnTo>
                  <a:pt x="1111" y="0"/>
                </a:lnTo>
                <a:lnTo>
                  <a:pt x="617" y="0"/>
                </a:lnTo>
                <a:lnTo>
                  <a:pt x="591" y="0"/>
                </a:lnTo>
                <a:lnTo>
                  <a:pt x="579" y="21"/>
                </a:lnTo>
                <a:lnTo>
                  <a:pt x="498" y="165"/>
                </a:lnTo>
                <a:lnTo>
                  <a:pt x="222" y="654"/>
                </a:lnTo>
                <a:lnTo>
                  <a:pt x="11" y="1028"/>
                </a:lnTo>
                <a:lnTo>
                  <a:pt x="0" y="1048"/>
                </a:lnTo>
                <a:lnTo>
                  <a:pt x="0" y="1048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2" name="Freeform 36"/>
          <p:cNvSpPr>
            <a:spLocks/>
          </p:cNvSpPr>
          <p:nvPr/>
        </p:nvSpPr>
        <p:spPr bwMode="auto">
          <a:xfrm>
            <a:off x="4800600" y="3861048"/>
            <a:ext cx="1355576" cy="418278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" name="Rectángulo 2"/>
          <p:cNvSpPr/>
          <p:nvPr/>
        </p:nvSpPr>
        <p:spPr>
          <a:xfrm>
            <a:off x="5816386" y="3513772"/>
            <a:ext cx="369724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7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Ley General para la Igualdad entre Mujeres y Hombres </a:t>
            </a:r>
            <a:endParaRPr lang="es-MX" sz="17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3" name="Group 89"/>
          <p:cNvGrpSpPr>
            <a:grpSpLocks/>
          </p:cNvGrpSpPr>
          <p:nvPr/>
        </p:nvGrpSpPr>
        <p:grpSpPr bwMode="auto">
          <a:xfrm>
            <a:off x="5477660" y="4000872"/>
            <a:ext cx="3558836" cy="173359"/>
            <a:chOff x="2928" y="1392"/>
            <a:chExt cx="2400" cy="96"/>
          </a:xfrm>
        </p:grpSpPr>
        <p:sp>
          <p:nvSpPr>
            <p:cNvPr id="34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5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5" name="Rectángulo 4"/>
          <p:cNvSpPr/>
          <p:nvPr/>
        </p:nvSpPr>
        <p:spPr>
          <a:xfrm>
            <a:off x="3142478" y="435581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63664" y="4077072"/>
            <a:ext cx="859610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7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Artículo 17 </a:t>
            </a:r>
            <a:endParaRPr lang="es-MX" sz="17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17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VI</a:t>
            </a:r>
            <a:r>
              <a:rPr lang="es-MX" sz="17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. Promover la eliminación de estereotipos establecidos en función del sexo. </a:t>
            </a:r>
          </a:p>
          <a:p>
            <a:endParaRPr lang="es-MX" sz="17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17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Artículo </a:t>
            </a:r>
            <a:r>
              <a:rPr lang="es-MX" sz="17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26. </a:t>
            </a:r>
          </a:p>
          <a:p>
            <a:r>
              <a:rPr lang="es-MX" sz="17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III</a:t>
            </a:r>
            <a:r>
              <a:rPr lang="es-MX" sz="17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. Coadyuvar a la modificación de estereotipos que discriminan y fomentan la violencia de género. </a:t>
            </a:r>
            <a:endParaRPr lang="es-MX" sz="17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es-MX" sz="17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17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Artículo </a:t>
            </a:r>
            <a:r>
              <a:rPr lang="es-MX" sz="17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41. </a:t>
            </a:r>
            <a:r>
              <a:rPr lang="es-MX" sz="17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..la </a:t>
            </a:r>
            <a:r>
              <a:rPr lang="es-MX" sz="17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eliminación de los estereotipos que fomentan la discriminación y la violencia contra las mujeres</a:t>
            </a:r>
            <a:r>
              <a:rPr lang="es-MX" sz="17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endParaRPr lang="es-MX" sz="17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5290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24" grpId="0"/>
      <p:bldP spid="25" grpId="0" animBg="1"/>
      <p:bldP spid="29" grpId="0"/>
      <p:bldP spid="31" grpId="0" animBg="1"/>
      <p:bldP spid="32" grpId="0" animBg="1"/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7 Rectángulo"/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251520" y="1340768"/>
            <a:ext cx="864096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2400" b="1" dirty="0">
              <a:solidFill>
                <a:srgbClr val="808000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2400" b="1" dirty="0">
              <a:solidFill>
                <a:srgbClr val="808000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b="1" dirty="0">
                <a:solidFill>
                  <a:srgbClr val="BA007C"/>
                </a:solidFill>
                <a:latin typeface="Century Gothic" panose="020B0502020202020204" pitchFamily="34" charset="0"/>
              </a:rPr>
              <a:t>Capacitadora: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b="1" dirty="0">
              <a:solidFill>
                <a:srgbClr val="BA007C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b="1" dirty="0">
                <a:solidFill>
                  <a:srgbClr val="BA007C"/>
                </a:solidFill>
                <a:latin typeface="Century Gothic" panose="020B0502020202020204" pitchFamily="34" charset="0"/>
              </a:rPr>
              <a:t>Licda. </a:t>
            </a:r>
            <a:r>
              <a:rPr lang="es-ES_tradnl" altLang="es-MX" b="1" dirty="0" err="1">
                <a:solidFill>
                  <a:srgbClr val="BA007C"/>
                </a:solidFill>
                <a:latin typeface="Century Gothic" panose="020B0502020202020204" pitchFamily="34" charset="0"/>
              </a:rPr>
              <a:t>Jhenny</a:t>
            </a:r>
            <a:r>
              <a:rPr lang="es-ES_tradnl" altLang="es-MX" b="1" dirty="0">
                <a:solidFill>
                  <a:srgbClr val="BA007C"/>
                </a:solidFill>
                <a:latin typeface="Century Gothic" panose="020B0502020202020204" pitchFamily="34" charset="0"/>
              </a:rPr>
              <a:t> Hernández Peralta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2800" b="1" dirty="0">
              <a:solidFill>
                <a:srgbClr val="808000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2800" b="1" dirty="0">
              <a:solidFill>
                <a:srgbClr val="808000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2400" b="1" dirty="0">
              <a:solidFill>
                <a:srgbClr val="808000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2400" b="1" dirty="0">
              <a:solidFill>
                <a:srgbClr val="808000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2400" b="1" dirty="0">
              <a:solidFill>
                <a:srgbClr val="808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8 Rectángulo"/>
          <p:cNvSpPr>
            <a:spLocks noChangeArrowheads="1"/>
          </p:cNvSpPr>
          <p:nvPr/>
        </p:nvSpPr>
        <p:spPr bwMode="auto">
          <a:xfrm>
            <a:off x="611981" y="4941168"/>
            <a:ext cx="79200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_tradnl" altLang="es-MX" sz="2000" b="1" dirty="0">
                <a:latin typeface="Century Gothic" panose="020B0502020202020204" pitchFamily="34" charset="0"/>
              </a:rPr>
              <a:t>Capacitación y Formación en materia de Género del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_tradnl" altLang="es-MX" sz="2000" b="1" dirty="0">
                <a:latin typeface="Century Gothic" panose="020B0502020202020204" pitchFamily="34" charset="0"/>
              </a:rPr>
              <a:t>Instituto de las Mujeres de la CD</a:t>
            </a:r>
            <a:r>
              <a:rPr lang="es-ES_tradnl" altLang="es-MX" sz="2000" b="1" dirty="0">
                <a:solidFill>
                  <a:srgbClr val="BA007C"/>
                </a:solidFill>
                <a:latin typeface="Century Gothic" panose="020B0502020202020204" pitchFamily="34" charset="0"/>
              </a:rPr>
              <a:t>MX</a:t>
            </a:r>
          </a:p>
        </p:txBody>
      </p:sp>
    </p:spTree>
    <p:extLst>
      <p:ext uri="{BB962C8B-B14F-4D97-AF65-F5344CB8AC3E}">
        <p14:creationId xmlns:p14="http://schemas.microsoft.com/office/powerpoint/2010/main" val="100050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2" name="Freeform 18"/>
          <p:cNvSpPr>
            <a:spLocks/>
          </p:cNvSpPr>
          <p:nvPr/>
        </p:nvSpPr>
        <p:spPr bwMode="auto">
          <a:xfrm>
            <a:off x="3952875" y="2667000"/>
            <a:ext cx="1304925" cy="460375"/>
          </a:xfrm>
          <a:custGeom>
            <a:avLst/>
            <a:gdLst/>
            <a:ahLst/>
            <a:cxnLst>
              <a:cxn ang="0">
                <a:pos x="591" y="0"/>
              </a:cxn>
              <a:cxn ang="0">
                <a:pos x="621" y="0"/>
              </a:cxn>
              <a:cxn ang="0">
                <a:pos x="830" y="0"/>
              </a:cxn>
              <a:cxn ang="0">
                <a:pos x="1548" y="0"/>
              </a:cxn>
              <a:cxn ang="0">
                <a:pos x="2095" y="0"/>
              </a:cxn>
              <a:cxn ang="0">
                <a:pos x="2126" y="0"/>
              </a:cxn>
              <a:cxn ang="0">
                <a:pos x="2137" y="21"/>
              </a:cxn>
              <a:cxn ang="0">
                <a:pos x="2217" y="165"/>
              </a:cxn>
              <a:cxn ang="0">
                <a:pos x="2493" y="654"/>
              </a:cxn>
              <a:cxn ang="0">
                <a:pos x="2705" y="1028"/>
              </a:cxn>
              <a:cxn ang="0">
                <a:pos x="2717" y="1048"/>
              </a:cxn>
              <a:cxn ang="0">
                <a:pos x="2663" y="1048"/>
              </a:cxn>
              <a:cxn ang="0">
                <a:pos x="2292" y="1048"/>
              </a:cxn>
              <a:cxn ang="0">
                <a:pos x="1021" y="1048"/>
              </a:cxn>
              <a:cxn ang="0">
                <a:pos x="53" y="1048"/>
              </a:cxn>
              <a:cxn ang="0">
                <a:pos x="0" y="1048"/>
              </a:cxn>
              <a:cxn ang="0">
                <a:pos x="11" y="1028"/>
              </a:cxn>
              <a:cxn ang="0">
                <a:pos x="92" y="884"/>
              </a:cxn>
              <a:cxn ang="0">
                <a:pos x="368" y="395"/>
              </a:cxn>
              <a:cxn ang="0">
                <a:pos x="579" y="21"/>
              </a:cxn>
              <a:cxn ang="0">
                <a:pos x="591" y="0"/>
              </a:cxn>
              <a:cxn ang="0">
                <a:pos x="591" y="0"/>
              </a:cxn>
            </a:cxnLst>
            <a:rect l="0" t="0" r="r" b="b"/>
            <a:pathLst>
              <a:path w="2717" h="1048">
                <a:moveTo>
                  <a:pt x="591" y="0"/>
                </a:moveTo>
                <a:lnTo>
                  <a:pt x="621" y="0"/>
                </a:lnTo>
                <a:lnTo>
                  <a:pt x="830" y="0"/>
                </a:lnTo>
                <a:lnTo>
                  <a:pt x="1548" y="0"/>
                </a:lnTo>
                <a:lnTo>
                  <a:pt x="2095" y="0"/>
                </a:lnTo>
                <a:lnTo>
                  <a:pt x="2126" y="0"/>
                </a:lnTo>
                <a:lnTo>
                  <a:pt x="2137" y="21"/>
                </a:lnTo>
                <a:lnTo>
                  <a:pt x="2217" y="165"/>
                </a:lnTo>
                <a:lnTo>
                  <a:pt x="2493" y="654"/>
                </a:lnTo>
                <a:lnTo>
                  <a:pt x="2705" y="1028"/>
                </a:lnTo>
                <a:lnTo>
                  <a:pt x="2717" y="1048"/>
                </a:lnTo>
                <a:lnTo>
                  <a:pt x="2663" y="1048"/>
                </a:lnTo>
                <a:lnTo>
                  <a:pt x="2292" y="1048"/>
                </a:lnTo>
                <a:lnTo>
                  <a:pt x="1021" y="1048"/>
                </a:lnTo>
                <a:lnTo>
                  <a:pt x="53" y="1048"/>
                </a:lnTo>
                <a:lnTo>
                  <a:pt x="0" y="1048"/>
                </a:lnTo>
                <a:lnTo>
                  <a:pt x="11" y="1028"/>
                </a:lnTo>
                <a:lnTo>
                  <a:pt x="92" y="884"/>
                </a:lnTo>
                <a:lnTo>
                  <a:pt x="368" y="395"/>
                </a:lnTo>
                <a:lnTo>
                  <a:pt x="579" y="21"/>
                </a:lnTo>
                <a:lnTo>
                  <a:pt x="591" y="0"/>
                </a:lnTo>
                <a:lnTo>
                  <a:pt x="591" y="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5029200" y="2819400"/>
            <a:ext cx="3505200" cy="152400"/>
            <a:chOff x="3168" y="1776"/>
            <a:chExt cx="2208" cy="96"/>
          </a:xfrm>
        </p:grpSpPr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3168" y="1776"/>
              <a:ext cx="96" cy="9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H="1">
              <a:off x="3264" y="1824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5" name="4 Marcador de texto"/>
          <p:cNvSpPr txBox="1">
            <a:spLocks/>
          </p:cNvSpPr>
          <p:nvPr/>
        </p:nvSpPr>
        <p:spPr>
          <a:xfrm>
            <a:off x="5257800" y="1822453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FF0066"/>
                </a:solidFill>
              </a:rPr>
              <a:t>CEDAW</a:t>
            </a:r>
          </a:p>
        </p:txBody>
      </p:sp>
      <p:grpSp>
        <p:nvGrpSpPr>
          <p:cNvPr id="18" name="Group 89"/>
          <p:cNvGrpSpPr>
            <a:grpSpLocks/>
          </p:cNvGrpSpPr>
          <p:nvPr/>
        </p:nvGrpSpPr>
        <p:grpSpPr bwMode="auto">
          <a:xfrm>
            <a:off x="4670460" y="2221047"/>
            <a:ext cx="3810000" cy="152400"/>
            <a:chOff x="2928" y="1392"/>
            <a:chExt cx="2400" cy="96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5040916" y="2819400"/>
            <a:ext cx="3810000" cy="152400"/>
            <a:chOff x="2928" y="1392"/>
            <a:chExt cx="2400" cy="96"/>
          </a:xfrm>
        </p:grpSpPr>
        <p:sp>
          <p:nvSpPr>
            <p:cNvPr id="22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3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82097" y="2488990"/>
            <a:ext cx="3805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Plataforma de Acción de Beijing</a:t>
            </a:r>
            <a:endParaRPr lang="es-ES_tradnl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Freeform 36"/>
          <p:cNvSpPr>
            <a:spLocks/>
          </p:cNvSpPr>
          <p:nvPr/>
        </p:nvSpPr>
        <p:spPr bwMode="auto">
          <a:xfrm>
            <a:off x="4648200" y="3276600"/>
            <a:ext cx="946150" cy="46037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26" name="Group 89"/>
          <p:cNvGrpSpPr>
            <a:grpSpLocks/>
          </p:cNvGrpSpPr>
          <p:nvPr/>
        </p:nvGrpSpPr>
        <p:grpSpPr bwMode="auto">
          <a:xfrm>
            <a:off x="5193316" y="3420616"/>
            <a:ext cx="3810000" cy="152400"/>
            <a:chOff x="2928" y="1392"/>
            <a:chExt cx="2400" cy="96"/>
          </a:xfrm>
        </p:grpSpPr>
        <p:sp>
          <p:nvSpPr>
            <p:cNvPr id="27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8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9" name="4 Marcador de texto"/>
          <p:cNvSpPr txBox="1">
            <a:spLocks/>
          </p:cNvSpPr>
          <p:nvPr/>
        </p:nvSpPr>
        <p:spPr>
          <a:xfrm>
            <a:off x="5598168" y="3068960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 smtClean="0">
                <a:solidFill>
                  <a:srgbClr val="00CC99"/>
                </a:solidFill>
              </a:rPr>
              <a:t>Constitución</a:t>
            </a:r>
            <a:endParaRPr lang="es-MX" sz="2400" b="1" dirty="0" smtClean="0">
              <a:solidFill>
                <a:srgbClr val="00CC99"/>
              </a:solidFill>
            </a:endParaRPr>
          </a:p>
        </p:txBody>
      </p:sp>
      <p:sp>
        <p:nvSpPr>
          <p:cNvPr id="31" name="Freeform 46"/>
          <p:cNvSpPr>
            <a:spLocks/>
          </p:cNvSpPr>
          <p:nvPr/>
        </p:nvSpPr>
        <p:spPr bwMode="auto">
          <a:xfrm>
            <a:off x="3613150" y="3276600"/>
            <a:ext cx="946150" cy="460375"/>
          </a:xfrm>
          <a:custGeom>
            <a:avLst/>
            <a:gdLst/>
            <a:ahLst/>
            <a:cxnLst>
              <a:cxn ang="0">
                <a:pos x="0" y="1048"/>
              </a:cxn>
              <a:cxn ang="0">
                <a:pos x="38" y="1048"/>
              </a:cxn>
              <a:cxn ang="0">
                <a:pos x="307" y="1048"/>
              </a:cxn>
              <a:cxn ang="0">
                <a:pos x="1231" y="1048"/>
              </a:cxn>
              <a:cxn ang="0">
                <a:pos x="1934" y="1048"/>
              </a:cxn>
              <a:cxn ang="0">
                <a:pos x="1974" y="1048"/>
              </a:cxn>
              <a:cxn ang="0">
                <a:pos x="1973" y="1028"/>
              </a:cxn>
              <a:cxn ang="0">
                <a:pos x="1974" y="884"/>
              </a:cxn>
              <a:cxn ang="0">
                <a:pos x="1973" y="395"/>
              </a:cxn>
              <a:cxn ang="0">
                <a:pos x="1973" y="21"/>
              </a:cxn>
              <a:cxn ang="0">
                <a:pos x="1974" y="0"/>
              </a:cxn>
              <a:cxn ang="0">
                <a:pos x="1946" y="0"/>
              </a:cxn>
              <a:cxn ang="0">
                <a:pos x="1758" y="0"/>
              </a:cxn>
              <a:cxn ang="0">
                <a:pos x="1111" y="0"/>
              </a:cxn>
              <a:cxn ang="0">
                <a:pos x="617" y="0"/>
              </a:cxn>
              <a:cxn ang="0">
                <a:pos x="591" y="0"/>
              </a:cxn>
              <a:cxn ang="0">
                <a:pos x="579" y="21"/>
              </a:cxn>
              <a:cxn ang="0">
                <a:pos x="498" y="165"/>
              </a:cxn>
              <a:cxn ang="0">
                <a:pos x="222" y="654"/>
              </a:cxn>
              <a:cxn ang="0">
                <a:pos x="11" y="1028"/>
              </a:cxn>
              <a:cxn ang="0">
                <a:pos x="0" y="1048"/>
              </a:cxn>
              <a:cxn ang="0">
                <a:pos x="0" y="1048"/>
              </a:cxn>
            </a:cxnLst>
            <a:rect l="0" t="0" r="r" b="b"/>
            <a:pathLst>
              <a:path w="1974" h="1048">
                <a:moveTo>
                  <a:pt x="0" y="1048"/>
                </a:moveTo>
                <a:lnTo>
                  <a:pt x="38" y="1048"/>
                </a:lnTo>
                <a:lnTo>
                  <a:pt x="307" y="1048"/>
                </a:lnTo>
                <a:lnTo>
                  <a:pt x="1231" y="1048"/>
                </a:lnTo>
                <a:lnTo>
                  <a:pt x="1934" y="1048"/>
                </a:lnTo>
                <a:lnTo>
                  <a:pt x="1974" y="1048"/>
                </a:lnTo>
                <a:lnTo>
                  <a:pt x="1973" y="1028"/>
                </a:lnTo>
                <a:lnTo>
                  <a:pt x="1974" y="884"/>
                </a:lnTo>
                <a:lnTo>
                  <a:pt x="1973" y="395"/>
                </a:lnTo>
                <a:lnTo>
                  <a:pt x="1973" y="21"/>
                </a:lnTo>
                <a:lnTo>
                  <a:pt x="1974" y="0"/>
                </a:lnTo>
                <a:lnTo>
                  <a:pt x="1946" y="0"/>
                </a:lnTo>
                <a:lnTo>
                  <a:pt x="1758" y="0"/>
                </a:lnTo>
                <a:lnTo>
                  <a:pt x="1111" y="0"/>
                </a:lnTo>
                <a:lnTo>
                  <a:pt x="617" y="0"/>
                </a:lnTo>
                <a:lnTo>
                  <a:pt x="591" y="0"/>
                </a:lnTo>
                <a:lnTo>
                  <a:pt x="579" y="21"/>
                </a:lnTo>
                <a:lnTo>
                  <a:pt x="498" y="165"/>
                </a:lnTo>
                <a:lnTo>
                  <a:pt x="222" y="654"/>
                </a:lnTo>
                <a:lnTo>
                  <a:pt x="11" y="1028"/>
                </a:lnTo>
                <a:lnTo>
                  <a:pt x="0" y="1048"/>
                </a:lnTo>
                <a:lnTo>
                  <a:pt x="0" y="1048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2" name="Freeform 36"/>
          <p:cNvSpPr>
            <a:spLocks/>
          </p:cNvSpPr>
          <p:nvPr/>
        </p:nvSpPr>
        <p:spPr bwMode="auto">
          <a:xfrm>
            <a:off x="4701653" y="3899339"/>
            <a:ext cx="1454523" cy="45199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33" name="Group 89"/>
          <p:cNvGrpSpPr>
            <a:grpSpLocks/>
          </p:cNvGrpSpPr>
          <p:nvPr/>
        </p:nvGrpSpPr>
        <p:grpSpPr bwMode="auto">
          <a:xfrm>
            <a:off x="5477660" y="4000872"/>
            <a:ext cx="3558836" cy="173359"/>
            <a:chOff x="2928" y="1392"/>
            <a:chExt cx="2400" cy="96"/>
          </a:xfrm>
        </p:grpSpPr>
        <p:sp>
          <p:nvSpPr>
            <p:cNvPr id="34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5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5" name="Rectángulo 4"/>
          <p:cNvSpPr/>
          <p:nvPr/>
        </p:nvSpPr>
        <p:spPr>
          <a:xfrm>
            <a:off x="3142478" y="435581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Freeform 20"/>
          <p:cNvSpPr>
            <a:spLocks/>
          </p:cNvSpPr>
          <p:nvPr/>
        </p:nvSpPr>
        <p:spPr bwMode="auto">
          <a:xfrm>
            <a:off x="3203848" y="3886200"/>
            <a:ext cx="1355452" cy="460375"/>
          </a:xfrm>
          <a:custGeom>
            <a:avLst/>
            <a:gdLst/>
            <a:ahLst/>
            <a:cxnLst>
              <a:cxn ang="0">
                <a:pos x="0" y="1048"/>
              </a:cxn>
              <a:cxn ang="0">
                <a:pos x="38" y="1048"/>
              </a:cxn>
              <a:cxn ang="0">
                <a:pos x="307" y="1048"/>
              </a:cxn>
              <a:cxn ang="0">
                <a:pos x="1231" y="1048"/>
              </a:cxn>
              <a:cxn ang="0">
                <a:pos x="1934" y="1048"/>
              </a:cxn>
              <a:cxn ang="0">
                <a:pos x="1974" y="1048"/>
              </a:cxn>
              <a:cxn ang="0">
                <a:pos x="1973" y="1028"/>
              </a:cxn>
              <a:cxn ang="0">
                <a:pos x="1974" y="884"/>
              </a:cxn>
              <a:cxn ang="0">
                <a:pos x="1973" y="395"/>
              </a:cxn>
              <a:cxn ang="0">
                <a:pos x="1973" y="21"/>
              </a:cxn>
              <a:cxn ang="0">
                <a:pos x="1974" y="0"/>
              </a:cxn>
              <a:cxn ang="0">
                <a:pos x="1946" y="0"/>
              </a:cxn>
              <a:cxn ang="0">
                <a:pos x="1758" y="0"/>
              </a:cxn>
              <a:cxn ang="0">
                <a:pos x="1111" y="0"/>
              </a:cxn>
              <a:cxn ang="0">
                <a:pos x="617" y="0"/>
              </a:cxn>
              <a:cxn ang="0">
                <a:pos x="591" y="0"/>
              </a:cxn>
              <a:cxn ang="0">
                <a:pos x="579" y="21"/>
              </a:cxn>
              <a:cxn ang="0">
                <a:pos x="498" y="165"/>
              </a:cxn>
              <a:cxn ang="0">
                <a:pos x="222" y="654"/>
              </a:cxn>
              <a:cxn ang="0">
                <a:pos x="11" y="1028"/>
              </a:cxn>
              <a:cxn ang="0">
                <a:pos x="0" y="1048"/>
              </a:cxn>
              <a:cxn ang="0">
                <a:pos x="0" y="1048"/>
              </a:cxn>
            </a:cxnLst>
            <a:rect l="0" t="0" r="r" b="b"/>
            <a:pathLst>
              <a:path w="1974" h="1048">
                <a:moveTo>
                  <a:pt x="0" y="1048"/>
                </a:moveTo>
                <a:lnTo>
                  <a:pt x="38" y="1048"/>
                </a:lnTo>
                <a:lnTo>
                  <a:pt x="307" y="1048"/>
                </a:lnTo>
                <a:lnTo>
                  <a:pt x="1231" y="1048"/>
                </a:lnTo>
                <a:lnTo>
                  <a:pt x="1934" y="1048"/>
                </a:lnTo>
                <a:lnTo>
                  <a:pt x="1974" y="1048"/>
                </a:lnTo>
                <a:lnTo>
                  <a:pt x="1973" y="1028"/>
                </a:lnTo>
                <a:lnTo>
                  <a:pt x="1974" y="884"/>
                </a:lnTo>
                <a:lnTo>
                  <a:pt x="1973" y="395"/>
                </a:lnTo>
                <a:lnTo>
                  <a:pt x="1973" y="21"/>
                </a:lnTo>
                <a:lnTo>
                  <a:pt x="1974" y="0"/>
                </a:lnTo>
                <a:lnTo>
                  <a:pt x="1946" y="0"/>
                </a:lnTo>
                <a:lnTo>
                  <a:pt x="1758" y="0"/>
                </a:lnTo>
                <a:lnTo>
                  <a:pt x="1111" y="0"/>
                </a:lnTo>
                <a:lnTo>
                  <a:pt x="617" y="0"/>
                </a:lnTo>
                <a:lnTo>
                  <a:pt x="591" y="0"/>
                </a:lnTo>
                <a:lnTo>
                  <a:pt x="579" y="21"/>
                </a:lnTo>
                <a:lnTo>
                  <a:pt x="498" y="165"/>
                </a:lnTo>
                <a:lnTo>
                  <a:pt x="222" y="654"/>
                </a:lnTo>
                <a:lnTo>
                  <a:pt x="11" y="1028"/>
                </a:lnTo>
                <a:lnTo>
                  <a:pt x="0" y="1048"/>
                </a:lnTo>
                <a:lnTo>
                  <a:pt x="0" y="1048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8" name="Rectángulo 37"/>
          <p:cNvSpPr/>
          <p:nvPr/>
        </p:nvSpPr>
        <p:spPr>
          <a:xfrm>
            <a:off x="179512" y="3474031"/>
            <a:ext cx="32715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Ley General de Acceso de las Mujeres a una vida libre de violencia </a:t>
            </a:r>
            <a:endParaRPr lang="es-MX" sz="20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311548" y="4711684"/>
            <a:ext cx="70226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Art. </a:t>
            </a:r>
            <a:r>
              <a:rPr lang="es-MX" sz="20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41</a:t>
            </a:r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. Corresponde a la Federación</a:t>
            </a:r>
            <a:endParaRPr lang="es-MX" sz="20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sz="20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XVIII</a:t>
            </a:r>
            <a:r>
              <a:rPr lang="es-MX" sz="20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. Vigilar que los medios de comunicación no promuevan imágenes estereotipadas de mujeres y hombres, y eliminen patrones de conducta generadores de violencia; </a:t>
            </a:r>
          </a:p>
        </p:txBody>
      </p:sp>
    </p:spTree>
    <p:extLst>
      <p:ext uri="{BB962C8B-B14F-4D97-AF65-F5344CB8AC3E}">
        <p14:creationId xmlns:p14="http://schemas.microsoft.com/office/powerpoint/2010/main" val="3584686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24" grpId="0"/>
      <p:bldP spid="25" grpId="0" animBg="1"/>
      <p:bldP spid="29" grpId="0"/>
      <p:bldP spid="31" grpId="0" animBg="1"/>
      <p:bldP spid="32" grpId="0" animBg="1"/>
      <p:bldP spid="37" grpId="0" animBg="1"/>
      <p:bldP spid="3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2" name="Freeform 18"/>
          <p:cNvSpPr>
            <a:spLocks/>
          </p:cNvSpPr>
          <p:nvPr/>
        </p:nvSpPr>
        <p:spPr bwMode="auto">
          <a:xfrm>
            <a:off x="3952875" y="2667000"/>
            <a:ext cx="1304925" cy="460375"/>
          </a:xfrm>
          <a:custGeom>
            <a:avLst/>
            <a:gdLst/>
            <a:ahLst/>
            <a:cxnLst>
              <a:cxn ang="0">
                <a:pos x="591" y="0"/>
              </a:cxn>
              <a:cxn ang="0">
                <a:pos x="621" y="0"/>
              </a:cxn>
              <a:cxn ang="0">
                <a:pos x="830" y="0"/>
              </a:cxn>
              <a:cxn ang="0">
                <a:pos x="1548" y="0"/>
              </a:cxn>
              <a:cxn ang="0">
                <a:pos x="2095" y="0"/>
              </a:cxn>
              <a:cxn ang="0">
                <a:pos x="2126" y="0"/>
              </a:cxn>
              <a:cxn ang="0">
                <a:pos x="2137" y="21"/>
              </a:cxn>
              <a:cxn ang="0">
                <a:pos x="2217" y="165"/>
              </a:cxn>
              <a:cxn ang="0">
                <a:pos x="2493" y="654"/>
              </a:cxn>
              <a:cxn ang="0">
                <a:pos x="2705" y="1028"/>
              </a:cxn>
              <a:cxn ang="0">
                <a:pos x="2717" y="1048"/>
              </a:cxn>
              <a:cxn ang="0">
                <a:pos x="2663" y="1048"/>
              </a:cxn>
              <a:cxn ang="0">
                <a:pos x="2292" y="1048"/>
              </a:cxn>
              <a:cxn ang="0">
                <a:pos x="1021" y="1048"/>
              </a:cxn>
              <a:cxn ang="0">
                <a:pos x="53" y="1048"/>
              </a:cxn>
              <a:cxn ang="0">
                <a:pos x="0" y="1048"/>
              </a:cxn>
              <a:cxn ang="0">
                <a:pos x="11" y="1028"/>
              </a:cxn>
              <a:cxn ang="0">
                <a:pos x="92" y="884"/>
              </a:cxn>
              <a:cxn ang="0">
                <a:pos x="368" y="395"/>
              </a:cxn>
              <a:cxn ang="0">
                <a:pos x="579" y="21"/>
              </a:cxn>
              <a:cxn ang="0">
                <a:pos x="591" y="0"/>
              </a:cxn>
              <a:cxn ang="0">
                <a:pos x="591" y="0"/>
              </a:cxn>
            </a:cxnLst>
            <a:rect l="0" t="0" r="r" b="b"/>
            <a:pathLst>
              <a:path w="2717" h="1048">
                <a:moveTo>
                  <a:pt x="591" y="0"/>
                </a:moveTo>
                <a:lnTo>
                  <a:pt x="621" y="0"/>
                </a:lnTo>
                <a:lnTo>
                  <a:pt x="830" y="0"/>
                </a:lnTo>
                <a:lnTo>
                  <a:pt x="1548" y="0"/>
                </a:lnTo>
                <a:lnTo>
                  <a:pt x="2095" y="0"/>
                </a:lnTo>
                <a:lnTo>
                  <a:pt x="2126" y="0"/>
                </a:lnTo>
                <a:lnTo>
                  <a:pt x="2137" y="21"/>
                </a:lnTo>
                <a:lnTo>
                  <a:pt x="2217" y="165"/>
                </a:lnTo>
                <a:lnTo>
                  <a:pt x="2493" y="654"/>
                </a:lnTo>
                <a:lnTo>
                  <a:pt x="2705" y="1028"/>
                </a:lnTo>
                <a:lnTo>
                  <a:pt x="2717" y="1048"/>
                </a:lnTo>
                <a:lnTo>
                  <a:pt x="2663" y="1048"/>
                </a:lnTo>
                <a:lnTo>
                  <a:pt x="2292" y="1048"/>
                </a:lnTo>
                <a:lnTo>
                  <a:pt x="1021" y="1048"/>
                </a:lnTo>
                <a:lnTo>
                  <a:pt x="53" y="1048"/>
                </a:lnTo>
                <a:lnTo>
                  <a:pt x="0" y="1048"/>
                </a:lnTo>
                <a:lnTo>
                  <a:pt x="11" y="1028"/>
                </a:lnTo>
                <a:lnTo>
                  <a:pt x="92" y="884"/>
                </a:lnTo>
                <a:lnTo>
                  <a:pt x="368" y="395"/>
                </a:lnTo>
                <a:lnTo>
                  <a:pt x="579" y="21"/>
                </a:lnTo>
                <a:lnTo>
                  <a:pt x="591" y="0"/>
                </a:lnTo>
                <a:lnTo>
                  <a:pt x="591" y="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5029200" y="2819400"/>
            <a:ext cx="3505200" cy="152400"/>
            <a:chOff x="3168" y="1776"/>
            <a:chExt cx="2208" cy="96"/>
          </a:xfrm>
        </p:grpSpPr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3168" y="1776"/>
              <a:ext cx="96" cy="9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H="1">
              <a:off x="3264" y="1824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5" name="4 Marcador de texto"/>
          <p:cNvSpPr txBox="1">
            <a:spLocks/>
          </p:cNvSpPr>
          <p:nvPr/>
        </p:nvSpPr>
        <p:spPr>
          <a:xfrm>
            <a:off x="5257800" y="1822453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FF0066"/>
                </a:solidFill>
              </a:rPr>
              <a:t>CEDAW</a:t>
            </a:r>
          </a:p>
        </p:txBody>
      </p:sp>
      <p:grpSp>
        <p:nvGrpSpPr>
          <p:cNvPr id="18" name="Group 89"/>
          <p:cNvGrpSpPr>
            <a:grpSpLocks/>
          </p:cNvGrpSpPr>
          <p:nvPr/>
        </p:nvGrpSpPr>
        <p:grpSpPr bwMode="auto">
          <a:xfrm>
            <a:off x="4670460" y="2221047"/>
            <a:ext cx="3810000" cy="152400"/>
            <a:chOff x="2928" y="1392"/>
            <a:chExt cx="2400" cy="96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5040916" y="2819400"/>
            <a:ext cx="3810000" cy="152400"/>
            <a:chOff x="2928" y="1392"/>
            <a:chExt cx="2400" cy="96"/>
          </a:xfrm>
        </p:grpSpPr>
        <p:sp>
          <p:nvSpPr>
            <p:cNvPr id="22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3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82097" y="2488990"/>
            <a:ext cx="3805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Plataforma de Acción de Beijing</a:t>
            </a:r>
            <a:endParaRPr lang="es-ES_tradnl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Freeform 36"/>
          <p:cNvSpPr>
            <a:spLocks/>
          </p:cNvSpPr>
          <p:nvPr/>
        </p:nvSpPr>
        <p:spPr bwMode="auto">
          <a:xfrm>
            <a:off x="4648200" y="3276600"/>
            <a:ext cx="946150" cy="46037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26" name="Group 89"/>
          <p:cNvGrpSpPr>
            <a:grpSpLocks/>
          </p:cNvGrpSpPr>
          <p:nvPr/>
        </p:nvGrpSpPr>
        <p:grpSpPr bwMode="auto">
          <a:xfrm>
            <a:off x="5193316" y="3420616"/>
            <a:ext cx="3810000" cy="152400"/>
            <a:chOff x="2928" y="1392"/>
            <a:chExt cx="2400" cy="96"/>
          </a:xfrm>
        </p:grpSpPr>
        <p:sp>
          <p:nvSpPr>
            <p:cNvPr id="27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8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9" name="4 Marcador de texto"/>
          <p:cNvSpPr txBox="1">
            <a:spLocks/>
          </p:cNvSpPr>
          <p:nvPr/>
        </p:nvSpPr>
        <p:spPr>
          <a:xfrm>
            <a:off x="5598168" y="3068960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00CC99"/>
                </a:solidFill>
              </a:rPr>
              <a:t>Constitución</a:t>
            </a:r>
            <a:endParaRPr lang="es-MX" sz="2000" b="1" dirty="0" smtClean="0">
              <a:solidFill>
                <a:srgbClr val="00CC99"/>
              </a:solidFill>
            </a:endParaRPr>
          </a:p>
        </p:txBody>
      </p:sp>
      <p:sp>
        <p:nvSpPr>
          <p:cNvPr id="31" name="Freeform 46"/>
          <p:cNvSpPr>
            <a:spLocks/>
          </p:cNvSpPr>
          <p:nvPr/>
        </p:nvSpPr>
        <p:spPr bwMode="auto">
          <a:xfrm>
            <a:off x="3613150" y="3276600"/>
            <a:ext cx="946150" cy="460375"/>
          </a:xfrm>
          <a:custGeom>
            <a:avLst/>
            <a:gdLst/>
            <a:ahLst/>
            <a:cxnLst>
              <a:cxn ang="0">
                <a:pos x="0" y="1048"/>
              </a:cxn>
              <a:cxn ang="0">
                <a:pos x="38" y="1048"/>
              </a:cxn>
              <a:cxn ang="0">
                <a:pos x="307" y="1048"/>
              </a:cxn>
              <a:cxn ang="0">
                <a:pos x="1231" y="1048"/>
              </a:cxn>
              <a:cxn ang="0">
                <a:pos x="1934" y="1048"/>
              </a:cxn>
              <a:cxn ang="0">
                <a:pos x="1974" y="1048"/>
              </a:cxn>
              <a:cxn ang="0">
                <a:pos x="1973" y="1028"/>
              </a:cxn>
              <a:cxn ang="0">
                <a:pos x="1974" y="884"/>
              </a:cxn>
              <a:cxn ang="0">
                <a:pos x="1973" y="395"/>
              </a:cxn>
              <a:cxn ang="0">
                <a:pos x="1973" y="21"/>
              </a:cxn>
              <a:cxn ang="0">
                <a:pos x="1974" y="0"/>
              </a:cxn>
              <a:cxn ang="0">
                <a:pos x="1946" y="0"/>
              </a:cxn>
              <a:cxn ang="0">
                <a:pos x="1758" y="0"/>
              </a:cxn>
              <a:cxn ang="0">
                <a:pos x="1111" y="0"/>
              </a:cxn>
              <a:cxn ang="0">
                <a:pos x="617" y="0"/>
              </a:cxn>
              <a:cxn ang="0">
                <a:pos x="591" y="0"/>
              </a:cxn>
              <a:cxn ang="0">
                <a:pos x="579" y="21"/>
              </a:cxn>
              <a:cxn ang="0">
                <a:pos x="498" y="165"/>
              </a:cxn>
              <a:cxn ang="0">
                <a:pos x="222" y="654"/>
              </a:cxn>
              <a:cxn ang="0">
                <a:pos x="11" y="1028"/>
              </a:cxn>
              <a:cxn ang="0">
                <a:pos x="0" y="1048"/>
              </a:cxn>
              <a:cxn ang="0">
                <a:pos x="0" y="1048"/>
              </a:cxn>
            </a:cxnLst>
            <a:rect l="0" t="0" r="r" b="b"/>
            <a:pathLst>
              <a:path w="1974" h="1048">
                <a:moveTo>
                  <a:pt x="0" y="1048"/>
                </a:moveTo>
                <a:lnTo>
                  <a:pt x="38" y="1048"/>
                </a:lnTo>
                <a:lnTo>
                  <a:pt x="307" y="1048"/>
                </a:lnTo>
                <a:lnTo>
                  <a:pt x="1231" y="1048"/>
                </a:lnTo>
                <a:lnTo>
                  <a:pt x="1934" y="1048"/>
                </a:lnTo>
                <a:lnTo>
                  <a:pt x="1974" y="1048"/>
                </a:lnTo>
                <a:lnTo>
                  <a:pt x="1973" y="1028"/>
                </a:lnTo>
                <a:lnTo>
                  <a:pt x="1974" y="884"/>
                </a:lnTo>
                <a:lnTo>
                  <a:pt x="1973" y="395"/>
                </a:lnTo>
                <a:lnTo>
                  <a:pt x="1973" y="21"/>
                </a:lnTo>
                <a:lnTo>
                  <a:pt x="1974" y="0"/>
                </a:lnTo>
                <a:lnTo>
                  <a:pt x="1946" y="0"/>
                </a:lnTo>
                <a:lnTo>
                  <a:pt x="1758" y="0"/>
                </a:lnTo>
                <a:lnTo>
                  <a:pt x="1111" y="0"/>
                </a:lnTo>
                <a:lnTo>
                  <a:pt x="617" y="0"/>
                </a:lnTo>
                <a:lnTo>
                  <a:pt x="591" y="0"/>
                </a:lnTo>
                <a:lnTo>
                  <a:pt x="579" y="21"/>
                </a:lnTo>
                <a:lnTo>
                  <a:pt x="498" y="165"/>
                </a:lnTo>
                <a:lnTo>
                  <a:pt x="222" y="654"/>
                </a:lnTo>
                <a:lnTo>
                  <a:pt x="11" y="1028"/>
                </a:lnTo>
                <a:lnTo>
                  <a:pt x="0" y="1048"/>
                </a:lnTo>
                <a:lnTo>
                  <a:pt x="0" y="1048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2" name="Freeform 36"/>
          <p:cNvSpPr>
            <a:spLocks/>
          </p:cNvSpPr>
          <p:nvPr/>
        </p:nvSpPr>
        <p:spPr bwMode="auto">
          <a:xfrm>
            <a:off x="4701653" y="3899339"/>
            <a:ext cx="1454523" cy="45199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33" name="Group 89"/>
          <p:cNvGrpSpPr>
            <a:grpSpLocks/>
          </p:cNvGrpSpPr>
          <p:nvPr/>
        </p:nvGrpSpPr>
        <p:grpSpPr bwMode="auto">
          <a:xfrm>
            <a:off x="5477660" y="4000872"/>
            <a:ext cx="3558836" cy="173359"/>
            <a:chOff x="2928" y="1392"/>
            <a:chExt cx="2400" cy="96"/>
          </a:xfrm>
        </p:grpSpPr>
        <p:sp>
          <p:nvSpPr>
            <p:cNvPr id="34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5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5" name="Rectángulo 4"/>
          <p:cNvSpPr/>
          <p:nvPr/>
        </p:nvSpPr>
        <p:spPr>
          <a:xfrm>
            <a:off x="3142478" y="435581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Freeform 20"/>
          <p:cNvSpPr>
            <a:spLocks/>
          </p:cNvSpPr>
          <p:nvPr/>
        </p:nvSpPr>
        <p:spPr bwMode="auto">
          <a:xfrm>
            <a:off x="3203848" y="3886200"/>
            <a:ext cx="1355452" cy="460375"/>
          </a:xfrm>
          <a:custGeom>
            <a:avLst/>
            <a:gdLst/>
            <a:ahLst/>
            <a:cxnLst>
              <a:cxn ang="0">
                <a:pos x="0" y="1048"/>
              </a:cxn>
              <a:cxn ang="0">
                <a:pos x="38" y="1048"/>
              </a:cxn>
              <a:cxn ang="0">
                <a:pos x="307" y="1048"/>
              </a:cxn>
              <a:cxn ang="0">
                <a:pos x="1231" y="1048"/>
              </a:cxn>
              <a:cxn ang="0">
                <a:pos x="1934" y="1048"/>
              </a:cxn>
              <a:cxn ang="0">
                <a:pos x="1974" y="1048"/>
              </a:cxn>
              <a:cxn ang="0">
                <a:pos x="1973" y="1028"/>
              </a:cxn>
              <a:cxn ang="0">
                <a:pos x="1974" y="884"/>
              </a:cxn>
              <a:cxn ang="0">
                <a:pos x="1973" y="395"/>
              </a:cxn>
              <a:cxn ang="0">
                <a:pos x="1973" y="21"/>
              </a:cxn>
              <a:cxn ang="0">
                <a:pos x="1974" y="0"/>
              </a:cxn>
              <a:cxn ang="0">
                <a:pos x="1946" y="0"/>
              </a:cxn>
              <a:cxn ang="0">
                <a:pos x="1758" y="0"/>
              </a:cxn>
              <a:cxn ang="0">
                <a:pos x="1111" y="0"/>
              </a:cxn>
              <a:cxn ang="0">
                <a:pos x="617" y="0"/>
              </a:cxn>
              <a:cxn ang="0">
                <a:pos x="591" y="0"/>
              </a:cxn>
              <a:cxn ang="0">
                <a:pos x="579" y="21"/>
              </a:cxn>
              <a:cxn ang="0">
                <a:pos x="498" y="165"/>
              </a:cxn>
              <a:cxn ang="0">
                <a:pos x="222" y="654"/>
              </a:cxn>
              <a:cxn ang="0">
                <a:pos x="11" y="1028"/>
              </a:cxn>
              <a:cxn ang="0">
                <a:pos x="0" y="1048"/>
              </a:cxn>
              <a:cxn ang="0">
                <a:pos x="0" y="1048"/>
              </a:cxn>
            </a:cxnLst>
            <a:rect l="0" t="0" r="r" b="b"/>
            <a:pathLst>
              <a:path w="1974" h="1048">
                <a:moveTo>
                  <a:pt x="0" y="1048"/>
                </a:moveTo>
                <a:lnTo>
                  <a:pt x="38" y="1048"/>
                </a:lnTo>
                <a:lnTo>
                  <a:pt x="307" y="1048"/>
                </a:lnTo>
                <a:lnTo>
                  <a:pt x="1231" y="1048"/>
                </a:lnTo>
                <a:lnTo>
                  <a:pt x="1934" y="1048"/>
                </a:lnTo>
                <a:lnTo>
                  <a:pt x="1974" y="1048"/>
                </a:lnTo>
                <a:lnTo>
                  <a:pt x="1973" y="1028"/>
                </a:lnTo>
                <a:lnTo>
                  <a:pt x="1974" y="884"/>
                </a:lnTo>
                <a:lnTo>
                  <a:pt x="1973" y="395"/>
                </a:lnTo>
                <a:lnTo>
                  <a:pt x="1973" y="21"/>
                </a:lnTo>
                <a:lnTo>
                  <a:pt x="1974" y="0"/>
                </a:lnTo>
                <a:lnTo>
                  <a:pt x="1946" y="0"/>
                </a:lnTo>
                <a:lnTo>
                  <a:pt x="1758" y="0"/>
                </a:lnTo>
                <a:lnTo>
                  <a:pt x="1111" y="0"/>
                </a:lnTo>
                <a:lnTo>
                  <a:pt x="617" y="0"/>
                </a:lnTo>
                <a:lnTo>
                  <a:pt x="591" y="0"/>
                </a:lnTo>
                <a:lnTo>
                  <a:pt x="579" y="21"/>
                </a:lnTo>
                <a:lnTo>
                  <a:pt x="498" y="165"/>
                </a:lnTo>
                <a:lnTo>
                  <a:pt x="222" y="654"/>
                </a:lnTo>
                <a:lnTo>
                  <a:pt x="11" y="1028"/>
                </a:lnTo>
                <a:lnTo>
                  <a:pt x="0" y="1048"/>
                </a:lnTo>
                <a:lnTo>
                  <a:pt x="0" y="1048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8" name="Rectángulo 37"/>
          <p:cNvSpPr/>
          <p:nvPr/>
        </p:nvSpPr>
        <p:spPr>
          <a:xfrm>
            <a:off x="59723" y="3496816"/>
            <a:ext cx="32715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Ley General de Acceso de las Mujeres a una vida libre de violencia </a:t>
            </a:r>
            <a:endParaRPr lang="es-MX" sz="1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5816386" y="3513772"/>
            <a:ext cx="32715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Ley General para la Igualdad entre Mujeres y Hombres </a:t>
            </a:r>
            <a:endParaRPr lang="es-MX" sz="1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9" name="Group 89"/>
          <p:cNvGrpSpPr>
            <a:grpSpLocks/>
          </p:cNvGrpSpPr>
          <p:nvPr/>
        </p:nvGrpSpPr>
        <p:grpSpPr bwMode="auto">
          <a:xfrm rot="10800000" flipV="1">
            <a:off x="1223856" y="4087552"/>
            <a:ext cx="2484048" cy="162879"/>
            <a:chOff x="2928" y="1392"/>
            <a:chExt cx="2400" cy="96"/>
          </a:xfrm>
        </p:grpSpPr>
        <p:sp>
          <p:nvSpPr>
            <p:cNvPr id="40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41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42" name="Freeform 45"/>
          <p:cNvSpPr>
            <a:spLocks/>
          </p:cNvSpPr>
          <p:nvPr/>
        </p:nvSpPr>
        <p:spPr bwMode="auto">
          <a:xfrm>
            <a:off x="4724698" y="4552801"/>
            <a:ext cx="2007542" cy="46037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42" y="0"/>
              </a:cxn>
              <a:cxn ang="0">
                <a:pos x="328" y="0"/>
              </a:cxn>
              <a:cxn ang="0">
                <a:pos x="1305" y="0"/>
              </a:cxn>
              <a:cxn ang="0">
                <a:pos x="2051" y="0"/>
              </a:cxn>
              <a:cxn ang="0">
                <a:pos x="2093" y="0"/>
              </a:cxn>
              <a:cxn ang="0">
                <a:pos x="2104" y="21"/>
              </a:cxn>
              <a:cxn ang="0">
                <a:pos x="2184" y="163"/>
              </a:cxn>
              <a:cxn ang="0">
                <a:pos x="2461" y="653"/>
              </a:cxn>
              <a:cxn ang="0">
                <a:pos x="2672" y="1026"/>
              </a:cxn>
              <a:cxn ang="0">
                <a:pos x="2684" y="1046"/>
              </a:cxn>
              <a:cxn ang="0">
                <a:pos x="2631" y="1046"/>
              </a:cxn>
              <a:cxn ang="0">
                <a:pos x="2264" y="1046"/>
              </a:cxn>
              <a:cxn ang="0">
                <a:pos x="1010" y="1046"/>
              </a:cxn>
              <a:cxn ang="0">
                <a:pos x="53" y="1046"/>
              </a:cxn>
              <a:cxn ang="0">
                <a:pos x="1" y="1046"/>
              </a:cxn>
              <a:cxn ang="0">
                <a:pos x="0" y="1026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2684" h="1046">
                <a:moveTo>
                  <a:pt x="1" y="0"/>
                </a:moveTo>
                <a:lnTo>
                  <a:pt x="42" y="0"/>
                </a:lnTo>
                <a:lnTo>
                  <a:pt x="328" y="0"/>
                </a:lnTo>
                <a:lnTo>
                  <a:pt x="1305" y="0"/>
                </a:lnTo>
                <a:lnTo>
                  <a:pt x="2051" y="0"/>
                </a:lnTo>
                <a:lnTo>
                  <a:pt x="2093" y="0"/>
                </a:lnTo>
                <a:lnTo>
                  <a:pt x="2104" y="21"/>
                </a:lnTo>
                <a:lnTo>
                  <a:pt x="2184" y="163"/>
                </a:lnTo>
                <a:lnTo>
                  <a:pt x="2461" y="653"/>
                </a:lnTo>
                <a:lnTo>
                  <a:pt x="2672" y="1026"/>
                </a:lnTo>
                <a:lnTo>
                  <a:pt x="2684" y="1046"/>
                </a:lnTo>
                <a:lnTo>
                  <a:pt x="2631" y="1046"/>
                </a:lnTo>
                <a:lnTo>
                  <a:pt x="2264" y="1046"/>
                </a:lnTo>
                <a:lnTo>
                  <a:pt x="1010" y="1046"/>
                </a:lnTo>
                <a:lnTo>
                  <a:pt x="53" y="1046"/>
                </a:lnTo>
                <a:lnTo>
                  <a:pt x="1" y="1046"/>
                </a:lnTo>
                <a:lnTo>
                  <a:pt x="0" y="1026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7030A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43" name="Rectángulo 42"/>
          <p:cNvSpPr/>
          <p:nvPr/>
        </p:nvSpPr>
        <p:spPr>
          <a:xfrm>
            <a:off x="6444208" y="5051931"/>
            <a:ext cx="32715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Ley para la Igualdad Sustantiva entre Mujeres y Hombres del D.F.</a:t>
            </a:r>
            <a:endParaRPr lang="es-MX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4" name="Group 89"/>
          <p:cNvGrpSpPr>
            <a:grpSpLocks/>
          </p:cNvGrpSpPr>
          <p:nvPr/>
        </p:nvGrpSpPr>
        <p:grpSpPr bwMode="auto">
          <a:xfrm>
            <a:off x="5580112" y="4623793"/>
            <a:ext cx="3558836" cy="173359"/>
            <a:chOff x="2928" y="1392"/>
            <a:chExt cx="2400" cy="96"/>
          </a:xfrm>
        </p:grpSpPr>
        <p:sp>
          <p:nvSpPr>
            <p:cNvPr id="45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46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237177" y="4327813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dirty="0" smtClean="0">
                <a:solidFill>
                  <a:srgbClr val="7030A0"/>
                </a:solidFill>
              </a:rPr>
              <a:t>Art. 16.</a:t>
            </a:r>
          </a:p>
          <a:p>
            <a:pPr algn="just"/>
            <a:r>
              <a:rPr lang="es-MX" dirty="0" smtClean="0">
                <a:solidFill>
                  <a:srgbClr val="7030A0"/>
                </a:solidFill>
              </a:rPr>
              <a:t>IX</a:t>
            </a:r>
            <a:r>
              <a:rPr lang="es-MX" dirty="0">
                <a:solidFill>
                  <a:srgbClr val="7030A0"/>
                </a:solidFill>
              </a:rPr>
              <a:t>. Elaborar y recomendar </a:t>
            </a:r>
            <a:r>
              <a:rPr lang="es-MX" dirty="0" smtClean="0">
                <a:solidFill>
                  <a:srgbClr val="7030A0"/>
                </a:solidFill>
              </a:rPr>
              <a:t>la </a:t>
            </a:r>
            <a:r>
              <a:rPr lang="es-MX" dirty="0">
                <a:solidFill>
                  <a:srgbClr val="7030A0"/>
                </a:solidFill>
              </a:rPr>
              <a:t>transmisión en los medios de comunicación y órganos de comunicación </a:t>
            </a:r>
            <a:r>
              <a:rPr lang="es-MX" dirty="0" smtClean="0">
                <a:solidFill>
                  <a:srgbClr val="7030A0"/>
                </a:solidFill>
              </a:rPr>
              <a:t>social </a:t>
            </a:r>
            <a:r>
              <a:rPr lang="es-MX" dirty="0">
                <a:solidFill>
                  <a:srgbClr val="7030A0"/>
                </a:solidFill>
              </a:rPr>
              <a:t>de una imagen igualitaria, libre de estereotipos y plural de mujeres y hombres; </a:t>
            </a:r>
            <a:endParaRPr lang="es-MX" dirty="0" smtClean="0">
              <a:solidFill>
                <a:srgbClr val="7030A0"/>
              </a:solidFill>
            </a:endParaRPr>
          </a:p>
          <a:p>
            <a:pPr algn="just"/>
            <a:r>
              <a:rPr lang="es-MX" dirty="0" smtClean="0">
                <a:solidFill>
                  <a:srgbClr val="7030A0"/>
                </a:solidFill>
              </a:rPr>
              <a:t>X</a:t>
            </a:r>
            <a:r>
              <a:rPr lang="es-MX" dirty="0">
                <a:solidFill>
                  <a:srgbClr val="7030A0"/>
                </a:solidFill>
              </a:rPr>
              <a:t>. </a:t>
            </a:r>
            <a:r>
              <a:rPr lang="es-MX" dirty="0" smtClean="0">
                <a:solidFill>
                  <a:srgbClr val="7030A0"/>
                </a:solidFill>
              </a:rPr>
              <a:t>Adopción </a:t>
            </a:r>
            <a:r>
              <a:rPr lang="es-MX" dirty="0">
                <a:solidFill>
                  <a:srgbClr val="7030A0"/>
                </a:solidFill>
              </a:rPr>
              <a:t>de la transmisión de una imagen igualitaria, libre de estereotipos y plural de mujeres y hombres; </a:t>
            </a:r>
          </a:p>
        </p:txBody>
      </p:sp>
    </p:spTree>
    <p:extLst>
      <p:ext uri="{BB962C8B-B14F-4D97-AF65-F5344CB8AC3E}">
        <p14:creationId xmlns:p14="http://schemas.microsoft.com/office/powerpoint/2010/main" val="1390646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24" grpId="0"/>
      <p:bldP spid="25" grpId="0" animBg="1"/>
      <p:bldP spid="31" grpId="0" animBg="1"/>
      <p:bldP spid="32" grpId="0" animBg="1"/>
      <p:bldP spid="37" grpId="0" animBg="1"/>
      <p:bldP spid="38" grpId="0"/>
      <p:bldP spid="42" grpId="0" animBg="1"/>
      <p:bldP spid="43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Freeform 11"/>
          <p:cNvSpPr>
            <a:spLocks/>
          </p:cNvSpPr>
          <p:nvPr/>
        </p:nvSpPr>
        <p:spPr bwMode="auto">
          <a:xfrm>
            <a:off x="4278313" y="2019300"/>
            <a:ext cx="623887" cy="506413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25" y="1152"/>
              </a:cxn>
              <a:cxn ang="0">
                <a:pos x="203" y="1152"/>
              </a:cxn>
              <a:cxn ang="0">
                <a:pos x="809" y="1152"/>
              </a:cxn>
              <a:cxn ang="0">
                <a:pos x="1273" y="1152"/>
              </a:cxn>
              <a:cxn ang="0">
                <a:pos x="1299" y="1152"/>
              </a:cxn>
              <a:cxn ang="0">
                <a:pos x="1286" y="1129"/>
              </a:cxn>
              <a:cxn ang="0">
                <a:pos x="1197" y="972"/>
              </a:cxn>
              <a:cxn ang="0">
                <a:pos x="892" y="433"/>
              </a:cxn>
              <a:cxn ang="0">
                <a:pos x="660" y="24"/>
              </a:cxn>
              <a:cxn ang="0">
                <a:pos x="648" y="0"/>
              </a:cxn>
              <a:cxn ang="0">
                <a:pos x="635" y="24"/>
              </a:cxn>
              <a:cxn ang="0">
                <a:pos x="546" y="181"/>
              </a:cxn>
              <a:cxn ang="0">
                <a:pos x="244" y="719"/>
              </a:cxn>
              <a:cxn ang="0">
                <a:pos x="12" y="1129"/>
              </a:cxn>
              <a:cxn ang="0">
                <a:pos x="0" y="1152"/>
              </a:cxn>
              <a:cxn ang="0">
                <a:pos x="0" y="1152"/>
              </a:cxn>
            </a:cxnLst>
            <a:rect l="0" t="0" r="r" b="b"/>
            <a:pathLst>
              <a:path w="1299" h="1152">
                <a:moveTo>
                  <a:pt x="0" y="1152"/>
                </a:moveTo>
                <a:lnTo>
                  <a:pt x="25" y="1152"/>
                </a:lnTo>
                <a:lnTo>
                  <a:pt x="203" y="1152"/>
                </a:lnTo>
                <a:lnTo>
                  <a:pt x="809" y="1152"/>
                </a:lnTo>
                <a:lnTo>
                  <a:pt x="1273" y="1152"/>
                </a:lnTo>
                <a:lnTo>
                  <a:pt x="1299" y="1152"/>
                </a:lnTo>
                <a:lnTo>
                  <a:pt x="1286" y="1129"/>
                </a:lnTo>
                <a:lnTo>
                  <a:pt x="1197" y="972"/>
                </a:lnTo>
                <a:lnTo>
                  <a:pt x="892" y="433"/>
                </a:lnTo>
                <a:lnTo>
                  <a:pt x="660" y="24"/>
                </a:lnTo>
                <a:lnTo>
                  <a:pt x="648" y="0"/>
                </a:lnTo>
                <a:lnTo>
                  <a:pt x="635" y="24"/>
                </a:lnTo>
                <a:lnTo>
                  <a:pt x="546" y="181"/>
                </a:lnTo>
                <a:lnTo>
                  <a:pt x="244" y="719"/>
                </a:lnTo>
                <a:lnTo>
                  <a:pt x="12" y="1129"/>
                </a:lnTo>
                <a:lnTo>
                  <a:pt x="0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2" name="Freeform 18"/>
          <p:cNvSpPr>
            <a:spLocks/>
          </p:cNvSpPr>
          <p:nvPr/>
        </p:nvSpPr>
        <p:spPr bwMode="auto">
          <a:xfrm>
            <a:off x="3952875" y="2667000"/>
            <a:ext cx="1304925" cy="460375"/>
          </a:xfrm>
          <a:custGeom>
            <a:avLst/>
            <a:gdLst/>
            <a:ahLst/>
            <a:cxnLst>
              <a:cxn ang="0">
                <a:pos x="591" y="0"/>
              </a:cxn>
              <a:cxn ang="0">
                <a:pos x="621" y="0"/>
              </a:cxn>
              <a:cxn ang="0">
                <a:pos x="830" y="0"/>
              </a:cxn>
              <a:cxn ang="0">
                <a:pos x="1548" y="0"/>
              </a:cxn>
              <a:cxn ang="0">
                <a:pos x="2095" y="0"/>
              </a:cxn>
              <a:cxn ang="0">
                <a:pos x="2126" y="0"/>
              </a:cxn>
              <a:cxn ang="0">
                <a:pos x="2137" y="21"/>
              </a:cxn>
              <a:cxn ang="0">
                <a:pos x="2217" y="165"/>
              </a:cxn>
              <a:cxn ang="0">
                <a:pos x="2493" y="654"/>
              </a:cxn>
              <a:cxn ang="0">
                <a:pos x="2705" y="1028"/>
              </a:cxn>
              <a:cxn ang="0">
                <a:pos x="2717" y="1048"/>
              </a:cxn>
              <a:cxn ang="0">
                <a:pos x="2663" y="1048"/>
              </a:cxn>
              <a:cxn ang="0">
                <a:pos x="2292" y="1048"/>
              </a:cxn>
              <a:cxn ang="0">
                <a:pos x="1021" y="1048"/>
              </a:cxn>
              <a:cxn ang="0">
                <a:pos x="53" y="1048"/>
              </a:cxn>
              <a:cxn ang="0">
                <a:pos x="0" y="1048"/>
              </a:cxn>
              <a:cxn ang="0">
                <a:pos x="11" y="1028"/>
              </a:cxn>
              <a:cxn ang="0">
                <a:pos x="92" y="884"/>
              </a:cxn>
              <a:cxn ang="0">
                <a:pos x="368" y="395"/>
              </a:cxn>
              <a:cxn ang="0">
                <a:pos x="579" y="21"/>
              </a:cxn>
              <a:cxn ang="0">
                <a:pos x="591" y="0"/>
              </a:cxn>
              <a:cxn ang="0">
                <a:pos x="591" y="0"/>
              </a:cxn>
            </a:cxnLst>
            <a:rect l="0" t="0" r="r" b="b"/>
            <a:pathLst>
              <a:path w="2717" h="1048">
                <a:moveTo>
                  <a:pt x="591" y="0"/>
                </a:moveTo>
                <a:lnTo>
                  <a:pt x="621" y="0"/>
                </a:lnTo>
                <a:lnTo>
                  <a:pt x="830" y="0"/>
                </a:lnTo>
                <a:lnTo>
                  <a:pt x="1548" y="0"/>
                </a:lnTo>
                <a:lnTo>
                  <a:pt x="2095" y="0"/>
                </a:lnTo>
                <a:lnTo>
                  <a:pt x="2126" y="0"/>
                </a:lnTo>
                <a:lnTo>
                  <a:pt x="2137" y="21"/>
                </a:lnTo>
                <a:lnTo>
                  <a:pt x="2217" y="165"/>
                </a:lnTo>
                <a:lnTo>
                  <a:pt x="2493" y="654"/>
                </a:lnTo>
                <a:lnTo>
                  <a:pt x="2705" y="1028"/>
                </a:lnTo>
                <a:lnTo>
                  <a:pt x="2717" y="1048"/>
                </a:lnTo>
                <a:lnTo>
                  <a:pt x="2663" y="1048"/>
                </a:lnTo>
                <a:lnTo>
                  <a:pt x="2292" y="1048"/>
                </a:lnTo>
                <a:lnTo>
                  <a:pt x="1021" y="1048"/>
                </a:lnTo>
                <a:lnTo>
                  <a:pt x="53" y="1048"/>
                </a:lnTo>
                <a:lnTo>
                  <a:pt x="0" y="1048"/>
                </a:lnTo>
                <a:lnTo>
                  <a:pt x="11" y="1028"/>
                </a:lnTo>
                <a:lnTo>
                  <a:pt x="92" y="884"/>
                </a:lnTo>
                <a:lnTo>
                  <a:pt x="368" y="395"/>
                </a:lnTo>
                <a:lnTo>
                  <a:pt x="579" y="21"/>
                </a:lnTo>
                <a:lnTo>
                  <a:pt x="591" y="0"/>
                </a:lnTo>
                <a:lnTo>
                  <a:pt x="591" y="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5029200" y="2819400"/>
            <a:ext cx="3505200" cy="152400"/>
            <a:chOff x="3168" y="1776"/>
            <a:chExt cx="2208" cy="96"/>
          </a:xfrm>
        </p:grpSpPr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3168" y="1776"/>
              <a:ext cx="96" cy="9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H="1">
              <a:off x="3264" y="1824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4648200" y="2209800"/>
            <a:ext cx="152400" cy="152400"/>
          </a:xfrm>
          <a:prstGeom prst="ellips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Normatividad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5" name="4 Marcador de texto"/>
          <p:cNvSpPr txBox="1">
            <a:spLocks/>
          </p:cNvSpPr>
          <p:nvPr/>
        </p:nvSpPr>
        <p:spPr>
          <a:xfrm>
            <a:off x="5257800" y="1822453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FF0066"/>
                </a:solidFill>
              </a:rPr>
              <a:t>CEDAW</a:t>
            </a:r>
          </a:p>
        </p:txBody>
      </p:sp>
      <p:grpSp>
        <p:nvGrpSpPr>
          <p:cNvPr id="18" name="Group 89"/>
          <p:cNvGrpSpPr>
            <a:grpSpLocks/>
          </p:cNvGrpSpPr>
          <p:nvPr/>
        </p:nvGrpSpPr>
        <p:grpSpPr bwMode="auto">
          <a:xfrm>
            <a:off x="4670460" y="2221047"/>
            <a:ext cx="3810000" cy="152400"/>
            <a:chOff x="2928" y="1392"/>
            <a:chExt cx="2400" cy="96"/>
          </a:xfrm>
        </p:grpSpPr>
        <p:sp>
          <p:nvSpPr>
            <p:cNvPr id="19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  <p:sp>
          <p:nvSpPr>
            <p:cNvPr id="20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 sz="2800"/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5040916" y="2819400"/>
            <a:ext cx="3810000" cy="152400"/>
            <a:chOff x="2928" y="1392"/>
            <a:chExt cx="2400" cy="96"/>
          </a:xfrm>
        </p:grpSpPr>
        <p:sp>
          <p:nvSpPr>
            <p:cNvPr id="22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3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82097" y="2488990"/>
            <a:ext cx="3805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Plataforma de Acción de Beijing</a:t>
            </a:r>
            <a:endParaRPr lang="es-ES_tradnl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Freeform 36"/>
          <p:cNvSpPr>
            <a:spLocks/>
          </p:cNvSpPr>
          <p:nvPr/>
        </p:nvSpPr>
        <p:spPr bwMode="auto">
          <a:xfrm>
            <a:off x="4648200" y="3276600"/>
            <a:ext cx="946150" cy="46037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26" name="Group 89"/>
          <p:cNvGrpSpPr>
            <a:grpSpLocks/>
          </p:cNvGrpSpPr>
          <p:nvPr/>
        </p:nvGrpSpPr>
        <p:grpSpPr bwMode="auto">
          <a:xfrm>
            <a:off x="5193316" y="3420616"/>
            <a:ext cx="3810000" cy="152400"/>
            <a:chOff x="2928" y="1392"/>
            <a:chExt cx="2400" cy="96"/>
          </a:xfrm>
        </p:grpSpPr>
        <p:sp>
          <p:nvSpPr>
            <p:cNvPr id="27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8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29" name="4 Marcador de texto"/>
          <p:cNvSpPr txBox="1">
            <a:spLocks/>
          </p:cNvSpPr>
          <p:nvPr/>
        </p:nvSpPr>
        <p:spPr>
          <a:xfrm>
            <a:off x="5598168" y="3068960"/>
            <a:ext cx="2088232" cy="6478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b="1" dirty="0" smtClean="0">
                <a:solidFill>
                  <a:srgbClr val="00CC99"/>
                </a:solidFill>
              </a:rPr>
              <a:t>Constitución</a:t>
            </a:r>
            <a:endParaRPr lang="es-MX" sz="2000" b="1" dirty="0" smtClean="0">
              <a:solidFill>
                <a:srgbClr val="00CC99"/>
              </a:solidFill>
            </a:endParaRPr>
          </a:p>
        </p:txBody>
      </p:sp>
      <p:sp>
        <p:nvSpPr>
          <p:cNvPr id="31" name="Freeform 46"/>
          <p:cNvSpPr>
            <a:spLocks/>
          </p:cNvSpPr>
          <p:nvPr/>
        </p:nvSpPr>
        <p:spPr bwMode="auto">
          <a:xfrm>
            <a:off x="3613150" y="3276600"/>
            <a:ext cx="946150" cy="460375"/>
          </a:xfrm>
          <a:custGeom>
            <a:avLst/>
            <a:gdLst/>
            <a:ahLst/>
            <a:cxnLst>
              <a:cxn ang="0">
                <a:pos x="0" y="1048"/>
              </a:cxn>
              <a:cxn ang="0">
                <a:pos x="38" y="1048"/>
              </a:cxn>
              <a:cxn ang="0">
                <a:pos x="307" y="1048"/>
              </a:cxn>
              <a:cxn ang="0">
                <a:pos x="1231" y="1048"/>
              </a:cxn>
              <a:cxn ang="0">
                <a:pos x="1934" y="1048"/>
              </a:cxn>
              <a:cxn ang="0">
                <a:pos x="1974" y="1048"/>
              </a:cxn>
              <a:cxn ang="0">
                <a:pos x="1973" y="1028"/>
              </a:cxn>
              <a:cxn ang="0">
                <a:pos x="1974" y="884"/>
              </a:cxn>
              <a:cxn ang="0">
                <a:pos x="1973" y="395"/>
              </a:cxn>
              <a:cxn ang="0">
                <a:pos x="1973" y="21"/>
              </a:cxn>
              <a:cxn ang="0">
                <a:pos x="1974" y="0"/>
              </a:cxn>
              <a:cxn ang="0">
                <a:pos x="1946" y="0"/>
              </a:cxn>
              <a:cxn ang="0">
                <a:pos x="1758" y="0"/>
              </a:cxn>
              <a:cxn ang="0">
                <a:pos x="1111" y="0"/>
              </a:cxn>
              <a:cxn ang="0">
                <a:pos x="617" y="0"/>
              </a:cxn>
              <a:cxn ang="0">
                <a:pos x="591" y="0"/>
              </a:cxn>
              <a:cxn ang="0">
                <a:pos x="579" y="21"/>
              </a:cxn>
              <a:cxn ang="0">
                <a:pos x="498" y="165"/>
              </a:cxn>
              <a:cxn ang="0">
                <a:pos x="222" y="654"/>
              </a:cxn>
              <a:cxn ang="0">
                <a:pos x="11" y="1028"/>
              </a:cxn>
              <a:cxn ang="0">
                <a:pos x="0" y="1048"/>
              </a:cxn>
              <a:cxn ang="0">
                <a:pos x="0" y="1048"/>
              </a:cxn>
            </a:cxnLst>
            <a:rect l="0" t="0" r="r" b="b"/>
            <a:pathLst>
              <a:path w="1974" h="1048">
                <a:moveTo>
                  <a:pt x="0" y="1048"/>
                </a:moveTo>
                <a:lnTo>
                  <a:pt x="38" y="1048"/>
                </a:lnTo>
                <a:lnTo>
                  <a:pt x="307" y="1048"/>
                </a:lnTo>
                <a:lnTo>
                  <a:pt x="1231" y="1048"/>
                </a:lnTo>
                <a:lnTo>
                  <a:pt x="1934" y="1048"/>
                </a:lnTo>
                <a:lnTo>
                  <a:pt x="1974" y="1048"/>
                </a:lnTo>
                <a:lnTo>
                  <a:pt x="1973" y="1028"/>
                </a:lnTo>
                <a:lnTo>
                  <a:pt x="1974" y="884"/>
                </a:lnTo>
                <a:lnTo>
                  <a:pt x="1973" y="395"/>
                </a:lnTo>
                <a:lnTo>
                  <a:pt x="1973" y="21"/>
                </a:lnTo>
                <a:lnTo>
                  <a:pt x="1974" y="0"/>
                </a:lnTo>
                <a:lnTo>
                  <a:pt x="1946" y="0"/>
                </a:lnTo>
                <a:lnTo>
                  <a:pt x="1758" y="0"/>
                </a:lnTo>
                <a:lnTo>
                  <a:pt x="1111" y="0"/>
                </a:lnTo>
                <a:lnTo>
                  <a:pt x="617" y="0"/>
                </a:lnTo>
                <a:lnTo>
                  <a:pt x="591" y="0"/>
                </a:lnTo>
                <a:lnTo>
                  <a:pt x="579" y="21"/>
                </a:lnTo>
                <a:lnTo>
                  <a:pt x="498" y="165"/>
                </a:lnTo>
                <a:lnTo>
                  <a:pt x="222" y="654"/>
                </a:lnTo>
                <a:lnTo>
                  <a:pt x="11" y="1028"/>
                </a:lnTo>
                <a:lnTo>
                  <a:pt x="0" y="1048"/>
                </a:lnTo>
                <a:lnTo>
                  <a:pt x="0" y="1048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2" name="Freeform 36"/>
          <p:cNvSpPr>
            <a:spLocks/>
          </p:cNvSpPr>
          <p:nvPr/>
        </p:nvSpPr>
        <p:spPr bwMode="auto">
          <a:xfrm>
            <a:off x="4701653" y="3899339"/>
            <a:ext cx="1454523" cy="45199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28" y="0"/>
              </a:cxn>
              <a:cxn ang="0">
                <a:pos x="217" y="0"/>
              </a:cxn>
              <a:cxn ang="0">
                <a:pos x="863" y="0"/>
              </a:cxn>
              <a:cxn ang="0">
                <a:pos x="1357" y="0"/>
              </a:cxn>
              <a:cxn ang="0">
                <a:pos x="1385" y="0"/>
              </a:cxn>
              <a:cxn ang="0">
                <a:pos x="1395" y="21"/>
              </a:cxn>
              <a:cxn ang="0">
                <a:pos x="1476" y="165"/>
              </a:cxn>
              <a:cxn ang="0">
                <a:pos x="1752" y="654"/>
              </a:cxn>
              <a:cxn ang="0">
                <a:pos x="1963" y="1028"/>
              </a:cxn>
              <a:cxn ang="0">
                <a:pos x="1975" y="1048"/>
              </a:cxn>
              <a:cxn ang="0">
                <a:pos x="1936" y="1048"/>
              </a:cxn>
              <a:cxn ang="0">
                <a:pos x="1667" y="1048"/>
              </a:cxn>
              <a:cxn ang="0">
                <a:pos x="743" y="1048"/>
              </a:cxn>
              <a:cxn ang="0">
                <a:pos x="40" y="1048"/>
              </a:cxn>
              <a:cxn ang="0">
                <a:pos x="1" y="1048"/>
              </a:cxn>
              <a:cxn ang="0">
                <a:pos x="0" y="1028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975" h="1048">
                <a:moveTo>
                  <a:pt x="1" y="0"/>
                </a:moveTo>
                <a:lnTo>
                  <a:pt x="28" y="0"/>
                </a:lnTo>
                <a:lnTo>
                  <a:pt x="217" y="0"/>
                </a:lnTo>
                <a:lnTo>
                  <a:pt x="863" y="0"/>
                </a:lnTo>
                <a:lnTo>
                  <a:pt x="1357" y="0"/>
                </a:lnTo>
                <a:lnTo>
                  <a:pt x="1385" y="0"/>
                </a:lnTo>
                <a:lnTo>
                  <a:pt x="1395" y="21"/>
                </a:lnTo>
                <a:lnTo>
                  <a:pt x="1476" y="165"/>
                </a:lnTo>
                <a:lnTo>
                  <a:pt x="1752" y="654"/>
                </a:lnTo>
                <a:lnTo>
                  <a:pt x="1963" y="1028"/>
                </a:lnTo>
                <a:lnTo>
                  <a:pt x="1975" y="1048"/>
                </a:lnTo>
                <a:lnTo>
                  <a:pt x="1936" y="1048"/>
                </a:lnTo>
                <a:lnTo>
                  <a:pt x="1667" y="1048"/>
                </a:lnTo>
                <a:lnTo>
                  <a:pt x="743" y="1048"/>
                </a:lnTo>
                <a:lnTo>
                  <a:pt x="40" y="1048"/>
                </a:lnTo>
                <a:lnTo>
                  <a:pt x="1" y="1048"/>
                </a:lnTo>
                <a:lnTo>
                  <a:pt x="0" y="1028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33" name="Group 89"/>
          <p:cNvGrpSpPr>
            <a:grpSpLocks/>
          </p:cNvGrpSpPr>
          <p:nvPr/>
        </p:nvGrpSpPr>
        <p:grpSpPr bwMode="auto">
          <a:xfrm>
            <a:off x="5477660" y="4000872"/>
            <a:ext cx="3558836" cy="173359"/>
            <a:chOff x="2928" y="1392"/>
            <a:chExt cx="2400" cy="96"/>
          </a:xfrm>
        </p:grpSpPr>
        <p:sp>
          <p:nvSpPr>
            <p:cNvPr id="34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5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5" name="Rectángulo 4"/>
          <p:cNvSpPr/>
          <p:nvPr/>
        </p:nvSpPr>
        <p:spPr>
          <a:xfrm>
            <a:off x="3142478" y="435581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es-MX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Freeform 20"/>
          <p:cNvSpPr>
            <a:spLocks/>
          </p:cNvSpPr>
          <p:nvPr/>
        </p:nvSpPr>
        <p:spPr bwMode="auto">
          <a:xfrm>
            <a:off x="3203848" y="3886200"/>
            <a:ext cx="1355452" cy="460375"/>
          </a:xfrm>
          <a:custGeom>
            <a:avLst/>
            <a:gdLst/>
            <a:ahLst/>
            <a:cxnLst>
              <a:cxn ang="0">
                <a:pos x="0" y="1048"/>
              </a:cxn>
              <a:cxn ang="0">
                <a:pos x="38" y="1048"/>
              </a:cxn>
              <a:cxn ang="0">
                <a:pos x="307" y="1048"/>
              </a:cxn>
              <a:cxn ang="0">
                <a:pos x="1231" y="1048"/>
              </a:cxn>
              <a:cxn ang="0">
                <a:pos x="1934" y="1048"/>
              </a:cxn>
              <a:cxn ang="0">
                <a:pos x="1974" y="1048"/>
              </a:cxn>
              <a:cxn ang="0">
                <a:pos x="1973" y="1028"/>
              </a:cxn>
              <a:cxn ang="0">
                <a:pos x="1974" y="884"/>
              </a:cxn>
              <a:cxn ang="0">
                <a:pos x="1973" y="395"/>
              </a:cxn>
              <a:cxn ang="0">
                <a:pos x="1973" y="21"/>
              </a:cxn>
              <a:cxn ang="0">
                <a:pos x="1974" y="0"/>
              </a:cxn>
              <a:cxn ang="0">
                <a:pos x="1946" y="0"/>
              </a:cxn>
              <a:cxn ang="0">
                <a:pos x="1758" y="0"/>
              </a:cxn>
              <a:cxn ang="0">
                <a:pos x="1111" y="0"/>
              </a:cxn>
              <a:cxn ang="0">
                <a:pos x="617" y="0"/>
              </a:cxn>
              <a:cxn ang="0">
                <a:pos x="591" y="0"/>
              </a:cxn>
              <a:cxn ang="0">
                <a:pos x="579" y="21"/>
              </a:cxn>
              <a:cxn ang="0">
                <a:pos x="498" y="165"/>
              </a:cxn>
              <a:cxn ang="0">
                <a:pos x="222" y="654"/>
              </a:cxn>
              <a:cxn ang="0">
                <a:pos x="11" y="1028"/>
              </a:cxn>
              <a:cxn ang="0">
                <a:pos x="0" y="1048"/>
              </a:cxn>
              <a:cxn ang="0">
                <a:pos x="0" y="1048"/>
              </a:cxn>
            </a:cxnLst>
            <a:rect l="0" t="0" r="r" b="b"/>
            <a:pathLst>
              <a:path w="1974" h="1048">
                <a:moveTo>
                  <a:pt x="0" y="1048"/>
                </a:moveTo>
                <a:lnTo>
                  <a:pt x="38" y="1048"/>
                </a:lnTo>
                <a:lnTo>
                  <a:pt x="307" y="1048"/>
                </a:lnTo>
                <a:lnTo>
                  <a:pt x="1231" y="1048"/>
                </a:lnTo>
                <a:lnTo>
                  <a:pt x="1934" y="1048"/>
                </a:lnTo>
                <a:lnTo>
                  <a:pt x="1974" y="1048"/>
                </a:lnTo>
                <a:lnTo>
                  <a:pt x="1973" y="1028"/>
                </a:lnTo>
                <a:lnTo>
                  <a:pt x="1974" y="884"/>
                </a:lnTo>
                <a:lnTo>
                  <a:pt x="1973" y="395"/>
                </a:lnTo>
                <a:lnTo>
                  <a:pt x="1973" y="21"/>
                </a:lnTo>
                <a:lnTo>
                  <a:pt x="1974" y="0"/>
                </a:lnTo>
                <a:lnTo>
                  <a:pt x="1946" y="0"/>
                </a:lnTo>
                <a:lnTo>
                  <a:pt x="1758" y="0"/>
                </a:lnTo>
                <a:lnTo>
                  <a:pt x="1111" y="0"/>
                </a:lnTo>
                <a:lnTo>
                  <a:pt x="617" y="0"/>
                </a:lnTo>
                <a:lnTo>
                  <a:pt x="591" y="0"/>
                </a:lnTo>
                <a:lnTo>
                  <a:pt x="579" y="21"/>
                </a:lnTo>
                <a:lnTo>
                  <a:pt x="498" y="165"/>
                </a:lnTo>
                <a:lnTo>
                  <a:pt x="222" y="654"/>
                </a:lnTo>
                <a:lnTo>
                  <a:pt x="11" y="1028"/>
                </a:lnTo>
                <a:lnTo>
                  <a:pt x="0" y="1048"/>
                </a:lnTo>
                <a:lnTo>
                  <a:pt x="0" y="1048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8" name="Rectángulo 37"/>
          <p:cNvSpPr/>
          <p:nvPr/>
        </p:nvSpPr>
        <p:spPr>
          <a:xfrm>
            <a:off x="59723" y="3496816"/>
            <a:ext cx="32715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Ley General de Acceso de las Mujeres a una vida libre de violencia </a:t>
            </a:r>
            <a:endParaRPr lang="es-MX" sz="1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5816386" y="3513772"/>
            <a:ext cx="32715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Ley General para la Igualdad entre Mujeres y Hombres </a:t>
            </a:r>
            <a:endParaRPr lang="es-MX" sz="1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9" name="Group 89"/>
          <p:cNvGrpSpPr>
            <a:grpSpLocks/>
          </p:cNvGrpSpPr>
          <p:nvPr/>
        </p:nvGrpSpPr>
        <p:grpSpPr bwMode="auto">
          <a:xfrm rot="10800000" flipV="1">
            <a:off x="1223856" y="4087552"/>
            <a:ext cx="2484048" cy="162879"/>
            <a:chOff x="2928" y="1392"/>
            <a:chExt cx="2400" cy="96"/>
          </a:xfrm>
        </p:grpSpPr>
        <p:sp>
          <p:nvSpPr>
            <p:cNvPr id="40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41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42" name="Freeform 45"/>
          <p:cNvSpPr>
            <a:spLocks/>
          </p:cNvSpPr>
          <p:nvPr/>
        </p:nvSpPr>
        <p:spPr bwMode="auto">
          <a:xfrm>
            <a:off x="4724698" y="4552801"/>
            <a:ext cx="2007542" cy="460375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42" y="0"/>
              </a:cxn>
              <a:cxn ang="0">
                <a:pos x="328" y="0"/>
              </a:cxn>
              <a:cxn ang="0">
                <a:pos x="1305" y="0"/>
              </a:cxn>
              <a:cxn ang="0">
                <a:pos x="2051" y="0"/>
              </a:cxn>
              <a:cxn ang="0">
                <a:pos x="2093" y="0"/>
              </a:cxn>
              <a:cxn ang="0">
                <a:pos x="2104" y="21"/>
              </a:cxn>
              <a:cxn ang="0">
                <a:pos x="2184" y="163"/>
              </a:cxn>
              <a:cxn ang="0">
                <a:pos x="2461" y="653"/>
              </a:cxn>
              <a:cxn ang="0">
                <a:pos x="2672" y="1026"/>
              </a:cxn>
              <a:cxn ang="0">
                <a:pos x="2684" y="1046"/>
              </a:cxn>
              <a:cxn ang="0">
                <a:pos x="2631" y="1046"/>
              </a:cxn>
              <a:cxn ang="0">
                <a:pos x="2264" y="1046"/>
              </a:cxn>
              <a:cxn ang="0">
                <a:pos x="1010" y="1046"/>
              </a:cxn>
              <a:cxn ang="0">
                <a:pos x="53" y="1046"/>
              </a:cxn>
              <a:cxn ang="0">
                <a:pos x="1" y="1046"/>
              </a:cxn>
              <a:cxn ang="0">
                <a:pos x="0" y="1026"/>
              </a:cxn>
              <a:cxn ang="0">
                <a:pos x="1" y="884"/>
              </a:cxn>
              <a:cxn ang="0">
                <a:pos x="0" y="395"/>
              </a:cxn>
              <a:cxn ang="0">
                <a:pos x="0" y="2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2684" h="1046">
                <a:moveTo>
                  <a:pt x="1" y="0"/>
                </a:moveTo>
                <a:lnTo>
                  <a:pt x="42" y="0"/>
                </a:lnTo>
                <a:lnTo>
                  <a:pt x="328" y="0"/>
                </a:lnTo>
                <a:lnTo>
                  <a:pt x="1305" y="0"/>
                </a:lnTo>
                <a:lnTo>
                  <a:pt x="2051" y="0"/>
                </a:lnTo>
                <a:lnTo>
                  <a:pt x="2093" y="0"/>
                </a:lnTo>
                <a:lnTo>
                  <a:pt x="2104" y="21"/>
                </a:lnTo>
                <a:lnTo>
                  <a:pt x="2184" y="163"/>
                </a:lnTo>
                <a:lnTo>
                  <a:pt x="2461" y="653"/>
                </a:lnTo>
                <a:lnTo>
                  <a:pt x="2672" y="1026"/>
                </a:lnTo>
                <a:lnTo>
                  <a:pt x="2684" y="1046"/>
                </a:lnTo>
                <a:lnTo>
                  <a:pt x="2631" y="1046"/>
                </a:lnTo>
                <a:lnTo>
                  <a:pt x="2264" y="1046"/>
                </a:lnTo>
                <a:lnTo>
                  <a:pt x="1010" y="1046"/>
                </a:lnTo>
                <a:lnTo>
                  <a:pt x="53" y="1046"/>
                </a:lnTo>
                <a:lnTo>
                  <a:pt x="1" y="1046"/>
                </a:lnTo>
                <a:lnTo>
                  <a:pt x="0" y="1026"/>
                </a:lnTo>
                <a:lnTo>
                  <a:pt x="1" y="884"/>
                </a:lnTo>
                <a:lnTo>
                  <a:pt x="0" y="395"/>
                </a:lnTo>
                <a:lnTo>
                  <a:pt x="0" y="21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7030A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44" name="Group 89"/>
          <p:cNvGrpSpPr>
            <a:grpSpLocks/>
          </p:cNvGrpSpPr>
          <p:nvPr/>
        </p:nvGrpSpPr>
        <p:grpSpPr bwMode="auto">
          <a:xfrm>
            <a:off x="5580112" y="4623793"/>
            <a:ext cx="3558836" cy="173359"/>
            <a:chOff x="2928" y="1392"/>
            <a:chExt cx="2400" cy="96"/>
          </a:xfrm>
        </p:grpSpPr>
        <p:sp>
          <p:nvSpPr>
            <p:cNvPr id="45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46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47" name="Freeform 51"/>
          <p:cNvSpPr>
            <a:spLocks/>
          </p:cNvSpPr>
          <p:nvPr/>
        </p:nvSpPr>
        <p:spPr bwMode="auto">
          <a:xfrm>
            <a:off x="2627785" y="4552801"/>
            <a:ext cx="1939454" cy="460375"/>
          </a:xfrm>
          <a:custGeom>
            <a:avLst/>
            <a:gdLst/>
            <a:ahLst/>
            <a:cxnLst>
              <a:cxn ang="0">
                <a:pos x="0" y="1046"/>
              </a:cxn>
              <a:cxn ang="0">
                <a:pos x="52" y="1046"/>
              </a:cxn>
              <a:cxn ang="0">
                <a:pos x="419" y="1046"/>
              </a:cxn>
              <a:cxn ang="0">
                <a:pos x="1674" y="1046"/>
              </a:cxn>
              <a:cxn ang="0">
                <a:pos x="2631" y="1046"/>
              </a:cxn>
              <a:cxn ang="0">
                <a:pos x="2684" y="1046"/>
              </a:cxn>
              <a:cxn ang="0">
                <a:pos x="2683" y="1026"/>
              </a:cxn>
              <a:cxn ang="0">
                <a:pos x="2684" y="884"/>
              </a:cxn>
              <a:cxn ang="0">
                <a:pos x="2683" y="395"/>
              </a:cxn>
              <a:cxn ang="0">
                <a:pos x="2683" y="21"/>
              </a:cxn>
              <a:cxn ang="0">
                <a:pos x="2684" y="0"/>
              </a:cxn>
              <a:cxn ang="0">
                <a:pos x="2642" y="0"/>
              </a:cxn>
              <a:cxn ang="0">
                <a:pos x="2356" y="0"/>
              </a:cxn>
              <a:cxn ang="0">
                <a:pos x="1379" y="0"/>
              </a:cxn>
              <a:cxn ang="0">
                <a:pos x="633" y="0"/>
              </a:cxn>
              <a:cxn ang="0">
                <a:pos x="592" y="0"/>
              </a:cxn>
              <a:cxn ang="0">
                <a:pos x="580" y="21"/>
              </a:cxn>
              <a:cxn ang="0">
                <a:pos x="498" y="163"/>
              </a:cxn>
              <a:cxn ang="0">
                <a:pos x="222" y="653"/>
              </a:cxn>
              <a:cxn ang="0">
                <a:pos x="11" y="1026"/>
              </a:cxn>
              <a:cxn ang="0">
                <a:pos x="0" y="1046"/>
              </a:cxn>
              <a:cxn ang="0">
                <a:pos x="0" y="1046"/>
              </a:cxn>
            </a:cxnLst>
            <a:rect l="0" t="0" r="r" b="b"/>
            <a:pathLst>
              <a:path w="2684" h="1046">
                <a:moveTo>
                  <a:pt x="0" y="1046"/>
                </a:moveTo>
                <a:lnTo>
                  <a:pt x="52" y="1046"/>
                </a:lnTo>
                <a:lnTo>
                  <a:pt x="419" y="1046"/>
                </a:lnTo>
                <a:lnTo>
                  <a:pt x="1674" y="1046"/>
                </a:lnTo>
                <a:lnTo>
                  <a:pt x="2631" y="1046"/>
                </a:lnTo>
                <a:lnTo>
                  <a:pt x="2684" y="1046"/>
                </a:lnTo>
                <a:lnTo>
                  <a:pt x="2683" y="1026"/>
                </a:lnTo>
                <a:lnTo>
                  <a:pt x="2684" y="884"/>
                </a:lnTo>
                <a:lnTo>
                  <a:pt x="2683" y="395"/>
                </a:lnTo>
                <a:lnTo>
                  <a:pt x="2683" y="21"/>
                </a:lnTo>
                <a:lnTo>
                  <a:pt x="2684" y="0"/>
                </a:lnTo>
                <a:lnTo>
                  <a:pt x="2642" y="0"/>
                </a:lnTo>
                <a:lnTo>
                  <a:pt x="2356" y="0"/>
                </a:lnTo>
                <a:lnTo>
                  <a:pt x="1379" y="0"/>
                </a:lnTo>
                <a:lnTo>
                  <a:pt x="633" y="0"/>
                </a:lnTo>
                <a:lnTo>
                  <a:pt x="592" y="0"/>
                </a:lnTo>
                <a:lnTo>
                  <a:pt x="580" y="21"/>
                </a:lnTo>
                <a:lnTo>
                  <a:pt x="498" y="163"/>
                </a:lnTo>
                <a:lnTo>
                  <a:pt x="222" y="653"/>
                </a:lnTo>
                <a:lnTo>
                  <a:pt x="11" y="1026"/>
                </a:lnTo>
                <a:lnTo>
                  <a:pt x="0" y="1046"/>
                </a:lnTo>
                <a:lnTo>
                  <a:pt x="0" y="1046"/>
                </a:lnTo>
                <a:close/>
              </a:path>
            </a:pathLst>
          </a:custGeom>
          <a:solidFill>
            <a:srgbClr val="7030A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48" name="Rectángulo 47"/>
          <p:cNvSpPr/>
          <p:nvPr/>
        </p:nvSpPr>
        <p:spPr>
          <a:xfrm>
            <a:off x="-67713" y="4737918"/>
            <a:ext cx="32715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Ley de Acceso de las Mujeres a una vida libre de violencia del D.F.</a:t>
            </a:r>
            <a:endParaRPr lang="es-MX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9" name="Group 89"/>
          <p:cNvGrpSpPr>
            <a:grpSpLocks/>
          </p:cNvGrpSpPr>
          <p:nvPr/>
        </p:nvGrpSpPr>
        <p:grpSpPr bwMode="auto">
          <a:xfrm rot="10800000" flipV="1">
            <a:off x="1187625" y="4706280"/>
            <a:ext cx="2484048" cy="162879"/>
            <a:chOff x="2928" y="1392"/>
            <a:chExt cx="2400" cy="96"/>
          </a:xfrm>
        </p:grpSpPr>
        <p:sp>
          <p:nvSpPr>
            <p:cNvPr id="50" name="Oval 84"/>
            <p:cNvSpPr>
              <a:spLocks noChangeArrowheads="1"/>
            </p:cNvSpPr>
            <p:nvPr/>
          </p:nvSpPr>
          <p:spPr bwMode="auto">
            <a:xfrm>
              <a:off x="2928" y="1392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51" name="Line 85"/>
            <p:cNvSpPr>
              <a:spLocks noChangeShapeType="1"/>
            </p:cNvSpPr>
            <p:nvPr/>
          </p:nvSpPr>
          <p:spPr bwMode="auto">
            <a:xfrm flipH="1">
              <a:off x="3024" y="1440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3" name="Rectángulo 2"/>
          <p:cNvSpPr/>
          <p:nvPr/>
        </p:nvSpPr>
        <p:spPr>
          <a:xfrm>
            <a:off x="3203848" y="5269963"/>
            <a:ext cx="57096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rgbClr val="7030A0"/>
                </a:solidFill>
              </a:rPr>
              <a:t>Art. 6 Violencia </a:t>
            </a:r>
            <a:r>
              <a:rPr lang="es-MX" sz="2400" dirty="0">
                <a:solidFill>
                  <a:srgbClr val="7030A0"/>
                </a:solidFill>
              </a:rPr>
              <a:t>Sexual: </a:t>
            </a:r>
            <a:r>
              <a:rPr lang="es-MX" sz="2400" dirty="0" smtClean="0">
                <a:solidFill>
                  <a:srgbClr val="7030A0"/>
                </a:solidFill>
              </a:rPr>
              <a:t>el </a:t>
            </a:r>
            <a:r>
              <a:rPr lang="es-MX" sz="2400" dirty="0">
                <a:solidFill>
                  <a:srgbClr val="7030A0"/>
                </a:solidFill>
              </a:rPr>
              <a:t>uso denigrante de la imagen de la </a:t>
            </a:r>
            <a:r>
              <a:rPr lang="es-MX" sz="2400" dirty="0" smtClean="0">
                <a:solidFill>
                  <a:srgbClr val="7030A0"/>
                </a:solidFill>
              </a:rPr>
              <a:t>mujer</a:t>
            </a:r>
            <a:r>
              <a:rPr lang="es-MX" sz="2400" dirty="0">
                <a:solidFill>
                  <a:srgbClr val="7030A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8601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500"/>
                            </p:stCondLst>
                            <p:childTnLst>
                              <p:par>
                                <p:cTn id="8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24" grpId="0"/>
      <p:bldP spid="25" grpId="0" animBg="1"/>
      <p:bldP spid="31" grpId="0" animBg="1"/>
      <p:bldP spid="32" grpId="0" animBg="1"/>
      <p:bldP spid="42" grpId="0" animBg="1"/>
      <p:bldP spid="47" grpId="0" animBg="1"/>
      <p:bldP spid="48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35496" y="598786"/>
            <a:ext cx="8208912" cy="634082"/>
          </a:xfrm>
        </p:spPr>
        <p:txBody>
          <a:bodyPr/>
          <a:lstStyle/>
          <a:p>
            <a:r>
              <a:rPr lang="es-MX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Obligación de los medios masivos de comunicación.</a:t>
            </a:r>
            <a:endParaRPr lang="es-MX" dirty="0">
              <a:solidFill>
                <a:srgbClr val="BA007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046788" y="260350"/>
            <a:ext cx="3097212" cy="936625"/>
          </a:xfrm>
        </p:spPr>
        <p:txBody>
          <a:bodyPr/>
          <a:lstStyle/>
          <a:p>
            <a:fld id="{EA9ED1F0-8B1D-4456-905C-0C44FA035031}" type="slidenum">
              <a:rPr lang="es-MX" smtClean="0"/>
              <a:pPr/>
              <a:t>23</a:t>
            </a:fld>
            <a:endParaRPr lang="es-MX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/>
          </p:nvPr>
        </p:nvSpPr>
        <p:spPr>
          <a:xfrm>
            <a:off x="4067175" y="1628800"/>
            <a:ext cx="4753297" cy="45366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9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</a:t>
            </a:r>
            <a:r>
              <a:rPr lang="es-MX" sz="19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ambiar </a:t>
            </a:r>
            <a:r>
              <a:rPr lang="es-MX" sz="19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 enfoque, de la </a:t>
            </a:r>
            <a:r>
              <a:rPr lang="es-MX" sz="19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invisibilización</a:t>
            </a:r>
            <a:r>
              <a:rPr lang="es-MX" sz="19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 segregación y discriminación de mujeres y niñas, a una respetuosa visibilidad; </a:t>
            </a:r>
            <a:endParaRPr lang="es-MX" sz="19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MX" sz="19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sz="19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Eliminar estereotipos y roles de género. </a:t>
            </a:r>
          </a:p>
          <a:p>
            <a:pPr algn="just"/>
            <a:endParaRPr lang="es-MX" sz="19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sz="19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Eliminación </a:t>
            </a:r>
            <a:r>
              <a:rPr lang="es-MX" sz="19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 imágenes </a:t>
            </a:r>
            <a:r>
              <a:rPr lang="es-MX" sz="19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denigrantes de la mujer.</a:t>
            </a:r>
          </a:p>
          <a:p>
            <a:pPr algn="just"/>
            <a:endParaRPr lang="es-MX" sz="19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sz="19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</a:t>
            </a:r>
            <a:r>
              <a:rPr lang="es-MX" sz="19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ncluir una perspectiva </a:t>
            </a:r>
            <a:r>
              <a:rPr lang="es-MX" sz="19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 género </a:t>
            </a:r>
            <a:r>
              <a:rPr lang="es-MX" sz="19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en los medios masivos de comunicación.</a:t>
            </a:r>
            <a:endParaRPr lang="es-MX" sz="19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074" name="Picture 2" descr="http://andthatswhyyouresingle.com/wp-content/uploads/2012/09/Happy-woman-Fotolia_12331389_Subscription_XXL.jp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9" r="1555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3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MX" dirty="0" smtClean="0"/>
              <a:t>Gracias!!</a:t>
            </a:r>
            <a:endParaRPr lang="es-MX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>
          <a:xfrm>
            <a:off x="611560" y="2924944"/>
            <a:ext cx="8424936" cy="1008063"/>
          </a:xfrm>
        </p:spPr>
        <p:txBody>
          <a:bodyPr>
            <a:noAutofit/>
          </a:bodyPr>
          <a:lstStyle/>
          <a:p>
            <a:r>
              <a:rPr lang="es-MX" sz="2600" cap="all" dirty="0">
                <a:latin typeface="Century Gothic" panose="020B0502020202020204" pitchFamily="34" charset="0"/>
              </a:rPr>
              <a:t>MEDIOS DE COMUNICACIÓN, </a:t>
            </a:r>
            <a:r>
              <a:rPr lang="es-MX" sz="2600" cap="all" dirty="0" smtClean="0">
                <a:latin typeface="Century Gothic" panose="020B0502020202020204" pitchFamily="34" charset="0"/>
              </a:rPr>
              <a:t>el </a:t>
            </a:r>
            <a:r>
              <a:rPr lang="es-MX" sz="2600" i="1" cap="all" dirty="0" smtClean="0">
                <a:latin typeface="Century Gothic" panose="020B0502020202020204" pitchFamily="34" charset="0"/>
              </a:rPr>
              <a:t>medio</a:t>
            </a:r>
            <a:r>
              <a:rPr lang="es-MX" sz="2600" cap="all" dirty="0" smtClean="0">
                <a:latin typeface="Century Gothic" panose="020B0502020202020204" pitchFamily="34" charset="0"/>
              </a:rPr>
              <a:t> PARA LOGRAR una </a:t>
            </a:r>
            <a:r>
              <a:rPr lang="es-MX" sz="2600" cap="all" dirty="0">
                <a:latin typeface="Century Gothic" panose="020B0502020202020204" pitchFamily="34" charset="0"/>
              </a:rPr>
              <a:t>IGUALDAD SUSTANTIVA</a:t>
            </a:r>
          </a:p>
          <a:p>
            <a:endParaRPr lang="es-MX" sz="2600" dirty="0"/>
          </a:p>
        </p:txBody>
      </p:sp>
    </p:spTree>
    <p:extLst>
      <p:ext uri="{BB962C8B-B14F-4D97-AF65-F5344CB8AC3E}">
        <p14:creationId xmlns:p14="http://schemas.microsoft.com/office/powerpoint/2010/main" val="51587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>
          <a:xfrm>
            <a:off x="4211960" y="1814677"/>
            <a:ext cx="4831997" cy="504825"/>
          </a:xfrm>
        </p:spPr>
        <p:txBody>
          <a:bodyPr/>
          <a:lstStyle/>
          <a:p>
            <a:r>
              <a:rPr lang="es-MX" sz="2800" b="0" dirty="0">
                <a:solidFill>
                  <a:srgbClr val="BA007C"/>
                </a:solidFill>
                <a:latin typeface="Century Gothic" panose="020B0502020202020204" pitchFamily="34" charset="0"/>
              </a:rPr>
              <a:t>Hogares con televisión</a:t>
            </a:r>
            <a:endParaRPr lang="es-MX" sz="2800" b="0" dirty="0">
              <a:solidFill>
                <a:srgbClr val="BA007C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algn="just"/>
            <a:endParaRPr lang="es-MX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Hombres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y mujeres dedican en  promedio 10 horas a la semana a ver su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programación.</a:t>
            </a:r>
          </a:p>
          <a:p>
            <a:pPr marL="0" indent="0" algn="just">
              <a:buNone/>
            </a:pP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Ante esta realidad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los medios de comunicación tienen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un papel importante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en </a:t>
            </a: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favor de la igualdad entre mujeres y hombres, y el combate a la discriminación y la erradicación de la </a:t>
            </a:r>
            <a:r>
              <a:rPr lang="es-MX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violencia.</a:t>
            </a: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2" name="11 Gráfico"/>
          <p:cNvGraphicFramePr/>
          <p:nvPr>
            <p:extLst/>
          </p:nvPr>
        </p:nvGraphicFramePr>
        <p:xfrm>
          <a:off x="251520" y="1916832"/>
          <a:ext cx="43204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11 Gráfico"/>
          <p:cNvGraphicFramePr/>
          <p:nvPr>
            <p:extLst>
              <p:ext uri="{D42A27DB-BD31-4B8C-83A1-F6EECF244321}">
                <p14:modId xmlns:p14="http://schemas.microsoft.com/office/powerpoint/2010/main" val="1011977858"/>
              </p:ext>
            </p:extLst>
          </p:nvPr>
        </p:nvGraphicFramePr>
        <p:xfrm>
          <a:off x="0" y="1555651"/>
          <a:ext cx="4824536" cy="530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5 Marcador de texto"/>
          <p:cNvSpPr txBox="1">
            <a:spLocks/>
          </p:cNvSpPr>
          <p:nvPr/>
        </p:nvSpPr>
        <p:spPr>
          <a:xfrm>
            <a:off x="899592" y="423215"/>
            <a:ext cx="2448520" cy="431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400" dirty="0">
              <a:latin typeface="Century Gothic" panose="020B050202020202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79512" y="850702"/>
            <a:ext cx="8064896" cy="634082"/>
          </a:xfrm>
        </p:spPr>
        <p:txBody>
          <a:bodyPr/>
          <a:lstStyle/>
          <a:p>
            <a:r>
              <a:rPr lang="es-MX" sz="3200" dirty="0">
                <a:solidFill>
                  <a:srgbClr val="BA007C"/>
                </a:solidFill>
                <a:latin typeface="Century Gothic" panose="020B0502020202020204" pitchFamily="34" charset="0"/>
              </a:rPr>
              <a:t>P</a:t>
            </a:r>
            <a:r>
              <a:rPr lang="es-MX" sz="3200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rensa</a:t>
            </a:r>
            <a:r>
              <a:rPr lang="es-MX" sz="3200" dirty="0">
                <a:solidFill>
                  <a:srgbClr val="BA007C"/>
                </a:solidFill>
                <a:latin typeface="Century Gothic" panose="020B0502020202020204" pitchFamily="34" charset="0"/>
              </a:rPr>
              <a:t>, radio, televisión y las nuevas </a:t>
            </a:r>
            <a:r>
              <a:rPr lang="es-MX" sz="3200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tecnologías.</a:t>
            </a:r>
            <a:r>
              <a:rPr lang="es-MX" sz="3200" dirty="0">
                <a:solidFill>
                  <a:srgbClr val="BA007C"/>
                </a:solidFill>
                <a:latin typeface="Century Gothic" panose="020B0502020202020204" pitchFamily="34" charset="0"/>
              </a:rPr>
              <a:t/>
            </a:r>
            <a:br>
              <a:rPr lang="es-MX" sz="3200" dirty="0">
                <a:solidFill>
                  <a:srgbClr val="BA007C"/>
                </a:solidFill>
                <a:latin typeface="Century Gothic" panose="020B0502020202020204" pitchFamily="34" charset="0"/>
              </a:rPr>
            </a:br>
            <a:endParaRPr lang="es-MX" sz="3200" dirty="0">
              <a:solidFill>
                <a:srgbClr val="BA00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9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79512" y="850702"/>
            <a:ext cx="8280920" cy="634082"/>
          </a:xfrm>
        </p:spPr>
        <p:txBody>
          <a:bodyPr/>
          <a:lstStyle/>
          <a:p>
            <a:r>
              <a:rPr lang="es-MX" sz="3600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Sexismo </a:t>
            </a:r>
            <a:r>
              <a:rPr lang="es-MX" sz="3600" dirty="0">
                <a:solidFill>
                  <a:srgbClr val="BA007C"/>
                </a:solidFill>
                <a:latin typeface="Century Gothic" panose="020B0502020202020204" pitchFamily="34" charset="0"/>
              </a:rPr>
              <a:t>y </a:t>
            </a:r>
            <a:r>
              <a:rPr lang="es-MX" sz="3600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discriminación en los medios masivos de comunicación. </a:t>
            </a:r>
            <a:br>
              <a:rPr lang="es-MX" sz="3600" dirty="0" smtClean="0">
                <a:solidFill>
                  <a:srgbClr val="BA007C"/>
                </a:solidFill>
                <a:latin typeface="Century Gothic" panose="020B0502020202020204" pitchFamily="34" charset="0"/>
              </a:rPr>
            </a:br>
            <a:endParaRPr lang="es-MX" dirty="0">
              <a:solidFill>
                <a:srgbClr val="BA007C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>
          <a:xfrm>
            <a:off x="194408" y="1808050"/>
            <a:ext cx="3513496" cy="504825"/>
          </a:xfrm>
        </p:spPr>
        <p:txBody>
          <a:bodyPr/>
          <a:lstStyle/>
          <a:p>
            <a:pPr algn="just"/>
            <a:r>
              <a:rPr lang="es-MX" sz="1800" b="0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Estereotipos que propician </a:t>
            </a:r>
            <a:r>
              <a:rPr lang="es-MX" sz="1800" b="0" dirty="0">
                <a:solidFill>
                  <a:srgbClr val="BA007C"/>
                </a:solidFill>
                <a:latin typeface="Century Gothic" panose="020B0502020202020204" pitchFamily="34" charset="0"/>
              </a:rPr>
              <a:t>la  desigualdad de </a:t>
            </a:r>
            <a:r>
              <a:rPr lang="es-MX" sz="1800" b="0" dirty="0" smtClean="0">
                <a:solidFill>
                  <a:srgbClr val="BA007C"/>
                </a:solidFill>
                <a:latin typeface="Century Gothic" panose="020B0502020202020204" pitchFamily="34" charset="0"/>
              </a:rPr>
              <a:t>género</a:t>
            </a:r>
            <a:endParaRPr lang="es-MX" sz="1800" b="0" dirty="0">
              <a:solidFill>
                <a:srgbClr val="BA007C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2"/>
          </p:nvPr>
        </p:nvSpPr>
        <p:spPr>
          <a:xfrm>
            <a:off x="237860" y="2780928"/>
            <a:ext cx="3693516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 cultura mexicana está permeada por visiones sexistas y discriminatorias que violentan  los derechos de las mujeres y de las niñas, y han construido un modelo de masculinidad que  exalta el uso de la violencia y la discriminación. </a:t>
            </a:r>
            <a:endParaRPr lang="es-MX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MX" sz="1600" b="1" dirty="0"/>
          </a:p>
          <a:p>
            <a:pPr algn="just"/>
            <a:endParaRPr lang="es-MX" sz="1800" b="1" dirty="0"/>
          </a:p>
        </p:txBody>
      </p:sp>
      <p:pic>
        <p:nvPicPr>
          <p:cNvPr id="1028" name="Picture 4" descr="http://k40.kn3.net/taringa/6/8/5/6/7/2/0/hector_ink/CF9.jpg?52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346659"/>
            <a:ext cx="4072949" cy="333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293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i2.esmas.com/2010/02/10/99551/maria-de-todos-los-ngeles-300x3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" r="3156"/>
          <a:stretch>
            <a:fillRect/>
          </a:stretch>
        </p:blipFill>
        <p:spPr bwMode="auto">
          <a:xfrm>
            <a:off x="1979712" y="1700808"/>
            <a:ext cx="5040560" cy="468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621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122" name="Picture 2" descr="http://4.bp.blogspot.com/-XMxdTub5qFQ/UnqEG20rRlI/AAAAAAAABT8/fBOMqOWbO60/s1600/tv+notas+5+de+noviembre+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-17475"/>
            <a:ext cx="5975259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738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cde.laprensa.e3.pe/ima/0/0/0/4/2/420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666"/>
            <a:ext cx="6912768" cy="460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7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p.yimg.com/ib/th?id=JN.oDlWlCW9vOmtT2Mri9JNfw&amp;pid=15.1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7128792" cy="400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6637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844</Words>
  <Application>Microsoft Office PowerPoint</Application>
  <PresentationFormat>Presentación en pantalla (4:3)</PresentationFormat>
  <Paragraphs>129</Paragraphs>
  <Slides>25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Century Gothic</vt:lpstr>
      <vt:lpstr>Verdana</vt:lpstr>
      <vt:lpstr>Tema de Office</vt:lpstr>
      <vt:lpstr> Imagen de la mujer en los medios masivos de comunicación  </vt:lpstr>
      <vt:lpstr>Presentación de PowerPoint</vt:lpstr>
      <vt:lpstr>Presentación de PowerPoint</vt:lpstr>
      <vt:lpstr>Prensa, radio, televisión y las nuevas tecnologías. </vt:lpstr>
      <vt:lpstr>Sexismo y discriminación en los medios masivos de comunicación.  </vt:lpstr>
      <vt:lpstr>Presentación de PowerPoint</vt:lpstr>
      <vt:lpstr>Presentación de PowerPoint</vt:lpstr>
      <vt:lpstr>Presentación de PowerPoint</vt:lpstr>
      <vt:lpstr>Presentación de PowerPoint</vt:lpstr>
      <vt:lpstr>Incidir en los medios de comunicación… </vt:lpstr>
      <vt:lpstr>Estadísticas. </vt:lpstr>
      <vt:lpstr>Presentación de PowerPoint</vt:lpstr>
      <vt:lpstr>Normatividad</vt:lpstr>
      <vt:lpstr>Normatividad</vt:lpstr>
      <vt:lpstr>Normatividad</vt:lpstr>
      <vt:lpstr>Normatividad</vt:lpstr>
      <vt:lpstr>Normatividad</vt:lpstr>
      <vt:lpstr>Normatividad</vt:lpstr>
      <vt:lpstr>Normatividad</vt:lpstr>
      <vt:lpstr>Normatividad</vt:lpstr>
      <vt:lpstr>Normatividad</vt:lpstr>
      <vt:lpstr>Normatividad</vt:lpstr>
      <vt:lpstr>Obligación de los medios masivos de comunicación.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Difusión</dc:creator>
  <cp:lastModifiedBy>KatJhenn ..</cp:lastModifiedBy>
  <cp:revision>75</cp:revision>
  <dcterms:created xsi:type="dcterms:W3CDTF">2015-04-07T23:15:52Z</dcterms:created>
  <dcterms:modified xsi:type="dcterms:W3CDTF">2015-05-19T13:37:17Z</dcterms:modified>
</cp:coreProperties>
</file>